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3"/>
    <p:sldId id="257" r:id="rId4"/>
    <p:sldId id="260" r:id="rId5"/>
    <p:sldId id="258" r:id="rId6"/>
    <p:sldId id="261" r:id="rId7"/>
    <p:sldId id="264" r:id="rId8"/>
    <p:sldId id="269" r:id="rId9"/>
    <p:sldId id="259" r:id="rId10"/>
    <p:sldId id="262" r:id="rId11"/>
    <p:sldId id="263" r:id="rId12"/>
    <p:sldId id="265" r:id="rId13"/>
    <p:sldId id="267" r:id="rId15"/>
    <p:sldId id="268" r:id="rId16"/>
    <p:sldId id="266" r:id="rId17"/>
    <p:sldId id="271" r:id="rId18"/>
    <p:sldId id="272" r:id="rId19"/>
    <p:sldId id="273" r:id="rId20"/>
    <p:sldId id="274" r:id="rId21"/>
    <p:sldId id="275" r:id="rId22"/>
    <p:sldId id="270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B07A2F-FC3D-4CE4-B7EB-BEE7E796ACE6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CD70A-AFD4-4D7D-94EE-3FB47B091803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Психіка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-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 «душа». І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щоб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зрозуміти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різницю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не треба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спеціально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отримувати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особливого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богословського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або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психологічного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освіти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Інтуїтивно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зрозуміло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навіть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очевидно кожному. На одному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зі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спільних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семінарів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моя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колега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професор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Р. А.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Цукерман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наочно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показала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наступному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досвіді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Вона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запропонувала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зібралася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аудиторії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подумки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замінити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слово «душа» на слово «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психіка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у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звичних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виразів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типу: «я в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ньому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душі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 чаю», «ми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живемо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душа в душу», «у нас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панує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тепла душевна атмосфера».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Реакцією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залу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було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пожвавлення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сміх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Дійсно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ніхто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навіть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 порядку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застереження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не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сплутає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не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скаже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«я в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ньому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психіки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 чаю», «ми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живемо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психіка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психіку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», «у нас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панує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тепла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психічна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атмосфера»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3CD70A-AFD4-4D7D-94EE-3FB47B091803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6761-FE41-4F2F-B432-F017FDCF9EE1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A088-0811-4A21-94F8-7228AF29E83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6761-FE41-4F2F-B432-F017FDCF9EE1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A088-0811-4A21-94F8-7228AF29E83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6761-FE41-4F2F-B432-F017FDCF9EE1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A088-0811-4A21-94F8-7228AF29E836}" type="slidenum">
              <a:rPr lang="ru-RU" smtClean="0"/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6761-FE41-4F2F-B432-F017FDCF9EE1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A088-0811-4A21-94F8-7228AF29E83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6761-FE41-4F2F-B432-F017FDCF9EE1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A088-0811-4A21-94F8-7228AF29E836}" type="slidenum">
              <a:rPr lang="ru-RU" smtClean="0"/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6761-FE41-4F2F-B432-F017FDCF9EE1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A088-0811-4A21-94F8-7228AF29E83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6761-FE41-4F2F-B432-F017FDCF9EE1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A088-0811-4A21-94F8-7228AF29E83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6761-FE41-4F2F-B432-F017FDCF9EE1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A088-0811-4A21-94F8-7228AF29E83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6761-FE41-4F2F-B432-F017FDCF9EE1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A088-0811-4A21-94F8-7228AF29E83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6761-FE41-4F2F-B432-F017FDCF9EE1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A088-0811-4A21-94F8-7228AF29E83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6761-FE41-4F2F-B432-F017FDCF9EE1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A088-0811-4A21-94F8-7228AF29E83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6761-FE41-4F2F-B432-F017FDCF9EE1}" type="datetimeFigureOut">
              <a:rPr lang="ru-RU" smtClean="0"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A088-0811-4A21-94F8-7228AF29E83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6761-FE41-4F2F-B432-F017FDCF9EE1}" type="datetimeFigureOut">
              <a:rPr lang="ru-RU" smtClean="0"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A088-0811-4A21-94F8-7228AF29E83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6761-FE41-4F2F-B432-F017FDCF9EE1}" type="datetimeFigureOut">
              <a:rPr lang="ru-RU" smtClean="0"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A088-0811-4A21-94F8-7228AF29E83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6761-FE41-4F2F-B432-F017FDCF9EE1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A088-0811-4A21-94F8-7228AF29E83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6761-FE41-4F2F-B432-F017FDCF9EE1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A088-0811-4A21-94F8-7228AF29E83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46761-FE41-4F2F-B432-F017FDCF9EE1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5BFA088-0811-4A21-94F8-7228AF29E836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2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hyperlink" Target="https://ksu-ks-ua.zoom.us/j/88197888863?pwd=RSt2a2hNUzBwUldnZ00zK0N5MUFFUT09" TargetMode="External"/><Relationship Id="rId2" Type="http://schemas.openxmlformats.org/officeDocument/2006/relationships/hyperlink" Target="http://194.44.152.155/elib/local/sk676290.pdf" TargetMode="External"/><Relationship Id="rId1" Type="http://schemas.openxmlformats.org/officeDocument/2006/relationships/hyperlink" Target="https://westudents.com.ua/knigi/526-psihologya-trofmov-yul-.html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ksuonline.kspu.edu/course/view.php?id=4583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1" Type="http://schemas.openxmlformats.org/officeDocument/2006/relationships/hyperlink" Target="https://uk.wikipedia.org/wiki/%D0%A1%D0%B2%D1%96%D0%B4%D0%BE%D0%BC%D1%96%D1%81%D1%82%D1%8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3226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Психологія як наука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6225" y="1178352"/>
            <a:ext cx="11077575" cy="53367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b="1" dirty="0" smtClean="0"/>
              <a:t>ПЛАН</a:t>
            </a:r>
            <a:endParaRPr lang="uk-UA" sz="2800" b="1" dirty="0" smtClean="0"/>
          </a:p>
          <a:p>
            <a:pPr marL="0" indent="0">
              <a:buNone/>
            </a:pPr>
            <a:r>
              <a:rPr lang="uk-UA" sz="2800" b="1" dirty="0" smtClean="0"/>
              <a:t>1.</a:t>
            </a:r>
            <a:r>
              <a:rPr lang="uk-UA" sz="2800" dirty="0" smtClean="0"/>
              <a:t>Джерела психологічних знань.</a:t>
            </a:r>
            <a:endParaRPr lang="ru-RU" sz="2800" dirty="0"/>
          </a:p>
          <a:p>
            <a:pPr marL="0" indent="0">
              <a:buNone/>
            </a:pPr>
            <a:r>
              <a:rPr lang="uk-UA" sz="2800" dirty="0" smtClean="0"/>
              <a:t>2.Предмет, об</a:t>
            </a:r>
            <a:r>
              <a:rPr lang="en-US" sz="2800" dirty="0" smtClean="0"/>
              <a:t>’</a:t>
            </a:r>
            <a:r>
              <a:rPr lang="uk-UA" sz="2800" dirty="0" err="1" smtClean="0"/>
              <a:t>єкт</a:t>
            </a:r>
            <a:r>
              <a:rPr lang="uk-UA" sz="2800" dirty="0" smtClean="0"/>
              <a:t> вивчення у психології. Поняття </a:t>
            </a:r>
            <a:r>
              <a:rPr lang="uk-UA" sz="2800" b="1" dirty="0"/>
              <a:t>психіки</a:t>
            </a:r>
            <a:r>
              <a:rPr lang="uk-UA" sz="2800" dirty="0"/>
              <a:t>. </a:t>
            </a:r>
            <a:r>
              <a:rPr lang="ru-RU" altLang="uk-UA" sz="2800" dirty="0"/>
              <a:t>Механ</a:t>
            </a:r>
            <a:r>
              <a:rPr lang="uk-UA" altLang="ru-RU" sz="2800" dirty="0"/>
              <a:t>ізми психіки.</a:t>
            </a:r>
            <a:endParaRPr lang="ru-RU" sz="2800" dirty="0"/>
          </a:p>
          <a:p>
            <a:pPr marL="0" indent="0">
              <a:buNone/>
            </a:pPr>
            <a:r>
              <a:rPr lang="uk-UA" sz="2800" dirty="0"/>
              <a:t>3.Співвідношення </a:t>
            </a:r>
            <a:r>
              <a:rPr lang="uk-UA" sz="2800" dirty="0" err="1"/>
              <a:t>суб</a:t>
            </a:r>
            <a:r>
              <a:rPr lang="ru-RU" sz="2800" dirty="0"/>
              <a:t>’</a:t>
            </a:r>
            <a:r>
              <a:rPr lang="uk-UA" sz="2800" dirty="0" err="1"/>
              <a:t>єктивної</a:t>
            </a:r>
            <a:r>
              <a:rPr lang="uk-UA" sz="2800" dirty="0"/>
              <a:t> та об</a:t>
            </a:r>
            <a:r>
              <a:rPr lang="ru-RU" sz="2800" dirty="0"/>
              <a:t>’</a:t>
            </a:r>
            <a:r>
              <a:rPr lang="ru-RU" sz="2800" dirty="0" err="1"/>
              <a:t>єктивної</a:t>
            </a:r>
            <a:r>
              <a:rPr lang="ru-RU" sz="2800" dirty="0"/>
              <a:t> </a:t>
            </a:r>
            <a:r>
              <a:rPr lang="ru-RU" sz="2800" dirty="0" err="1"/>
              <a:t>реальності</a:t>
            </a:r>
            <a:r>
              <a:rPr lang="uk-UA" sz="2800" dirty="0"/>
              <a:t>.</a:t>
            </a:r>
            <a:endParaRPr lang="ru-RU" sz="2800" dirty="0"/>
          </a:p>
          <a:p>
            <a:pPr marL="0" indent="0">
              <a:buNone/>
            </a:pPr>
            <a:r>
              <a:rPr lang="uk-UA" sz="2800" dirty="0" smtClean="0"/>
              <a:t>4.Основні категорії психології.</a:t>
            </a:r>
            <a:endParaRPr lang="uk-UA" sz="2800" dirty="0" smtClean="0"/>
          </a:p>
          <a:p>
            <a:pPr marL="0" indent="0">
              <a:buNone/>
            </a:pPr>
            <a:endParaRPr lang="uk-UA" sz="2800" b="1" dirty="0" smtClean="0"/>
          </a:p>
          <a:p>
            <a:pPr marL="0" indent="0">
              <a:buNone/>
            </a:pPr>
            <a:endParaRPr lang="uk-UA" sz="2800" b="1" dirty="0"/>
          </a:p>
          <a:p>
            <a:pPr marL="0" indent="0">
              <a:buNone/>
            </a:pPr>
            <a:r>
              <a:rPr lang="uk-UA" sz="2800" b="1" dirty="0" smtClean="0"/>
              <a:t>Ключові слова</a:t>
            </a:r>
            <a:r>
              <a:rPr lang="uk-UA" sz="2800" dirty="0" smtClean="0"/>
              <a:t>: психіка, душа, психічні явища, </a:t>
            </a:r>
            <a:r>
              <a:rPr lang="uk-UA" sz="2800" b="1" dirty="0" smtClean="0"/>
              <a:t>відображення</a:t>
            </a:r>
            <a:r>
              <a:rPr lang="uk-UA" sz="2800" dirty="0" smtClean="0"/>
              <a:t>, </a:t>
            </a:r>
            <a:r>
              <a:rPr lang="uk-UA" sz="2800" dirty="0" err="1" smtClean="0"/>
              <a:t>суб</a:t>
            </a:r>
            <a:r>
              <a:rPr lang="en-US" sz="2800" dirty="0" smtClean="0"/>
              <a:t>’</a:t>
            </a:r>
            <a:r>
              <a:rPr lang="uk-UA" sz="2800" dirty="0" err="1" smtClean="0"/>
              <a:t>єктивна</a:t>
            </a:r>
            <a:r>
              <a:rPr lang="uk-UA" sz="2800" dirty="0" smtClean="0"/>
              <a:t> та об</a:t>
            </a:r>
            <a:r>
              <a:rPr lang="en-US" sz="2800" dirty="0" smtClean="0"/>
              <a:t>’</a:t>
            </a:r>
            <a:r>
              <a:rPr lang="uk-UA" sz="2800" dirty="0" err="1" smtClean="0"/>
              <a:t>єктивна</a:t>
            </a:r>
            <a:r>
              <a:rPr lang="uk-UA" sz="2800" dirty="0" smtClean="0"/>
              <a:t> реальність, психологія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У чому різниця між об&amp;#39;єктивним і суб&amp;#39;єктивним думкою (Люди і суспільство) |  Порівняння людей, предметів, явищ, автомобілів, їжі і багато іншого.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41" y="393421"/>
            <a:ext cx="6448425" cy="3371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GISMETEO: Почему дождь так хорошо пахнет? - События | Новости погоды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5703" y="2868558"/>
            <a:ext cx="5640795" cy="3760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68371"/>
          </a:xfrm>
        </p:spPr>
        <p:txBody>
          <a:bodyPr/>
          <a:lstStyle/>
          <a:p>
            <a:r>
              <a:rPr lang="uk-UA" dirty="0" smtClean="0"/>
              <a:t>Душа і психіка тотожні поняття?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/>
              <a:t>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007" y="128833"/>
            <a:ext cx="8596668" cy="606458"/>
          </a:xfrm>
        </p:spPr>
        <p:txBody>
          <a:bodyPr>
            <a:normAutofit fontScale="90000"/>
          </a:bodyPr>
          <a:lstStyle/>
          <a:p>
            <a:r>
              <a:rPr lang="ru-RU" b="1" dirty="0" err="1"/>
              <a:t>Психіка</a:t>
            </a:r>
            <a:r>
              <a:rPr lang="ru-RU" b="1" dirty="0"/>
              <a:t> і душа - не </a:t>
            </a:r>
            <a:r>
              <a:rPr lang="ru-RU" b="1" dirty="0" err="1"/>
              <a:t>одне</a:t>
            </a:r>
            <a:r>
              <a:rPr lang="ru-RU" b="1" dirty="0"/>
              <a:t> і </a:t>
            </a:r>
            <a:r>
              <a:rPr lang="ru-RU" b="1" dirty="0" err="1" smtClean="0"/>
              <a:t>теж</a:t>
            </a:r>
            <a:r>
              <a:rPr lang="ru-RU" b="1" dirty="0" smtClean="0"/>
              <a:t> ????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2231" y="933062"/>
            <a:ext cx="10020693" cy="5924940"/>
          </a:xfrm>
        </p:spPr>
        <p:txBody>
          <a:bodyPr>
            <a:normAutofit/>
          </a:bodyPr>
          <a:lstStyle/>
          <a:p>
            <a:r>
              <a:rPr lang="ru-RU" b="1" dirty="0" smtClean="0"/>
              <a:t>Душа </a:t>
            </a:r>
            <a:r>
              <a:rPr lang="ru-RU" b="1" dirty="0"/>
              <a:t>- </a:t>
            </a:r>
            <a:r>
              <a:rPr lang="ru-RU" b="1" dirty="0" err="1"/>
              <a:t>частина</a:t>
            </a:r>
            <a:r>
              <a:rPr lang="ru-RU" b="1" dirty="0"/>
              <a:t> </a:t>
            </a:r>
            <a:r>
              <a:rPr lang="ru-RU" b="1" dirty="0" err="1"/>
              <a:t>психіки</a:t>
            </a:r>
            <a:r>
              <a:rPr lang="ru-RU" b="1" dirty="0"/>
              <a:t>, а </a:t>
            </a:r>
            <a:r>
              <a:rPr lang="ru-RU" b="1" dirty="0" err="1"/>
              <a:t>саме</a:t>
            </a:r>
            <a:r>
              <a:rPr lang="ru-RU" b="1" dirty="0"/>
              <a:t> жива і тепла, не </a:t>
            </a:r>
            <a:r>
              <a:rPr lang="ru-RU" b="1" dirty="0" err="1"/>
              <a:t>програмна</a:t>
            </a:r>
            <a:r>
              <a:rPr lang="ru-RU" b="1" dirty="0"/>
              <a:t> </a:t>
            </a:r>
            <a:r>
              <a:rPr lang="ru-RU" b="1" dirty="0" err="1"/>
              <a:t>частина</a:t>
            </a:r>
            <a:r>
              <a:rPr lang="ru-RU" b="1" dirty="0"/>
              <a:t> </a:t>
            </a:r>
            <a:r>
              <a:rPr lang="ru-RU" b="1" dirty="0" err="1"/>
              <a:t>психіки</a:t>
            </a:r>
            <a:r>
              <a:rPr lang="ru-RU" b="1" dirty="0" smtClean="0"/>
              <a:t>.</a:t>
            </a:r>
            <a:endParaRPr lang="ru-RU" b="1" dirty="0" smtClean="0"/>
          </a:p>
          <a:p>
            <a:r>
              <a:rPr lang="uk-UA" b="1" dirty="0" smtClean="0"/>
              <a:t>Спробуйте замінити слово «Душа» на слово «Психіка» у широко вживаних висловах…</a:t>
            </a:r>
            <a:endParaRPr lang="uk-UA" b="1" dirty="0" smtClean="0"/>
          </a:p>
          <a:p>
            <a:endParaRPr lang="uk-UA" b="1" dirty="0"/>
          </a:p>
          <a:p>
            <a:pPr marL="0" indent="0">
              <a:buNone/>
            </a:pPr>
            <a:r>
              <a:rPr lang="ru-RU" dirty="0" smtClean="0"/>
              <a:t>«я </a:t>
            </a:r>
            <a:r>
              <a:rPr lang="ru-RU" dirty="0"/>
              <a:t>в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душі</a:t>
            </a:r>
            <a:r>
              <a:rPr lang="ru-RU" dirty="0"/>
              <a:t> не чаю», </a:t>
            </a:r>
            <a:r>
              <a:rPr lang="ru-RU" dirty="0" smtClean="0"/>
              <a:t>                                                        я </a:t>
            </a:r>
            <a:r>
              <a:rPr lang="ru-RU" dirty="0"/>
              <a:t>в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психіки</a:t>
            </a:r>
            <a:r>
              <a:rPr lang="ru-RU" dirty="0"/>
              <a:t> не чаю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«</a:t>
            </a:r>
            <a:r>
              <a:rPr lang="ru-RU" dirty="0"/>
              <a:t>ми </a:t>
            </a:r>
            <a:r>
              <a:rPr lang="ru-RU" dirty="0" err="1"/>
              <a:t>живемо</a:t>
            </a:r>
            <a:r>
              <a:rPr lang="ru-RU" dirty="0"/>
              <a:t> душа в душу», </a:t>
            </a:r>
            <a:r>
              <a:rPr lang="ru-RU" dirty="0" smtClean="0"/>
              <a:t>                                                  ми </a:t>
            </a:r>
            <a:r>
              <a:rPr lang="ru-RU" dirty="0" err="1" smtClean="0"/>
              <a:t>живемо</a:t>
            </a:r>
            <a:r>
              <a:rPr lang="ru-RU" dirty="0" smtClean="0"/>
              <a:t> </a:t>
            </a:r>
            <a:r>
              <a:rPr lang="ru-RU" dirty="0" err="1" smtClean="0"/>
              <a:t>психіка</a:t>
            </a:r>
            <a:r>
              <a:rPr lang="ru-RU" dirty="0" smtClean="0"/>
              <a:t> у </a:t>
            </a:r>
            <a:r>
              <a:rPr lang="ru-RU" dirty="0" err="1" smtClean="0"/>
              <a:t>психіку</a:t>
            </a:r>
            <a:r>
              <a:rPr lang="ru-RU" dirty="0" smtClean="0"/>
              <a:t>«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у </a:t>
            </a:r>
            <a:r>
              <a:rPr lang="ru-RU" dirty="0" smtClean="0"/>
              <a:t>нас </a:t>
            </a:r>
            <a:r>
              <a:rPr lang="ru-RU" dirty="0" err="1" smtClean="0"/>
              <a:t>панує</a:t>
            </a:r>
            <a:r>
              <a:rPr lang="ru-RU" dirty="0" smtClean="0"/>
              <a:t> тепла душевна атмосфера                    </a:t>
            </a:r>
            <a:r>
              <a:rPr lang="ru-RU" dirty="0" smtClean="0"/>
              <a:t> </a:t>
            </a:r>
            <a:r>
              <a:rPr lang="ru-RU" dirty="0" smtClean="0"/>
              <a:t>«у нас </a:t>
            </a:r>
            <a:r>
              <a:rPr lang="ru-RU" dirty="0" err="1" smtClean="0"/>
              <a:t>панує</a:t>
            </a:r>
            <a:r>
              <a:rPr lang="ru-RU" dirty="0" smtClean="0"/>
              <a:t> тепла </a:t>
            </a:r>
            <a:r>
              <a:rPr lang="ru-RU" dirty="0" err="1" smtClean="0"/>
              <a:t>психічна</a:t>
            </a:r>
            <a:r>
              <a:rPr lang="ru-RU" dirty="0" smtClean="0"/>
              <a:t> </a:t>
            </a:r>
            <a:r>
              <a:rPr lang="ru-RU" dirty="0" smtClean="0"/>
              <a:t>атмосфера</a:t>
            </a:r>
            <a:endParaRPr lang="ru-RU" dirty="0" smtClean="0"/>
          </a:p>
          <a:p>
            <a:pPr marL="0" indent="0" algn="r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Розум, душа, дух - все це наше </a:t>
            </a:r>
            <a:r>
              <a:rPr lang="uk-UA" dirty="0" err="1" smtClean="0"/>
              <a:t>внутрішньє</a:t>
            </a:r>
            <a:r>
              <a:rPr lang="uk-UA" dirty="0" smtClean="0"/>
              <a:t>, при цьому до душі точніше відносити все те, що у нас не просто внутрішнє, але </a:t>
            </a:r>
            <a:r>
              <a:rPr lang="uk-UA" u="sng" dirty="0" smtClean="0"/>
              <a:t>ще </a:t>
            </a:r>
            <a:r>
              <a:rPr lang="uk-UA" b="1" u="sng" dirty="0" smtClean="0"/>
              <a:t>тепле</a:t>
            </a:r>
            <a:endParaRPr lang="uk-UA" b="1" u="sng" dirty="0" smtClean="0"/>
          </a:p>
          <a:p>
            <a:pPr marL="0" indent="0">
              <a:buNone/>
            </a:pPr>
            <a:r>
              <a:rPr lang="uk-UA" dirty="0" smtClean="0"/>
              <a:t>До душі відносять - Бажання (глашатаї потягів тіла та інтересів розуму), [Емоції] (рухи душі), [Почуття ] (душевні позиції), [Настрій] (стан душі). Все це побудовано на тілі, і тому в цьому є </a:t>
            </a:r>
            <a:r>
              <a:rPr lang="uk-UA" b="1" dirty="0" smtClean="0"/>
              <a:t>теплота.</a:t>
            </a:r>
            <a:endParaRPr lang="uk-UA" b="1" dirty="0" smtClean="0"/>
          </a:p>
          <a:p>
            <a:pPr marL="0" indent="0">
              <a:buNone/>
            </a:pPr>
            <a:r>
              <a:rPr lang="uk-UA" b="1" dirty="0" smtClean="0"/>
              <a:t>Роблять душу живою і теплою її органи: живе обличчя і особливо очі (дзеркало душі), жива мова з багатими інтонаціями, теплі слова і чуйне дихання</a:t>
            </a:r>
            <a:endParaRPr lang="uk-UA" b="1" dirty="0" smtClean="0"/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1408" y="270235"/>
            <a:ext cx="8596668" cy="1320800"/>
          </a:xfrm>
        </p:spPr>
        <p:txBody>
          <a:bodyPr/>
          <a:lstStyle/>
          <a:p>
            <a:r>
              <a:rPr lang="uk-UA" dirty="0" smtClean="0"/>
              <a:t>Чи вважаєте Ви себе душевною людиною?</a:t>
            </a:r>
            <a:endParaRPr lang="ru-RU" dirty="0"/>
          </a:p>
        </p:txBody>
      </p:sp>
      <p:pic>
        <p:nvPicPr>
          <p:cNvPr id="6146" name="Picture 2" descr="Душевна людина"/>
          <p:cNvPicPr>
            <a:picLocks noGrp="1" noChangeAspect="1" noChangeArrowheads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2494" y="1432320"/>
            <a:ext cx="6551629" cy="5241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04925" y="750788"/>
            <a:ext cx="7658100" cy="1380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16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ОСНОВНІ КАТЕГОРІЇ ПСИХОЛОГІЇ:</a:t>
            </a:r>
            <a:endParaRPr lang="ru-RU" sz="1200" dirty="0">
              <a:latin typeface="Calibri" panose="020F0502020204030204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Психіка    Свідомість    Особистість   Діяльність       Спілкування</a:t>
            </a:r>
            <a:endParaRPr lang="ru-RU" sz="2800" dirty="0">
              <a:effectLst/>
              <a:latin typeface="Calibri" panose="020F0502020204030204" charset="0"/>
              <a:ea typeface="Calibri" panose="020F050202020403020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1" y="1362075"/>
            <a:ext cx="8138160" cy="4600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ІНДИВІД. ОСОБИСТІСТЬ. ІНДИВІДУАЛЬНІСТЬ. - презентація з психології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4925" y="561975"/>
            <a:ext cx="7572375" cy="552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ублікація &quot;Діяльність як чинник розвитку особистості&quot;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12" y="205105"/>
            <a:ext cx="5940425" cy="44475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 descr="Поняття про діяльність - презентація з економік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3312" y="2262505"/>
            <a:ext cx="5940425" cy="44475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відомість Лекція 4 - online presentation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" y="600075"/>
            <a:ext cx="7724775" cy="5867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пілкування та діяльність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1" y="647700"/>
            <a:ext cx="7677150" cy="5534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161925"/>
            <a:ext cx="8731077" cy="24765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Література: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7225" y="714376"/>
            <a:ext cx="9825381" cy="5846680"/>
          </a:xfrm>
        </p:spPr>
        <p:txBody>
          <a:bodyPr/>
          <a:lstStyle/>
          <a:p>
            <a:r>
              <a:rPr lang="uk-UA" sz="2400" dirty="0" err="1" smtClean="0"/>
              <a:t>Силабус</a:t>
            </a:r>
            <a:r>
              <a:rPr lang="uk-UA" sz="2400" dirty="0"/>
              <a:t> </a:t>
            </a:r>
            <a:r>
              <a:rPr lang="uk-UA" sz="2400" dirty="0" smtClean="0"/>
              <a:t>освітньої компоненти </a:t>
            </a:r>
            <a:endParaRPr lang="uk-UA" sz="2400" dirty="0" smtClean="0"/>
          </a:p>
          <a:p>
            <a:r>
              <a:rPr lang="uk-UA" sz="2400" dirty="0" err="1" smtClean="0"/>
              <a:t>Ю.Л.Трофімов</a:t>
            </a:r>
            <a:r>
              <a:rPr lang="uk-UA" sz="2400" dirty="0" smtClean="0"/>
              <a:t> ПСИХОЛОГІЯ Підручник для студентів вищих навчальних закладів</a:t>
            </a:r>
            <a:endParaRPr lang="uk-UA" sz="2400" dirty="0" smtClean="0"/>
          </a:p>
          <a:p>
            <a:r>
              <a:rPr lang="en-US" sz="2400" dirty="0">
                <a:hlinkClick r:id="rId1"/>
              </a:rPr>
              <a:t>https://westudents.com.ua/knigi/526-psihologya-trofmov-yul-.</a:t>
            </a:r>
            <a:r>
              <a:rPr lang="en-US" sz="2400" dirty="0" smtClean="0">
                <a:hlinkClick r:id="rId1"/>
              </a:rPr>
              <a:t>html</a:t>
            </a:r>
            <a:endParaRPr lang="uk-UA" sz="2400" dirty="0" smtClean="0"/>
          </a:p>
          <a:p>
            <a:r>
              <a:rPr lang="uk-UA" sz="2400" dirty="0" smtClean="0"/>
              <a:t>Загальна </a:t>
            </a:r>
            <a:r>
              <a:rPr lang="uk-UA" sz="2400" dirty="0"/>
              <a:t>психологія. / За загальною редакцією академіка </a:t>
            </a:r>
            <a:r>
              <a:rPr lang="uk-UA" sz="2400" dirty="0" err="1"/>
              <a:t>С.Д.Максименка</a:t>
            </a:r>
            <a:r>
              <a:rPr lang="uk-UA" sz="2400" dirty="0"/>
              <a:t>. Підручник. 2-ге вид., </a:t>
            </a:r>
            <a:r>
              <a:rPr lang="uk-UA" sz="2400" dirty="0" err="1"/>
              <a:t>переробл</a:t>
            </a:r>
            <a:r>
              <a:rPr lang="uk-UA" sz="2400" dirty="0"/>
              <a:t>. І </a:t>
            </a:r>
            <a:r>
              <a:rPr lang="uk-UA" sz="2400" dirty="0" err="1"/>
              <a:t>доп</a:t>
            </a:r>
            <a:r>
              <a:rPr lang="uk-UA" sz="2400" dirty="0"/>
              <a:t>. – Вінниця: Нова Книга, 2004. – 704 с.</a:t>
            </a:r>
            <a:endParaRPr lang="ru-RU" sz="2400" dirty="0"/>
          </a:p>
          <a:p>
            <a:pPr marL="0" indent="0">
              <a:buNone/>
            </a:pPr>
            <a:r>
              <a:rPr lang="uk-UA" sz="2400" u="sng" dirty="0">
                <a:hlinkClick r:id="rId2"/>
              </a:rPr>
              <a:t>http://194.44.152.155/elib/local/sk676290.pdf</a:t>
            </a:r>
            <a:r>
              <a:rPr lang="uk-UA" sz="2400" dirty="0"/>
              <a:t> </a:t>
            </a:r>
            <a:endParaRPr lang="uk-UA" sz="2400" dirty="0" smtClean="0"/>
          </a:p>
          <a:p>
            <a:pPr marL="0" indent="0">
              <a:buNone/>
            </a:pPr>
            <a:endParaRPr lang="uk-UA" sz="2400" dirty="0" smtClean="0">
              <a:hlinkClick r:id="rId3"/>
            </a:endParaRP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720" y="609600"/>
            <a:ext cx="8720455" cy="679450"/>
          </a:xfrm>
        </p:spPr>
        <p:txBody>
          <a:bodyPr/>
          <a:lstStyle/>
          <a:p>
            <a:r>
              <a:rPr lang="uk-UA" altLang="ru-RU" sz="2800"/>
              <a:t>Домашнє завдання:</a:t>
            </a:r>
            <a:endParaRPr lang="uk-UA" altLang="ru-RU" sz="280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5285" y="1089025"/>
            <a:ext cx="11417300" cy="5539105"/>
          </a:xfrm>
        </p:spPr>
        <p:txBody>
          <a:bodyPr>
            <a:normAutofit fontScale="25000"/>
          </a:bodyPr>
          <a:lstStyle/>
          <a:p>
            <a:pPr marL="0" indent="0">
              <a:buNone/>
            </a:pPr>
            <a:r>
              <a:rPr lang="uk-UA" altLang="en-US" sz="9600" dirty="0">
                <a:solidFill>
                  <a:schemeClr val="tx1"/>
                </a:solidFill>
              </a:rPr>
              <a:t>1.</a:t>
            </a:r>
            <a:r>
              <a:rPr lang="uk-UA" altLang="en-US" sz="9600" dirty="0">
                <a:solidFill>
                  <a:schemeClr val="tx1"/>
                </a:solidFill>
                <a:hlinkClick r:id="rId1"/>
              </a:rPr>
              <a:t>ОЗНАЙОМИТИСЯ З ЛЕКЦІЄЮ, ЗАПИСАТИ ОСНОВНІ ТЕРМІНИ. </a:t>
            </a:r>
            <a:endParaRPr lang="en-US" sz="9600" dirty="0">
              <a:solidFill>
                <a:schemeClr val="tx1"/>
              </a:solidFill>
              <a:hlinkClick r:id="rId1"/>
            </a:endParaRPr>
          </a:p>
          <a:p>
            <a:pPr marL="0" indent="0">
              <a:buNone/>
            </a:pPr>
            <a:r>
              <a:rPr lang="uk-UA" sz="5335" b="1" dirty="0" smtClean="0"/>
              <a:t>2.</a:t>
            </a:r>
            <a:r>
              <a:rPr lang="uk-UA" sz="8000" b="1" dirty="0" smtClean="0"/>
              <a:t>Написати есе “Психологія в моєму житті”.</a:t>
            </a:r>
            <a:endParaRPr lang="uk-UA" sz="8000" b="1" dirty="0" smtClean="0"/>
          </a:p>
          <a:p>
            <a:pPr marL="0" indent="0">
              <a:buNone/>
            </a:pPr>
            <a:r>
              <a:rPr lang="uk-UA" sz="8000" b="1" dirty="0" smtClean="0"/>
              <a:t>3.Подивитися мульфільм “Тайна КОКО” або “Душа”. Обгрунувати поняття уявлення про  душу і психіку.</a:t>
            </a:r>
            <a:endParaRPr lang="uk-UA" sz="8000" b="1" dirty="0" smtClean="0"/>
          </a:p>
          <a:p>
            <a:pPr marL="0" indent="0">
              <a:buNone/>
            </a:pPr>
            <a:r>
              <a:rPr lang="uk-UA" sz="8000" b="1" dirty="0" smtClean="0"/>
              <a:t>4.Питання по силабусу до теми 1. “Психологія як наука”. Відповісти усно.</a:t>
            </a:r>
            <a:endParaRPr lang="uk-UA" sz="8000" b="1" dirty="0" smtClean="0"/>
          </a:p>
          <a:p>
            <a:pPr marL="0" indent="0">
              <a:buNone/>
            </a:pPr>
            <a:r>
              <a:rPr lang="uk-UA" altLang="ru-RU" sz="8000" b="1" dirty="0"/>
              <a:t>5.</a:t>
            </a:r>
            <a:r>
              <a:rPr lang="uk-UA" altLang="en-US" sz="8000" b="1" dirty="0"/>
              <a:t>По підручнику Ю.Л. Трофімов Розділ П</a:t>
            </a:r>
            <a:r>
              <a:rPr lang="en-US" altLang="en-US" sz="8000" b="1" dirty="0"/>
              <a:t>РИРОДА</a:t>
            </a:r>
            <a:r>
              <a:rPr lang="en-US" altLang="ru-RU" sz="8000" b="1" dirty="0"/>
              <a:t> </a:t>
            </a:r>
            <a:r>
              <a:rPr lang="en-US" altLang="en-US" sz="8000" b="1" dirty="0"/>
              <a:t>ПСИХІКИ</a:t>
            </a:r>
            <a:r>
              <a:rPr lang="en-US" altLang="ru-RU" sz="8000" b="1" dirty="0"/>
              <a:t> </a:t>
            </a:r>
            <a:r>
              <a:rPr lang="en-US" altLang="en-US" sz="8000" b="1" dirty="0"/>
              <a:t>І</a:t>
            </a:r>
            <a:r>
              <a:rPr lang="en-US" altLang="ru-RU" sz="8000" b="1" dirty="0"/>
              <a:t> </a:t>
            </a:r>
            <a:r>
              <a:rPr lang="en-US" altLang="en-US" sz="8000" b="1" dirty="0"/>
              <a:t>ПРЕДМЕТ</a:t>
            </a:r>
            <a:r>
              <a:rPr lang="en-US" altLang="ru-RU" sz="8000" b="1" dirty="0"/>
              <a:t> </a:t>
            </a:r>
            <a:r>
              <a:rPr lang="en-US" altLang="en-US" sz="8000" b="1" dirty="0"/>
              <a:t>ПСИХОЛОГІЧНОЇ</a:t>
            </a:r>
            <a:r>
              <a:rPr lang="en-US" altLang="ru-RU" sz="8000" b="1" dirty="0"/>
              <a:t> </a:t>
            </a:r>
            <a:r>
              <a:rPr lang="en-US" altLang="en-US" sz="8000" b="1" dirty="0"/>
              <a:t>НАУКИ</a:t>
            </a:r>
            <a:endParaRPr lang="en-US" altLang="en-US" sz="8000" b="1" dirty="0"/>
          </a:p>
          <a:p>
            <a:pPr marL="0" indent="0">
              <a:buNone/>
            </a:pPr>
            <a:r>
              <a:rPr lang="en-US" altLang="ru-RU" sz="8000" b="1" dirty="0"/>
              <a:t>1.1.1. </a:t>
            </a:r>
            <a:r>
              <a:rPr lang="en-US" altLang="en-US" sz="8000" b="1" dirty="0"/>
              <a:t>Наукова</a:t>
            </a:r>
            <a:r>
              <a:rPr lang="en-US" altLang="ru-RU" sz="8000" b="1" dirty="0"/>
              <a:t>, </a:t>
            </a:r>
            <a:r>
              <a:rPr lang="en-US" altLang="en-US" sz="8000" b="1" dirty="0"/>
              <a:t>життєва</a:t>
            </a:r>
            <a:r>
              <a:rPr lang="en-US" altLang="ru-RU" sz="8000" b="1" dirty="0"/>
              <a:t> </a:t>
            </a:r>
            <a:r>
              <a:rPr lang="en-US" altLang="en-US" sz="8000" b="1" dirty="0"/>
              <a:t>та</a:t>
            </a:r>
            <a:r>
              <a:rPr lang="en-US" altLang="ru-RU" sz="8000" b="1" dirty="0"/>
              <a:t> </a:t>
            </a:r>
            <a:r>
              <a:rPr lang="en-US" altLang="en-US" sz="8000" b="1" dirty="0"/>
              <a:t>народна</a:t>
            </a:r>
            <a:r>
              <a:rPr lang="en-US" altLang="ru-RU" sz="8000" b="1" dirty="0"/>
              <a:t> </a:t>
            </a:r>
            <a:r>
              <a:rPr lang="en-US" altLang="en-US" sz="8000" b="1" dirty="0"/>
              <a:t>психологія</a:t>
            </a:r>
            <a:r>
              <a:rPr lang="en-US" altLang="ru-RU" sz="8000" b="1" dirty="0"/>
              <a:t>, </a:t>
            </a:r>
            <a:r>
              <a:rPr lang="en-US" altLang="en-US" sz="8000" b="1" dirty="0"/>
              <a:t>парапсихологія</a:t>
            </a:r>
            <a:r>
              <a:rPr lang="en-US" altLang="ru-RU" sz="8000" b="1" dirty="0"/>
              <a:t> </a:t>
            </a:r>
            <a:r>
              <a:rPr lang="en-US" altLang="en-US" sz="8000" b="1" dirty="0"/>
              <a:t>як</a:t>
            </a:r>
            <a:r>
              <a:rPr lang="en-US" altLang="ru-RU" sz="8000" b="1" dirty="0"/>
              <a:t> </a:t>
            </a:r>
            <a:r>
              <a:rPr lang="en-US" altLang="en-US" sz="8000" b="1" dirty="0"/>
              <a:t>джерела</a:t>
            </a:r>
            <a:r>
              <a:rPr lang="en-US" altLang="ru-RU" sz="8000" b="1" dirty="0"/>
              <a:t> </a:t>
            </a:r>
            <a:r>
              <a:rPr lang="en-US" altLang="en-US" sz="8000" b="1" dirty="0"/>
              <a:t>знань</a:t>
            </a:r>
            <a:r>
              <a:rPr lang="en-US" altLang="ru-RU" sz="8000" b="1" dirty="0"/>
              <a:t> </a:t>
            </a:r>
            <a:r>
              <a:rPr lang="en-US" altLang="en-US" sz="8000" b="1" dirty="0"/>
              <a:t>про</a:t>
            </a:r>
            <a:r>
              <a:rPr lang="en-US" altLang="ru-RU" sz="8000" b="1" dirty="0"/>
              <a:t> </a:t>
            </a:r>
            <a:r>
              <a:rPr lang="en-US" altLang="en-US" sz="8000" b="1" dirty="0"/>
              <a:t>психіку</a:t>
            </a:r>
            <a:r>
              <a:rPr lang="uk-UA" altLang="en-US" sz="8000" b="1" dirty="0"/>
              <a:t> с.12-15.</a:t>
            </a:r>
            <a:endParaRPr lang="uk-UA" altLang="en-US" sz="8000" b="1" dirty="0"/>
          </a:p>
          <a:p>
            <a:pPr marL="0" indent="0">
              <a:buNone/>
            </a:pPr>
            <a:r>
              <a:rPr lang="en-US" altLang="ru-RU" sz="8000" b="1" dirty="0"/>
              <a:t>https://westudents.com.ua/glavy/79958-111-naukova-jittva-ta-narodna-psihologya-parapsihologya-yak-djerela-znan-pro-psihku.html#google_vignette</a:t>
            </a:r>
            <a:endParaRPr lang="en-US" altLang="ru-RU" sz="8000" b="1" dirty="0"/>
          </a:p>
          <a:p>
            <a:pPr marL="0" indent="0">
              <a:buNone/>
            </a:pPr>
            <a:endParaRPr lang="en-US" altLang="ru-RU" sz="8000" b="1" dirty="0"/>
          </a:p>
          <a:p>
            <a:pPr marL="0" indent="0">
              <a:buNone/>
            </a:pPr>
            <a:r>
              <a:rPr lang="uk-UA" altLang="en-US" sz="8000" b="1" dirty="0"/>
              <a:t>6. ПО підручнику Трофімов Ю.Л. Психологія сторінка № 17 ТАБЛИЦЯ  Етапи становлення предмета психології як науки. Записати!!!!</a:t>
            </a:r>
            <a:endParaRPr lang="en-US" altLang="ru-RU" sz="8000" b="1" dirty="0"/>
          </a:p>
          <a:p>
            <a:pPr marL="0" indent="0">
              <a:buNone/>
            </a:pPr>
            <a:endParaRPr lang="en-US" altLang="ru-RU" sz="8000" dirty="0"/>
          </a:p>
          <a:p>
            <a:pPr marL="0" indent="0">
              <a:buNone/>
            </a:pPr>
            <a:endParaRPr lang="en-US" altLang="ru-RU" sz="8000" dirty="0"/>
          </a:p>
          <a:p>
            <a:pPr marL="0" indent="0">
              <a:buNone/>
            </a:pPr>
            <a:endParaRPr lang="en-US" altLang="ru-RU" sz="4000" dirty="0"/>
          </a:p>
          <a:p>
            <a:pPr marL="0" indent="0">
              <a:buNone/>
            </a:pPr>
            <a:r>
              <a:rPr lang="uk-UA" altLang="ru-RU" dirty="0"/>
              <a:t> </a:t>
            </a:r>
            <a:endParaRPr lang="uk-UA" alt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Джерела психологічних знань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5445" y="1456055"/>
            <a:ext cx="10862945" cy="5118100"/>
          </a:xfrm>
        </p:spPr>
        <p:txBody>
          <a:bodyPr>
            <a:normAutofit/>
          </a:bodyPr>
          <a:lstStyle/>
          <a:p>
            <a:r>
              <a:rPr lang="ru-RU" i="1" dirty="0" smtClean="0"/>
              <a:t>  </a:t>
            </a:r>
            <a:r>
              <a:rPr lang="uk-UA" sz="2000" b="1" i="1" dirty="0" smtClean="0"/>
              <a:t>Народна психологія, (казки, міфи, легенди, народні прислів’я)</a:t>
            </a:r>
            <a:endParaRPr lang="uk-UA" sz="2000" b="1" i="1" dirty="0" smtClean="0"/>
          </a:p>
          <a:p>
            <a:r>
              <a:rPr lang="uk-UA" sz="2000" b="1" i="1" dirty="0" smtClean="0"/>
              <a:t>Життєва або побутова психологія, </a:t>
            </a:r>
            <a:endParaRPr lang="uk-UA" sz="2000" b="1" i="1" dirty="0" smtClean="0"/>
          </a:p>
          <a:p>
            <a:r>
              <a:rPr lang="uk-UA" sz="2000" b="1" i="1" dirty="0" smtClean="0"/>
              <a:t>Релігійна психологія, </a:t>
            </a:r>
            <a:endParaRPr lang="uk-UA" sz="2000" b="1" i="1" dirty="0" smtClean="0"/>
          </a:p>
          <a:p>
            <a:r>
              <a:rPr lang="uk-UA" sz="2000" b="1" i="1" dirty="0" smtClean="0"/>
              <a:t>Парапсихологія (екстрасенсорне сприймання, телекінез, левітація, полтергейст, </a:t>
            </a:r>
            <a:r>
              <a:rPr lang="uk-UA" sz="2000" b="1" i="1" dirty="0" err="1" smtClean="0"/>
              <a:t>пірокінез</a:t>
            </a:r>
            <a:r>
              <a:rPr lang="uk-UA" sz="2000" b="1" i="1" dirty="0" smtClean="0"/>
              <a:t>, </a:t>
            </a:r>
            <a:r>
              <a:rPr lang="uk-UA" sz="2000" b="1" i="1" dirty="0" err="1" smtClean="0"/>
              <a:t>яснобачення</a:t>
            </a:r>
            <a:r>
              <a:rPr lang="uk-UA" sz="2000" b="1" i="1" dirty="0" smtClean="0"/>
              <a:t>, «віщий» сон) </a:t>
            </a:r>
            <a:endParaRPr lang="uk-UA" sz="2000" b="1" i="1" dirty="0" smtClean="0"/>
          </a:p>
          <a:p>
            <a:r>
              <a:rPr lang="uk-UA" sz="2000" b="1" i="1" dirty="0" smtClean="0"/>
              <a:t>Наукова психологія.</a:t>
            </a:r>
            <a:endParaRPr lang="uk-UA" sz="2000" b="1" i="1" dirty="0" smtClean="0"/>
          </a:p>
          <a:p>
            <a:endParaRPr lang="uk-UA" dirty="0"/>
          </a:p>
          <a:p>
            <a:pPr marL="0" indent="0">
              <a:buNone/>
            </a:pPr>
            <a:r>
              <a:rPr lang="uk-UA" u="sng" dirty="0"/>
              <a:t>Домашнє завдання по цьому питанню</a:t>
            </a:r>
            <a:r>
              <a:rPr lang="uk-UA" dirty="0"/>
              <a:t>.</a:t>
            </a:r>
            <a:r>
              <a:rPr lang="uk-UA" altLang="en-US" b="1" dirty="0">
                <a:sym typeface="+mn-ea"/>
              </a:rPr>
              <a:t>По підручнику Ю.Л. Трофімов Розділ П</a:t>
            </a:r>
            <a:r>
              <a:rPr lang="en-US" altLang="en-US" b="1" dirty="0">
                <a:sym typeface="+mn-ea"/>
              </a:rPr>
              <a:t>РИРОДА</a:t>
            </a:r>
            <a:r>
              <a:rPr lang="en-US" altLang="ru-RU" b="1" dirty="0">
                <a:sym typeface="+mn-ea"/>
              </a:rPr>
              <a:t> </a:t>
            </a:r>
            <a:r>
              <a:rPr lang="en-US" altLang="en-US" b="1" dirty="0">
                <a:sym typeface="+mn-ea"/>
              </a:rPr>
              <a:t>ПСИХІКИ</a:t>
            </a:r>
            <a:r>
              <a:rPr lang="en-US" altLang="ru-RU" b="1" dirty="0">
                <a:sym typeface="+mn-ea"/>
              </a:rPr>
              <a:t> </a:t>
            </a:r>
            <a:r>
              <a:rPr lang="en-US" altLang="en-US" b="1" dirty="0">
                <a:sym typeface="+mn-ea"/>
              </a:rPr>
              <a:t>І</a:t>
            </a:r>
            <a:r>
              <a:rPr lang="en-US" altLang="ru-RU" b="1" dirty="0">
                <a:sym typeface="+mn-ea"/>
              </a:rPr>
              <a:t> </a:t>
            </a:r>
            <a:r>
              <a:rPr lang="en-US" altLang="en-US" b="1" dirty="0">
                <a:sym typeface="+mn-ea"/>
              </a:rPr>
              <a:t>ПРЕДМЕТ</a:t>
            </a:r>
            <a:r>
              <a:rPr lang="en-US" altLang="ru-RU" b="1" dirty="0">
                <a:sym typeface="+mn-ea"/>
              </a:rPr>
              <a:t> </a:t>
            </a:r>
            <a:r>
              <a:rPr lang="en-US" altLang="en-US" b="1" dirty="0">
                <a:sym typeface="+mn-ea"/>
              </a:rPr>
              <a:t>ПСИХОЛОГІЧНОЇ</a:t>
            </a:r>
            <a:r>
              <a:rPr lang="en-US" altLang="ru-RU" b="1" dirty="0">
                <a:sym typeface="+mn-ea"/>
              </a:rPr>
              <a:t> </a:t>
            </a:r>
            <a:r>
              <a:rPr lang="en-US" altLang="en-US" b="1" dirty="0">
                <a:sym typeface="+mn-ea"/>
              </a:rPr>
              <a:t>НАУКИ</a:t>
            </a:r>
            <a:r>
              <a:rPr lang="uk-UA" altLang="en-US" b="1" dirty="0">
                <a:sym typeface="+mn-ea"/>
              </a:rPr>
              <a:t> (</a:t>
            </a:r>
            <a:r>
              <a:rPr lang="en-US" altLang="ru-RU" b="1" dirty="0">
                <a:sym typeface="+mn-ea"/>
              </a:rPr>
              <a:t>1.1.1. </a:t>
            </a:r>
            <a:r>
              <a:rPr lang="en-US" altLang="en-US" b="1" dirty="0">
                <a:sym typeface="+mn-ea"/>
              </a:rPr>
              <a:t>Наукова</a:t>
            </a:r>
            <a:r>
              <a:rPr lang="en-US" altLang="ru-RU" b="1" dirty="0">
                <a:sym typeface="+mn-ea"/>
              </a:rPr>
              <a:t>, </a:t>
            </a:r>
            <a:r>
              <a:rPr lang="en-US" altLang="en-US" b="1" dirty="0">
                <a:sym typeface="+mn-ea"/>
              </a:rPr>
              <a:t>життєва</a:t>
            </a:r>
            <a:r>
              <a:rPr lang="en-US" altLang="ru-RU" b="1" dirty="0">
                <a:sym typeface="+mn-ea"/>
              </a:rPr>
              <a:t> </a:t>
            </a:r>
            <a:r>
              <a:rPr lang="en-US" altLang="en-US" b="1" dirty="0">
                <a:sym typeface="+mn-ea"/>
              </a:rPr>
              <a:t>та</a:t>
            </a:r>
            <a:r>
              <a:rPr lang="en-US" altLang="ru-RU" b="1" dirty="0">
                <a:sym typeface="+mn-ea"/>
              </a:rPr>
              <a:t> </a:t>
            </a:r>
            <a:r>
              <a:rPr lang="en-US" altLang="en-US" b="1" dirty="0">
                <a:sym typeface="+mn-ea"/>
              </a:rPr>
              <a:t>народна</a:t>
            </a:r>
            <a:r>
              <a:rPr lang="en-US" altLang="ru-RU" b="1" dirty="0">
                <a:sym typeface="+mn-ea"/>
              </a:rPr>
              <a:t> </a:t>
            </a:r>
            <a:r>
              <a:rPr lang="en-US" altLang="en-US" b="1" dirty="0">
                <a:sym typeface="+mn-ea"/>
              </a:rPr>
              <a:t>психологія</a:t>
            </a:r>
            <a:r>
              <a:rPr lang="en-US" altLang="ru-RU" b="1" dirty="0">
                <a:sym typeface="+mn-ea"/>
              </a:rPr>
              <a:t>, </a:t>
            </a:r>
            <a:r>
              <a:rPr lang="en-US" altLang="en-US" b="1" dirty="0">
                <a:sym typeface="+mn-ea"/>
              </a:rPr>
              <a:t>парапсихологія</a:t>
            </a:r>
            <a:r>
              <a:rPr lang="en-US" altLang="ru-RU" b="1" dirty="0">
                <a:sym typeface="+mn-ea"/>
              </a:rPr>
              <a:t> </a:t>
            </a:r>
            <a:r>
              <a:rPr lang="en-US" altLang="en-US" b="1" dirty="0">
                <a:sym typeface="+mn-ea"/>
              </a:rPr>
              <a:t>як</a:t>
            </a:r>
            <a:r>
              <a:rPr lang="en-US" altLang="ru-RU" b="1" dirty="0">
                <a:sym typeface="+mn-ea"/>
              </a:rPr>
              <a:t> </a:t>
            </a:r>
            <a:r>
              <a:rPr lang="en-US" altLang="en-US" b="1" dirty="0">
                <a:sym typeface="+mn-ea"/>
              </a:rPr>
              <a:t>джерела</a:t>
            </a:r>
            <a:r>
              <a:rPr lang="en-US" altLang="ru-RU" b="1" dirty="0">
                <a:sym typeface="+mn-ea"/>
              </a:rPr>
              <a:t> </a:t>
            </a:r>
            <a:r>
              <a:rPr lang="en-US" altLang="en-US" b="1" dirty="0">
                <a:sym typeface="+mn-ea"/>
              </a:rPr>
              <a:t>знань</a:t>
            </a:r>
            <a:r>
              <a:rPr lang="en-US" altLang="ru-RU" b="1" dirty="0">
                <a:sym typeface="+mn-ea"/>
              </a:rPr>
              <a:t> </a:t>
            </a:r>
            <a:r>
              <a:rPr lang="en-US" altLang="en-US" b="1" dirty="0">
                <a:sym typeface="+mn-ea"/>
              </a:rPr>
              <a:t>про</a:t>
            </a:r>
            <a:r>
              <a:rPr lang="en-US" altLang="ru-RU" b="1" dirty="0">
                <a:sym typeface="+mn-ea"/>
              </a:rPr>
              <a:t> </a:t>
            </a:r>
            <a:r>
              <a:rPr lang="en-US" altLang="en-US" b="1" dirty="0">
                <a:sym typeface="+mn-ea"/>
              </a:rPr>
              <a:t>психіку</a:t>
            </a:r>
            <a:r>
              <a:rPr lang="uk-UA" altLang="en-US" b="1" dirty="0">
                <a:sym typeface="+mn-ea"/>
              </a:rPr>
              <a:t> с.12-15.)</a:t>
            </a:r>
            <a:endParaRPr lang="uk-UA" altLang="en-US" b="1" dirty="0"/>
          </a:p>
          <a:p>
            <a:pPr marL="0" indent="0">
              <a:buNone/>
            </a:pPr>
            <a:r>
              <a:rPr lang="en-US" altLang="ru-RU" b="1" dirty="0">
                <a:sym typeface="+mn-ea"/>
              </a:rPr>
              <a:t>https://westudents.com.ua/glavy/79958-111-naukova-jittva-ta-narodna-psihologya-parapsihologya-yak-djerela-znan-pro-psihku.html#google_vignette</a:t>
            </a:r>
            <a:endParaRPr lang="en-US" altLang="ru-RU" b="1" dirty="0"/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Що таке психологія?</a:t>
            </a:r>
            <a:br>
              <a:rPr lang="uk-UA" dirty="0" smtClean="0"/>
            </a:br>
            <a:r>
              <a:rPr lang="uk-UA" dirty="0" smtClean="0"/>
              <a:t>Для чого потрібні психологічні знання?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847654"/>
            <a:ext cx="8994567" cy="4817097"/>
          </a:xfrm>
        </p:spPr>
        <p:txBody>
          <a:bodyPr/>
          <a:lstStyle/>
          <a:p>
            <a:endParaRPr lang="ru-RU" b="1" dirty="0" smtClean="0"/>
          </a:p>
          <a:p>
            <a:r>
              <a:rPr lang="uk-UA" sz="2000" b="1" dirty="0" err="1" smtClean="0"/>
              <a:t>Психоло́гія</a:t>
            </a:r>
            <a:r>
              <a:rPr lang="uk-UA" sz="2000" dirty="0" smtClean="0"/>
              <a:t> (від грецького </a:t>
            </a:r>
            <a:r>
              <a:rPr lang="uk-UA" sz="2000" dirty="0" err="1" smtClean="0"/>
              <a:t>ψυχή</a:t>
            </a:r>
            <a:r>
              <a:rPr lang="uk-UA" sz="2000" dirty="0" smtClean="0"/>
              <a:t> </a:t>
            </a:r>
            <a:r>
              <a:rPr lang="uk-UA" sz="2000" b="1" dirty="0" smtClean="0"/>
              <a:t>(</a:t>
            </a:r>
            <a:r>
              <a:rPr lang="uk-UA" sz="2000" b="1" dirty="0" err="1" smtClean="0"/>
              <a:t>psyché</a:t>
            </a:r>
            <a:r>
              <a:rPr lang="uk-UA" sz="2000" b="1" dirty="0" smtClean="0"/>
              <a:t>) </a:t>
            </a:r>
            <a:r>
              <a:rPr lang="uk-UA" sz="2000" dirty="0" smtClean="0"/>
              <a:t>— душа, дух; </a:t>
            </a:r>
            <a:r>
              <a:rPr lang="uk-UA" sz="2000" dirty="0" err="1" smtClean="0"/>
              <a:t>λόγος</a:t>
            </a:r>
            <a:r>
              <a:rPr lang="uk-UA" sz="2000" dirty="0" smtClean="0"/>
              <a:t> (</a:t>
            </a:r>
            <a:r>
              <a:rPr lang="uk-UA" sz="2000" dirty="0" err="1" smtClean="0"/>
              <a:t>logos</a:t>
            </a:r>
            <a:r>
              <a:rPr lang="uk-UA" sz="2000" dirty="0" smtClean="0"/>
              <a:t>) — вчення, </a:t>
            </a:r>
            <a:r>
              <a:rPr lang="uk-UA" sz="2000" b="1" dirty="0" smtClean="0"/>
              <a:t>наука</a:t>
            </a:r>
            <a:r>
              <a:rPr lang="uk-UA" sz="2000" dirty="0" smtClean="0"/>
              <a:t>) — наука про душу, що вивчає </a:t>
            </a:r>
            <a:r>
              <a:rPr lang="uk-UA" sz="2000" b="1" dirty="0" smtClean="0"/>
              <a:t>психічні явища </a:t>
            </a:r>
            <a:r>
              <a:rPr lang="uk-UA" sz="2000" dirty="0" smtClean="0"/>
              <a:t>(мислення, почуття, волю) та поведінку людини, пояснення якої знаходимо в цих явищах.</a:t>
            </a:r>
            <a:endParaRPr lang="uk-UA" sz="2000" i="1" dirty="0" smtClean="0"/>
          </a:p>
          <a:p>
            <a:r>
              <a:rPr lang="uk-UA" sz="2000" i="1" dirty="0" smtClean="0"/>
              <a:t>Психологія як наука за допомогою спеціальних методів розглядає і вивчає об'єктивні, реально існуючі </a:t>
            </a:r>
            <a:r>
              <a:rPr lang="uk-UA" sz="2000" b="1" i="1" u="sng" dirty="0" smtClean="0"/>
              <a:t>психічні явища і факти.</a:t>
            </a:r>
            <a:endParaRPr lang="uk-UA" sz="2000" b="1" u="sng" dirty="0" smtClean="0"/>
          </a:p>
          <a:p>
            <a:endParaRPr lang="uk-UA" sz="2000" b="1" dirty="0" smtClean="0"/>
          </a:p>
          <a:p>
            <a:r>
              <a:rPr lang="uk-UA" sz="2000" b="1" u="sng" dirty="0" smtClean="0">
                <a:solidFill>
                  <a:srgbClr val="FF0000"/>
                </a:solidFill>
              </a:rPr>
              <a:t>Психологія — це наука про закономірності формування і розвитку психіки як особливої форми життєдіяльності</a:t>
            </a:r>
            <a:r>
              <a:rPr lang="uk-UA" sz="2000" dirty="0" smtClean="0">
                <a:solidFill>
                  <a:srgbClr val="FF0000"/>
                </a:solidFill>
              </a:rPr>
              <a:t>.</a:t>
            </a:r>
            <a:endParaRPr lang="en-US" sz="2000" dirty="0" smtClean="0">
              <a:solidFill>
                <a:srgbClr val="FF0000"/>
              </a:solidFill>
            </a:endParaRPr>
          </a:p>
          <a:p>
            <a:r>
              <a:rPr lang="uk-UA" sz="2000" dirty="0" smtClean="0"/>
              <a:t>Психологія як окрема наука зародилася у 1879 році з відкриттям першої експериментальної лабораторії в м. Лейпциг (Німеччина) засновник Вільгельм </a:t>
            </a:r>
            <a:r>
              <a:rPr lang="uk-UA" sz="2000" dirty="0" err="1" smtClean="0"/>
              <a:t>Вундт</a:t>
            </a:r>
            <a:r>
              <a:rPr lang="uk-UA" sz="2000" dirty="0" smtClean="0"/>
              <a:t>.</a:t>
            </a:r>
            <a:endParaRPr lang="uk-UA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ОСНОВИ ПСИХОЛОГІЇ ТА ПЕДАГОГІКИ Мороз Лариса Володимирівна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961" y="-14141"/>
            <a:ext cx="9162853" cy="6872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554" y="260808"/>
            <a:ext cx="8596668" cy="1134359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Психіка – </a:t>
            </a:r>
            <a:r>
              <a:rPr lang="uk-UA" dirty="0" err="1" smtClean="0"/>
              <a:t>суб</a:t>
            </a:r>
            <a:r>
              <a:rPr lang="en-US" dirty="0" smtClean="0"/>
              <a:t>’</a:t>
            </a:r>
            <a:r>
              <a:rPr lang="uk-UA" dirty="0" err="1"/>
              <a:t>є</a:t>
            </a:r>
            <a:r>
              <a:rPr lang="uk-UA" dirty="0" err="1" smtClean="0"/>
              <a:t>ктивний</a:t>
            </a:r>
            <a:r>
              <a:rPr lang="uk-UA" dirty="0" smtClean="0"/>
              <a:t> образ об</a:t>
            </a:r>
            <a:r>
              <a:rPr lang="en-US" dirty="0" smtClean="0"/>
              <a:t>’</a:t>
            </a:r>
            <a:r>
              <a:rPr lang="uk-UA" dirty="0" err="1" smtClean="0"/>
              <a:t>єктивного</a:t>
            </a:r>
            <a:r>
              <a:rPr lang="uk-UA" dirty="0" smtClean="0"/>
              <a:t> світу</a:t>
            </a:r>
            <a:endParaRPr lang="ru-RU" dirty="0"/>
          </a:p>
        </p:txBody>
      </p:sp>
      <p:pic>
        <p:nvPicPr>
          <p:cNvPr id="5122" name="Picture 2" descr="Психологія, як наука, її предмет і основні завдання - презентация онлайн"/>
          <p:cNvPicPr>
            <a:picLocks noGrp="1" noChangeAspect="1" noChangeArrowheads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7336" y="1512444"/>
            <a:ext cx="7032397" cy="5274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250" y="152400"/>
            <a:ext cx="8673927" cy="1695450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МЕХАНІЗМИ ПСИХІКИ ЛЮДИНИ:</a:t>
            </a:r>
            <a:br>
              <a:rPr lang="ru-RU" dirty="0">
                <a:solidFill>
                  <a:srgbClr val="FF0000"/>
                </a:solidFill>
              </a:rPr>
            </a:br>
            <a:r>
              <a:rPr lang="uk-UA" b="1" dirty="0">
                <a:solidFill>
                  <a:srgbClr val="FF0000"/>
                </a:solidFill>
              </a:rPr>
              <a:t>ВІДОБРАЖЕННЯ -  ПРОЄКТУВАННЯ -  ОПРЕДМЕТНЕННЯ</a:t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6699" y="1979613"/>
            <a:ext cx="9820275" cy="4754561"/>
          </a:xfrm>
        </p:spPr>
        <p:txBody>
          <a:bodyPr/>
          <a:lstStyle/>
          <a:p>
            <a:r>
              <a:rPr lang="ru-RU" b="1" u="sng" dirty="0" err="1"/>
              <a:t>Психічне</a:t>
            </a:r>
            <a:r>
              <a:rPr lang="ru-RU" b="1" u="sng" dirty="0"/>
              <a:t> </a:t>
            </a:r>
            <a:r>
              <a:rPr lang="ru-RU" b="1" u="sng" dirty="0" err="1"/>
              <a:t>відображення</a:t>
            </a:r>
            <a:r>
              <a:rPr lang="ru-RU" u="sng" dirty="0"/>
              <a:t> </a:t>
            </a:r>
            <a:r>
              <a:rPr lang="ru-RU" dirty="0" err="1"/>
              <a:t>містить</a:t>
            </a:r>
            <a:r>
              <a:rPr lang="ru-RU" dirty="0"/>
              <a:t> у </a:t>
            </a:r>
            <a:r>
              <a:rPr lang="ru-RU" dirty="0" err="1"/>
              <a:t>собі</a:t>
            </a:r>
            <a:r>
              <a:rPr lang="ru-RU" dirty="0"/>
              <a:t> систему </a:t>
            </a:r>
            <a:r>
              <a:rPr lang="ru-RU" dirty="0" err="1"/>
              <a:t>функцій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регулюють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 smtClean="0"/>
              <a:t>людини</a:t>
            </a:r>
            <a:endParaRPr lang="ru-RU" dirty="0" smtClean="0"/>
          </a:p>
          <a:p>
            <a:endParaRPr lang="uk-UA" dirty="0"/>
          </a:p>
          <a:p>
            <a:r>
              <a:rPr lang="uk-UA" b="1" u="sng" dirty="0"/>
              <a:t>Основна функція проектування</a:t>
            </a:r>
            <a:r>
              <a:rPr lang="uk-UA" u="sng" dirty="0"/>
              <a:t> </a:t>
            </a:r>
            <a:r>
              <a:rPr lang="uk-UA" dirty="0"/>
              <a:t>- впорядкування і гармонізування смислів відображення відповідно до мети дій або діяльності </a:t>
            </a:r>
            <a:r>
              <a:rPr lang="uk-UA" dirty="0" smtClean="0"/>
              <a:t>людини</a:t>
            </a:r>
            <a:endParaRPr lang="uk-UA" dirty="0" smtClean="0"/>
          </a:p>
          <a:p>
            <a:pPr lvl="0"/>
            <a:r>
              <a:rPr lang="uk-UA" b="1" u="sng" dirty="0"/>
              <a:t>Опредметнення</a:t>
            </a:r>
            <a:r>
              <a:rPr lang="uk-UA" dirty="0"/>
              <a:t>. Опредметнення - елемент свідомої і доцільної діяльності людини. Ця діяльність має три основні форми: 1) </a:t>
            </a:r>
            <a:r>
              <a:rPr lang="uk-UA" b="1" dirty="0"/>
              <a:t>матеріальну:</a:t>
            </a:r>
            <a:r>
              <a:rPr lang="uk-UA" dirty="0"/>
              <a:t> виробництво, фізична робота і праця, в процесі якої людина перетворює і втілює себе в навколишньому світі; 2) </a:t>
            </a:r>
            <a:r>
              <a:rPr lang="uk-UA" b="1" dirty="0"/>
              <a:t>психічну</a:t>
            </a:r>
            <a:r>
              <a:rPr lang="uk-UA" dirty="0"/>
              <a:t> - вироблення та інтерпретація змісту відображення, добір цінностей, розумові операції і переживання тощо, які є конструктивними елементами будь-якого виробництва; 3</a:t>
            </a:r>
            <a:r>
              <a:rPr lang="uk-UA" b="1" dirty="0"/>
              <a:t>) творіння себе самого</a:t>
            </a:r>
            <a:r>
              <a:rPr lang="uk-UA" dirty="0"/>
              <a:t> - розвиток душевних і духовних потенцій, а також усунення різних форм відчуження.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ТЕОРЕТИЧНА ЧАСТИНА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622" y="316877"/>
            <a:ext cx="10077255" cy="6298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726488" cy="1970202"/>
          </a:xfrm>
        </p:spPr>
        <p:txBody>
          <a:bodyPr>
            <a:noAutofit/>
          </a:bodyPr>
          <a:lstStyle/>
          <a:p>
            <a:r>
              <a:rPr lang="uk-UA" sz="2000" b="1" dirty="0"/>
              <a:t>Об'єктивна реальність</a:t>
            </a:r>
            <a:r>
              <a:rPr lang="uk-UA" sz="2000" dirty="0"/>
              <a:t> — світ, що існує незалежно від </a:t>
            </a:r>
            <a:r>
              <a:rPr lang="uk-UA" sz="2000" b="1" dirty="0"/>
              <a:t>суб</a:t>
            </a:r>
            <a:r>
              <a:rPr lang="uk-UA" sz="2000" dirty="0"/>
              <a:t>'єкта (людини) і його свідомості. </a:t>
            </a:r>
            <a:br>
              <a:rPr lang="uk-UA" sz="2000" dirty="0"/>
            </a:br>
            <a:br>
              <a:rPr lang="uk-UA" sz="2000" dirty="0"/>
            </a:br>
            <a:r>
              <a:rPr lang="uk-UA" sz="2000" b="1" i="1" dirty="0"/>
              <a:t>Суб'єктивна реальність</a:t>
            </a:r>
            <a:r>
              <a:rPr lang="uk-UA" sz="2000" dirty="0"/>
              <a:t> — це світ психічних станів і процесів, світ свідомості, внутрішній духовно-ідеальний світ людини. Існування суб'єктивної реальності обумовлено </a:t>
            </a:r>
            <a:r>
              <a:rPr lang="uk-UA" sz="2000" dirty="0">
                <a:hlinkClick r:id="rId1" tooltip="Свідомість"/>
              </a:rPr>
              <a:t>свідомістю</a:t>
            </a:r>
            <a:r>
              <a:rPr lang="uk-UA" sz="2000" dirty="0"/>
              <a:t> людини</a:t>
            </a:r>
            <a:r>
              <a:rPr lang="ru-RU" sz="2000" dirty="0"/>
              <a:t>.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6505" y="2137438"/>
            <a:ext cx="8596668" cy="472056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074" name="Picture 2" descr="33.Сфери бутт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505" y="1970203"/>
            <a:ext cx="9117116" cy="4887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4970</Words>
  <Application>WPS Presentation</Application>
  <PresentationFormat>Широкоэкранный</PresentationFormat>
  <Paragraphs>95</Paragraphs>
  <Slides>20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24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45" baseType="lpstr">
      <vt:lpstr>Arial</vt:lpstr>
      <vt:lpstr>SimSun</vt:lpstr>
      <vt:lpstr>Wingdings</vt:lpstr>
      <vt:lpstr>Wingdings 3</vt:lpstr>
      <vt:lpstr>Arial</vt:lpstr>
      <vt:lpstr>Trebuchet MS</vt:lpstr>
      <vt:lpstr>Microsoft YaHei</vt:lpstr>
      <vt:lpstr>Arial Unicode MS</vt:lpstr>
      <vt:lpstr>Calibri</vt:lpstr>
      <vt:lpstr>Times New Roman</vt:lpstr>
      <vt:lpstr>Arial Black</vt:lpstr>
      <vt:lpstr>Bahnschrift SemiBold Condensed</vt:lpstr>
      <vt:lpstr>Calibri Light</vt:lpstr>
      <vt:lpstr>Cascadia Mono Light</vt:lpstr>
      <vt:lpstr>Comic Sans MS</vt:lpstr>
      <vt:lpstr>Franklin Gothic Heavy</vt:lpstr>
      <vt:lpstr>Impact</vt:lpstr>
      <vt:lpstr>Microsoft JhengHei UI</vt:lpstr>
      <vt:lpstr>MingLiU-ExtB</vt:lpstr>
      <vt:lpstr>MS Reference Sans Serif</vt:lpstr>
      <vt:lpstr>MingLiU_HKSCS-ExtB</vt:lpstr>
      <vt:lpstr>Corbel Light</vt:lpstr>
      <vt:lpstr>Bahnschrift SemiLight</vt:lpstr>
      <vt:lpstr>Bahnschrift</vt:lpstr>
      <vt:lpstr>Грань</vt:lpstr>
      <vt:lpstr>Психологія як наука  </vt:lpstr>
      <vt:lpstr>Література:</vt:lpstr>
      <vt:lpstr>Джерела психологічних знань</vt:lpstr>
      <vt:lpstr>Що таке психологія? Для чого потрібні психологічні знання?</vt:lpstr>
      <vt:lpstr>PowerPoint 演示文稿</vt:lpstr>
      <vt:lpstr>Психіка – суб’єктивний образ об’єктивного світу</vt:lpstr>
      <vt:lpstr>МЕХАНІЗМИ ПСИХІКИ ЛЮДИНИ: ВІДОБРАЖЕННЯ -  ПРОЄКТУВАННЯ -  ОПРЕДМЕТНЕННЯ </vt:lpstr>
      <vt:lpstr>PowerPoint 演示文稿</vt:lpstr>
      <vt:lpstr>Об'єктивна реальність — світ, що існує незалежно від суб'єкта (людини) і його свідомості.   Суб'єктивна реальність — це світ психічних станів і процесів, світ свідомості, внутрішній духовно-ідеальний світ людини. Існування суб'єктивної реальності обумовлено свідомістю людини. </vt:lpstr>
      <vt:lpstr>PowerPoint 演示文稿</vt:lpstr>
      <vt:lpstr>Душа і психіка тотожні поняття?</vt:lpstr>
      <vt:lpstr>Психіка і душа - не одне і теж ???? </vt:lpstr>
      <vt:lpstr>Чи вважаєте Ви себе душевною людиною?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Домашнє завдання: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Психологія як наука  </dc:title>
  <dc:creator>Учетная запись Майкрософт</dc:creator>
  <cp:lastModifiedBy>Ірина Сергіївна </cp:lastModifiedBy>
  <cp:revision>44</cp:revision>
  <dcterms:created xsi:type="dcterms:W3CDTF">2022-02-13T19:47:00Z</dcterms:created>
  <dcterms:modified xsi:type="dcterms:W3CDTF">2025-09-03T10:33:02Z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D4AFF2A6519041C3AA7B8EF5FB77E7D0_12</vt:lpwstr>
  </property>
  <property fmtid="{D5CDD505-2E9C-101B-9397-08002B2CF9AE}" pid="3" name="KSOProductBuildVer">
    <vt:lpwstr>1049-12.2.0.21931</vt:lpwstr>
  </property>
</Properties>
</file>