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72" r:id="rId4"/>
    <p:sldId id="267" r:id="rId5"/>
    <p:sldId id="268" r:id="rId6"/>
    <p:sldId id="269" r:id="rId7"/>
    <p:sldId id="270" r:id="rId8"/>
    <p:sldId id="271" r:id="rId9"/>
    <p:sldId id="263" r:id="rId10"/>
  </p:sldIdLst>
  <p:sldSz cx="18288000" cy="10287000"/>
  <p:notesSz cx="6858000" cy="9144000"/>
  <p:embeddedFontLst>
    <p:embeddedFont>
      <p:font typeface="Arimo Bold" panose="020B0604020202020204" charset="0"/>
      <p:regular r:id="rId11"/>
    </p:embeddedFont>
    <p:embeddedFont>
      <p:font typeface="The Youngest" panose="020B0604020202020204" charset="-52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348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86200" y="266700"/>
            <a:ext cx="9550793" cy="8229600"/>
          </a:xfrm>
          <a:custGeom>
            <a:avLst/>
            <a:gdLst/>
            <a:ahLst/>
            <a:cxnLst/>
            <a:rect l="l" t="t" r="r" b="b"/>
            <a:pathLst>
              <a:path w="9550793" h="8229600">
                <a:moveTo>
                  <a:pt x="0" y="0"/>
                </a:moveTo>
                <a:lnTo>
                  <a:pt x="9550793" y="0"/>
                </a:lnTo>
                <a:lnTo>
                  <a:pt x="95507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81200" y="3238500"/>
            <a:ext cx="13868400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83"/>
              </a:lnSpc>
            </a:pPr>
            <a:r>
              <a:rPr lang="en-US" sz="10560" b="1" dirty="0">
                <a:solidFill>
                  <a:srgbClr val="C75454"/>
                </a:solidFill>
                <a:latin typeface="Arimo Bold"/>
                <a:ea typeface="Arimo Bold"/>
                <a:cs typeface="Arimo Bold"/>
                <a:sym typeface="Arimo Bold"/>
              </a:rPr>
              <a:t>Die </a:t>
            </a:r>
            <a:r>
              <a:rPr lang="en-US" sz="10560" b="1" dirty="0" err="1">
                <a:solidFill>
                  <a:srgbClr val="C75454"/>
                </a:solidFill>
                <a:latin typeface="Arimo Bold"/>
                <a:ea typeface="Arimo Bold"/>
                <a:cs typeface="Arimo Bold"/>
                <a:sym typeface="Arimo Bold"/>
              </a:rPr>
              <a:t>Vorteile</a:t>
            </a:r>
            <a:r>
              <a:rPr lang="en-US" sz="10560" b="1" dirty="0">
                <a:solidFill>
                  <a:srgbClr val="C75454"/>
                </a:solidFill>
                <a:latin typeface="Arimo Bold"/>
                <a:ea typeface="Arimo Bold"/>
                <a:cs typeface="Arimo Bold"/>
                <a:sym typeface="Arimo Bold"/>
              </a:rPr>
              <a:t> der </a:t>
            </a:r>
            <a:r>
              <a:rPr lang="en-US" sz="10560" b="1" dirty="0" err="1">
                <a:solidFill>
                  <a:srgbClr val="C75454"/>
                </a:solidFill>
                <a:latin typeface="Arimo Bold"/>
                <a:ea typeface="Arimo Bold"/>
                <a:cs typeface="Arimo Bold"/>
                <a:sym typeface="Arimo Bold"/>
              </a:rPr>
              <a:t>Handschrift</a:t>
            </a:r>
            <a:endParaRPr lang="en-US" sz="10560" b="1" dirty="0">
              <a:solidFill>
                <a:srgbClr val="C75454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0824" y="18490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3923481" y="598729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923481" y="18490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0" y="598729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A69CD7-3DDE-86BA-F437-3A50C679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56D2EF-FA87-0C0E-F71E-5589F75D7040}"/>
              </a:ext>
            </a:extLst>
          </p:cNvPr>
          <p:cNvSpPr/>
          <p:nvPr/>
        </p:nvSpPr>
        <p:spPr>
          <a:xfrm>
            <a:off x="60824" y="184905"/>
            <a:ext cx="2225176" cy="2291595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2A568A1-9DA4-C0F7-C830-75BEED1BB1CF}"/>
              </a:ext>
            </a:extLst>
          </p:cNvPr>
          <p:cNvSpPr/>
          <p:nvPr/>
        </p:nvSpPr>
        <p:spPr>
          <a:xfrm flipH="1" flipV="1">
            <a:off x="15240000" y="7200900"/>
            <a:ext cx="3048000" cy="28956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2A1432C-165E-1800-5F41-643C40EA08A1}"/>
              </a:ext>
            </a:extLst>
          </p:cNvPr>
          <p:cNvSpPr txBox="1"/>
          <p:nvPr/>
        </p:nvSpPr>
        <p:spPr>
          <a:xfrm>
            <a:off x="2667000" y="190500"/>
            <a:ext cx="1279747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de-DE" sz="7400" b="1" dirty="0">
                <a:solidFill>
                  <a:srgbClr val="C75454"/>
                </a:solidFill>
                <a:latin typeface="Arimo Bold"/>
                <a:ea typeface="Arimo Bold"/>
                <a:cs typeface="Arimo Bold"/>
                <a:sym typeface="Arimo Bold"/>
              </a:rPr>
              <a:t>Die Vorteile der Handschrift</a:t>
            </a:r>
            <a:endParaRPr lang="en-US" sz="7400" b="1" dirty="0">
              <a:solidFill>
                <a:srgbClr val="C75454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719552-264F-79A7-D969-2D0BF700744A}"/>
              </a:ext>
            </a:extLst>
          </p:cNvPr>
          <p:cNvSpPr txBox="1"/>
          <p:nvPr/>
        </p:nvSpPr>
        <p:spPr>
          <a:xfrm>
            <a:off x="533400" y="1333500"/>
            <a:ext cx="1760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it-IT" sz="40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it-IT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CE89ED-14D9-F498-CCB4-4F50CB378DB6}"/>
              </a:ext>
            </a:extLst>
          </p:cNvPr>
          <p:cNvSpPr txBox="1"/>
          <p:nvPr/>
        </p:nvSpPr>
        <p:spPr>
          <a:xfrm>
            <a:off x="685800" y="1028700"/>
            <a:ext cx="16611600" cy="9079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b="1" dirty="0">
                <a:solidFill>
                  <a:schemeClr val="accent5">
                    <a:lumMod val="50000"/>
                  </a:schemeClr>
                </a:solidFill>
              </a:rPr>
              <a:t>Glossar</a:t>
            </a:r>
            <a:endParaRPr lang="uk-UA" sz="4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4400" b="1" dirty="0">
                <a:solidFill>
                  <a:schemeClr val="accent3">
                    <a:lumMod val="50000"/>
                  </a:schemeClr>
                </a:solidFill>
              </a:rPr>
              <a:t>▪</a:t>
            </a:r>
            <a:r>
              <a:rPr lang="uk-UA" sz="4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4400" b="1" dirty="0">
                <a:solidFill>
                  <a:schemeClr val="accent3">
                    <a:lumMod val="50000"/>
                  </a:schemeClr>
                </a:solidFill>
              </a:rPr>
              <a:t>leserlich</a:t>
            </a:r>
            <a:r>
              <a:rPr lang="uk-UA" sz="4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4400" b="1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▪</a:t>
            </a:r>
            <a:r>
              <a:rPr lang="de-DE" sz="4400" b="1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unleserlich ▪ ordentlich ▪ unordentlich ▪ schnell ▪ langsam ▪ gleichmäßig ▪ krakelig </a:t>
            </a:r>
          </a:p>
          <a:p>
            <a:pPr algn="just"/>
            <a:endParaRPr lang="de-DE" sz="4400" b="1" dirty="0">
              <a:cs typeface="Times New Roman" panose="02020603050405020304" pitchFamily="18" charset="0"/>
            </a:endParaRPr>
          </a:p>
          <a:p>
            <a:pPr algn="just"/>
            <a:r>
              <a:rPr lang="de-DE" sz="3600" b="1" dirty="0"/>
              <a:t>1. Wie würden Sie Ihre eigene Handschrift beschreiben? Sind Sie zufrieden mit Ihrer Handschrift? Warum oder warum nicht? </a:t>
            </a:r>
          </a:p>
          <a:p>
            <a:pPr algn="just"/>
            <a:r>
              <a:rPr lang="it-IT" sz="3600" b="1" dirty="0"/>
              <a:t>2. </a:t>
            </a:r>
            <a:r>
              <a:rPr lang="de-DE" sz="3600" b="1" dirty="0"/>
              <a:t>Schreiben Sie lieber mit der Hand oder am Computer? Warum? </a:t>
            </a:r>
          </a:p>
          <a:p>
            <a:pPr algn="just"/>
            <a:r>
              <a:rPr lang="de-DE" sz="3600" b="1" dirty="0"/>
              <a:t>3. Finden Sie, dass Ihre Handschrift etwas über die Persönlichkeit verrät? </a:t>
            </a:r>
            <a:endParaRPr lang="it-IT" sz="3600" b="1" dirty="0"/>
          </a:p>
          <a:p>
            <a:endParaRPr lang="de-DE" sz="4400" dirty="0"/>
          </a:p>
          <a:p>
            <a:r>
              <a:rPr lang="it-IT" sz="4400" dirty="0"/>
              <a:t>Meine Handschrift ist … </a:t>
            </a:r>
            <a:endParaRPr lang="uk-UA" sz="4400" dirty="0"/>
          </a:p>
          <a:p>
            <a:r>
              <a:rPr lang="it-IT" sz="4400" dirty="0"/>
              <a:t>Ich finde meine Handschrift ...</a:t>
            </a:r>
            <a:endParaRPr lang="uk-UA" sz="4400" dirty="0"/>
          </a:p>
          <a:p>
            <a:r>
              <a:rPr lang="it-IT" sz="4400" dirty="0"/>
              <a:t>Meine Handschrift hat sich verändert, weil … </a:t>
            </a:r>
            <a:endParaRPr lang="uk-UA" sz="4400" dirty="0"/>
          </a:p>
          <a:p>
            <a:r>
              <a:rPr lang="it-IT" sz="4400" dirty="0"/>
              <a:t>Manchmal ist meine Handschrift schwer zu lesen. </a:t>
            </a:r>
            <a:endParaRPr lang="uk-UA" sz="4400" dirty="0"/>
          </a:p>
          <a:p>
            <a:r>
              <a:rPr lang="it-IT" sz="4400" dirty="0"/>
              <a:t>Meine Handschrift zeigt, dass ich … bin. </a:t>
            </a:r>
          </a:p>
        </p:txBody>
      </p:sp>
    </p:spTree>
    <p:extLst>
      <p:ext uri="{BB962C8B-B14F-4D97-AF65-F5344CB8AC3E}">
        <p14:creationId xmlns:p14="http://schemas.microsoft.com/office/powerpoint/2010/main" val="299611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BA20B1-148B-C075-D997-CEB499C1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1DA527A-FBDE-8CA9-648F-6505A9E4B1A3}"/>
              </a:ext>
            </a:extLst>
          </p:cNvPr>
          <p:cNvSpPr/>
          <p:nvPr/>
        </p:nvSpPr>
        <p:spPr>
          <a:xfrm>
            <a:off x="60824" y="184905"/>
            <a:ext cx="2225176" cy="2291595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AE80A1D-C72C-AF1F-F8A0-5CDD3CA26EDC}"/>
              </a:ext>
            </a:extLst>
          </p:cNvPr>
          <p:cNvSpPr/>
          <p:nvPr/>
        </p:nvSpPr>
        <p:spPr>
          <a:xfrm flipH="1" flipV="1">
            <a:off x="15240000" y="7200900"/>
            <a:ext cx="3048000" cy="28956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30C7AB6-07A9-5A2E-8581-4C08708F8A2F}"/>
              </a:ext>
            </a:extLst>
          </p:cNvPr>
          <p:cNvSpPr txBox="1"/>
          <p:nvPr/>
        </p:nvSpPr>
        <p:spPr>
          <a:xfrm>
            <a:off x="2667000" y="190500"/>
            <a:ext cx="1279747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de-DE" sz="7400" b="1" dirty="0">
                <a:solidFill>
                  <a:srgbClr val="C75454"/>
                </a:solidFill>
                <a:latin typeface="Arimo Bold"/>
                <a:ea typeface="Arimo Bold"/>
                <a:cs typeface="Arimo Bold"/>
                <a:sym typeface="Arimo Bold"/>
              </a:rPr>
              <a:t>Die Vorteile der Handschrift</a:t>
            </a:r>
            <a:endParaRPr lang="en-US" sz="7400" b="1" dirty="0">
              <a:solidFill>
                <a:srgbClr val="C75454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4DFE28-B31E-89F3-8073-E5D0DF34230D}"/>
              </a:ext>
            </a:extLst>
          </p:cNvPr>
          <p:cNvSpPr txBox="1"/>
          <p:nvPr/>
        </p:nvSpPr>
        <p:spPr>
          <a:xfrm>
            <a:off x="533400" y="1333500"/>
            <a:ext cx="1760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it-IT" sz="40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it-IT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23404C-CED5-8E43-B310-1F274B02903A}"/>
              </a:ext>
            </a:extLst>
          </p:cNvPr>
          <p:cNvSpPr txBox="1"/>
          <p:nvPr/>
        </p:nvSpPr>
        <p:spPr>
          <a:xfrm>
            <a:off x="685800" y="1181100"/>
            <a:ext cx="16611600" cy="889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b="1" dirty="0">
                <a:solidFill>
                  <a:schemeClr val="accent5">
                    <a:lumMod val="50000"/>
                  </a:schemeClr>
                </a:solidFill>
              </a:rPr>
              <a:t>Glossar</a:t>
            </a:r>
            <a:endParaRPr lang="de-DE" sz="4400" dirty="0">
              <a:solidFill>
                <a:schemeClr val="accent5">
                  <a:lumMod val="50000"/>
                </a:schemeClr>
              </a:solidFill>
            </a:endParaRPr>
          </a:p>
          <a:p>
            <a:pPr indent="-571500" algn="just">
              <a:buFont typeface="Arial" panose="020B0604020202020204" pitchFamily="34" charset="0"/>
              <a:buChar char="•"/>
            </a:pPr>
            <a:r>
              <a:rPr lang="de-DE" sz="4400" b="1" dirty="0"/>
              <a:t>Handschrift, -en (f.) </a:t>
            </a:r>
            <a:r>
              <a:rPr lang="de-DE" sz="4400" dirty="0"/>
              <a:t>– die eigene Schrift, die bei jedem anders aussieht</a:t>
            </a:r>
          </a:p>
          <a:p>
            <a:pPr indent="-571500" algn="just">
              <a:buFont typeface="Arial" panose="020B0604020202020204" pitchFamily="34" charset="0"/>
              <a:buChar char="•"/>
            </a:pPr>
            <a:r>
              <a:rPr lang="de-DE" sz="4400" b="1" dirty="0"/>
              <a:t>Gedächtnis (n., nur Singular) </a:t>
            </a:r>
            <a:r>
              <a:rPr lang="de-DE" sz="4400" dirty="0"/>
              <a:t>– die Fähigkeit, sich an etwas zu erinnern</a:t>
            </a:r>
          </a:p>
          <a:p>
            <a:pPr indent="-571500" algn="just">
              <a:buFont typeface="Arial" panose="020B0604020202020204" pitchFamily="34" charset="0"/>
              <a:buChar char="•"/>
            </a:pPr>
            <a:r>
              <a:rPr lang="de-DE" sz="4400" b="1" dirty="0"/>
              <a:t>jemandem Mühe bereiten </a:t>
            </a:r>
            <a:r>
              <a:rPr lang="de-DE" sz="4400" dirty="0"/>
              <a:t>– anstrengend für jemanden sein </a:t>
            </a:r>
            <a:endParaRPr lang="uk-UA" sz="4400" dirty="0"/>
          </a:p>
          <a:p>
            <a:pPr indent="-571500" algn="just">
              <a:buFont typeface="Arial" panose="020B0604020202020204" pitchFamily="34" charset="0"/>
              <a:buChar char="•"/>
            </a:pPr>
            <a:r>
              <a:rPr lang="de-DE" sz="4400" b="1" dirty="0"/>
              <a:t>Autokorrektur (f., nur Singular) </a:t>
            </a:r>
            <a:r>
              <a:rPr lang="de-DE" sz="4400" dirty="0"/>
              <a:t>– eine Funktion bei Computern und Handys</a:t>
            </a:r>
          </a:p>
          <a:p>
            <a:pPr indent="-571500" algn="just">
              <a:buFont typeface="Arial" panose="020B0604020202020204" pitchFamily="34" charset="0"/>
              <a:buChar char="•"/>
            </a:pPr>
            <a:r>
              <a:rPr lang="de-DE" sz="4400" b="1" dirty="0"/>
              <a:t>unleserlich</a:t>
            </a:r>
            <a:r>
              <a:rPr lang="de-DE" sz="4400" dirty="0"/>
              <a:t> – so, dass man Schrift nicht gut lesen kann, weil sie zu undeutlich ist </a:t>
            </a:r>
          </a:p>
          <a:p>
            <a:pPr indent="-571500" algn="just">
              <a:buFont typeface="Arial" panose="020B0604020202020204" pitchFamily="34" charset="0"/>
              <a:buChar char="•"/>
            </a:pPr>
            <a:r>
              <a:rPr lang="de-DE" sz="4400" b="1" dirty="0"/>
              <a:t>Motorik (f., nur Singular)</a:t>
            </a:r>
            <a:r>
              <a:rPr lang="de-DE" sz="4400" dirty="0"/>
              <a:t> – eine gezielte und koordinierte Bewegung </a:t>
            </a:r>
            <a:endParaRPr lang="uk-UA" sz="4400" dirty="0"/>
          </a:p>
          <a:p>
            <a:pPr indent="-571500" algn="just">
              <a:buFont typeface="Arial" panose="020B0604020202020204" pitchFamily="34" charset="0"/>
              <a:buChar char="•"/>
            </a:pPr>
            <a:r>
              <a:rPr lang="de-DE" sz="4400" b="1" dirty="0"/>
              <a:t>Gehirn, -e (n.) </a:t>
            </a:r>
            <a:r>
              <a:rPr lang="de-DE" sz="4400" dirty="0"/>
              <a:t>– das Organ im Kopf eines Menschen, mit dem er denkt </a:t>
            </a: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3619917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71658E-73B7-8CD7-8386-2A3C2632A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E81212D-D67E-61BB-08C1-5C0C662D8F89}"/>
              </a:ext>
            </a:extLst>
          </p:cNvPr>
          <p:cNvSpPr/>
          <p:nvPr/>
        </p:nvSpPr>
        <p:spPr>
          <a:xfrm>
            <a:off x="60824" y="184905"/>
            <a:ext cx="2225176" cy="2291595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E431B8A-9574-FA69-4698-C28E75D17992}"/>
              </a:ext>
            </a:extLst>
          </p:cNvPr>
          <p:cNvSpPr/>
          <p:nvPr/>
        </p:nvSpPr>
        <p:spPr>
          <a:xfrm flipH="1" flipV="1">
            <a:off x="15240000" y="7200900"/>
            <a:ext cx="3048000" cy="28956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185832B-F458-A149-B0EB-06775E10A3C6}"/>
              </a:ext>
            </a:extLst>
          </p:cNvPr>
          <p:cNvSpPr txBox="1"/>
          <p:nvPr/>
        </p:nvSpPr>
        <p:spPr>
          <a:xfrm>
            <a:off x="2667000" y="190500"/>
            <a:ext cx="1279747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de-DE" sz="7400" b="1" dirty="0">
                <a:solidFill>
                  <a:srgbClr val="C75454"/>
                </a:solidFill>
                <a:latin typeface="Arimo Bold"/>
                <a:ea typeface="Arimo Bold"/>
                <a:cs typeface="Arimo Bold"/>
                <a:sym typeface="Arimo Bold"/>
              </a:rPr>
              <a:t>Die Vorteile der Handschrift</a:t>
            </a:r>
            <a:endParaRPr lang="en-US" sz="7400" b="1" dirty="0">
              <a:solidFill>
                <a:srgbClr val="C75454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B9324-BD1D-D9C8-1E75-FF95210DF260}"/>
              </a:ext>
            </a:extLst>
          </p:cNvPr>
          <p:cNvSpPr txBox="1"/>
          <p:nvPr/>
        </p:nvSpPr>
        <p:spPr>
          <a:xfrm>
            <a:off x="533400" y="1333500"/>
            <a:ext cx="1760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it-IT" sz="40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it-IT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139BC2-B543-195D-259B-388998CF1BA5}"/>
              </a:ext>
            </a:extLst>
          </p:cNvPr>
          <p:cNvSpPr txBox="1"/>
          <p:nvPr/>
        </p:nvSpPr>
        <p:spPr>
          <a:xfrm>
            <a:off x="685800" y="1181100"/>
            <a:ext cx="166116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4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4400" b="1" dirty="0">
                <a:solidFill>
                  <a:schemeClr val="accent5">
                    <a:lumMod val="50000"/>
                  </a:schemeClr>
                </a:solidFill>
              </a:rPr>
              <a:t>Glossar</a:t>
            </a:r>
            <a:endParaRPr lang="de-DE" sz="4400" dirty="0">
              <a:solidFill>
                <a:schemeClr val="accent5">
                  <a:lumMod val="50000"/>
                </a:schemeClr>
              </a:solidFill>
            </a:endParaRPr>
          </a:p>
          <a:p>
            <a:pPr indent="-571500" algn="just">
              <a:buFont typeface="Arial" panose="020B0604020202020204" pitchFamily="34" charset="0"/>
              <a:buChar char="•"/>
            </a:pPr>
            <a:r>
              <a:rPr lang="de-DE" sz="4400" b="1" dirty="0"/>
              <a:t>Informationsverarbeitung, -en (f.) </a:t>
            </a:r>
            <a:r>
              <a:rPr lang="de-DE" sz="4400" dirty="0"/>
              <a:t>– die Tatsache, dass z. B. im Gehirn oder einem Computer Reize und Informationen geordnet, gespeichert und verknüpft werden</a:t>
            </a:r>
          </a:p>
          <a:p>
            <a:pPr indent="-571500" algn="just">
              <a:buFont typeface="Arial" panose="020B0604020202020204" pitchFamily="34" charset="0"/>
              <a:buChar char="•"/>
            </a:pPr>
            <a:r>
              <a:rPr lang="de-DE" sz="4400" b="1" dirty="0"/>
              <a:t>Haltung, -en (f.)</a:t>
            </a:r>
            <a:r>
              <a:rPr lang="de-DE" sz="4400" dirty="0"/>
              <a:t> – hier: die Art und Weise, wie man einen Stift in der Hand hält </a:t>
            </a:r>
          </a:p>
        </p:txBody>
      </p:sp>
    </p:spTree>
    <p:extLst>
      <p:ext uri="{BB962C8B-B14F-4D97-AF65-F5344CB8AC3E}">
        <p14:creationId xmlns:p14="http://schemas.microsoft.com/office/powerpoint/2010/main" val="1702775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8641B8-B697-0B1F-CAD8-435EDCB24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4EF55D0-FDD1-6C68-85A1-3A4977EDEFD6}"/>
              </a:ext>
            </a:extLst>
          </p:cNvPr>
          <p:cNvSpPr/>
          <p:nvPr/>
        </p:nvSpPr>
        <p:spPr>
          <a:xfrm>
            <a:off x="60824" y="184905"/>
            <a:ext cx="2225176" cy="2291595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A71AF84-E262-157C-2CA2-831B1D331956}"/>
              </a:ext>
            </a:extLst>
          </p:cNvPr>
          <p:cNvSpPr/>
          <p:nvPr/>
        </p:nvSpPr>
        <p:spPr>
          <a:xfrm flipH="1" flipV="1">
            <a:off x="15240000" y="7200900"/>
            <a:ext cx="3048000" cy="28956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CB421E9-B645-409D-9989-A0B2330BE487}"/>
              </a:ext>
            </a:extLst>
          </p:cNvPr>
          <p:cNvSpPr txBox="1"/>
          <p:nvPr/>
        </p:nvSpPr>
        <p:spPr>
          <a:xfrm>
            <a:off x="2667000" y="190500"/>
            <a:ext cx="1279747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de-DE" sz="7400" b="1" dirty="0">
                <a:solidFill>
                  <a:srgbClr val="C75454"/>
                </a:solidFill>
                <a:latin typeface="Arimo Bold"/>
                <a:ea typeface="Arimo Bold"/>
                <a:cs typeface="Arimo Bold"/>
                <a:sym typeface="Arimo Bold"/>
              </a:rPr>
              <a:t>Die Vorteile der Handschrift</a:t>
            </a:r>
            <a:endParaRPr lang="en-US" sz="7400" b="1" dirty="0">
              <a:solidFill>
                <a:srgbClr val="C75454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4B1C73-B23A-FF53-E396-8A210ADF72FB}"/>
              </a:ext>
            </a:extLst>
          </p:cNvPr>
          <p:cNvSpPr txBox="1"/>
          <p:nvPr/>
        </p:nvSpPr>
        <p:spPr>
          <a:xfrm>
            <a:off x="533400" y="1333500"/>
            <a:ext cx="1760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it-IT" sz="40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it-IT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F1A31-0038-C9D7-D6F5-EC7F9F940526}"/>
              </a:ext>
            </a:extLst>
          </p:cNvPr>
          <p:cNvSpPr txBox="1"/>
          <p:nvPr/>
        </p:nvSpPr>
        <p:spPr>
          <a:xfrm>
            <a:off x="685800" y="1333500"/>
            <a:ext cx="16611600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Aufgaben zum Text </a:t>
            </a:r>
          </a:p>
          <a:p>
            <a:r>
              <a:rPr lang="de-DE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Wovon handelt der Text? </a:t>
            </a:r>
          </a:p>
          <a:p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In dem Text steht, dass Menschen, die mit der Hand schreiben, ... </a:t>
            </a:r>
          </a:p>
          <a:p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a) in bestimmten Sportarten bessere Leistungen erzielen. </a:t>
            </a:r>
          </a:p>
          <a:p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b) dabei bestimmte Bereiche in ihrem Gehirn trainieren. </a:t>
            </a:r>
          </a:p>
          <a:p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c) sich an bestimmte Informationen länger erinnern, die sie am Computer gelesen haben.</a:t>
            </a:r>
          </a:p>
          <a:p>
            <a:r>
              <a:rPr lang="de-DE" sz="4000" b="1" dirty="0"/>
              <a:t>2. Was steht im Text? </a:t>
            </a:r>
          </a:p>
          <a:p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Was wird über die Handschrift gesagt? </a:t>
            </a:r>
          </a:p>
          <a:p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a) Trotz der vielen Computer und Handys wird es bei vielen Menschen wieder beliebter, mit der Hand zu schreiben. </a:t>
            </a:r>
          </a:p>
          <a:p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b) Erwachsene haben immer weniger Gelegenheiten, mit der Hand zu schreiben, deswegen kann man ihre Schrift schlechter lesen. </a:t>
            </a:r>
          </a:p>
          <a:p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c) Kinder haben mehr Schwierigkeiten als früher, mit der Hand zu schreiben. </a:t>
            </a:r>
          </a:p>
        </p:txBody>
      </p:sp>
    </p:spTree>
    <p:extLst>
      <p:ext uri="{BB962C8B-B14F-4D97-AF65-F5344CB8AC3E}">
        <p14:creationId xmlns:p14="http://schemas.microsoft.com/office/powerpoint/2010/main" val="3882124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E361DD-9122-B371-960D-E7A0BE04B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68DF562-E065-3E87-8765-69C82AF69E8A}"/>
              </a:ext>
            </a:extLst>
          </p:cNvPr>
          <p:cNvSpPr/>
          <p:nvPr/>
        </p:nvSpPr>
        <p:spPr>
          <a:xfrm>
            <a:off x="60824" y="184905"/>
            <a:ext cx="2225176" cy="2291595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5473EF0-2624-B265-45D6-DF4BD125BB1E}"/>
              </a:ext>
            </a:extLst>
          </p:cNvPr>
          <p:cNvSpPr/>
          <p:nvPr/>
        </p:nvSpPr>
        <p:spPr>
          <a:xfrm flipH="1" flipV="1">
            <a:off x="15240000" y="7200900"/>
            <a:ext cx="3048000" cy="28956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65B5864-C72D-AC73-D5B4-1A7F943D58DF}"/>
              </a:ext>
            </a:extLst>
          </p:cNvPr>
          <p:cNvSpPr txBox="1"/>
          <p:nvPr/>
        </p:nvSpPr>
        <p:spPr>
          <a:xfrm>
            <a:off x="2667000" y="190500"/>
            <a:ext cx="1279747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de-DE" sz="7400" b="1" dirty="0">
                <a:solidFill>
                  <a:srgbClr val="C75454"/>
                </a:solidFill>
                <a:latin typeface="Arimo Bold"/>
                <a:ea typeface="Arimo Bold"/>
                <a:cs typeface="Arimo Bold"/>
                <a:sym typeface="Arimo Bold"/>
              </a:rPr>
              <a:t>Die Vorteile der Handschrift</a:t>
            </a:r>
            <a:endParaRPr lang="en-US" sz="7400" b="1" dirty="0">
              <a:solidFill>
                <a:srgbClr val="C75454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5FA7BB-1D40-65CE-F3CB-3F846E297B62}"/>
              </a:ext>
            </a:extLst>
          </p:cNvPr>
          <p:cNvSpPr txBox="1"/>
          <p:nvPr/>
        </p:nvSpPr>
        <p:spPr>
          <a:xfrm>
            <a:off x="533400" y="1333500"/>
            <a:ext cx="1760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it-IT" sz="40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it-IT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9B7D5-70CC-D71C-467A-6AE55DB7B0BD}"/>
              </a:ext>
            </a:extLst>
          </p:cNvPr>
          <p:cNvSpPr txBox="1"/>
          <p:nvPr/>
        </p:nvSpPr>
        <p:spPr>
          <a:xfrm>
            <a:off x="685800" y="1943100"/>
            <a:ext cx="166116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Aufgaben zum Text </a:t>
            </a:r>
          </a:p>
          <a:p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Was wird im Text gesagt?  </a:t>
            </a:r>
          </a:p>
          <a:p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a) Das Gehirn kontrolliert beim Schreiben mit der Hand verschiedene Tätigkeiten.  </a:t>
            </a:r>
          </a:p>
          <a:p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b) Im Gehirn sind bestimmte Bereiche aktiv, die unter anderem für das Lernen wichtig sind.  </a:t>
            </a:r>
          </a:p>
          <a:p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c) Beim Schreiben mit der Hand entstehen andere Gefühle als beim Schreiben am Computer.</a:t>
            </a:r>
          </a:p>
        </p:txBody>
      </p:sp>
    </p:spTree>
    <p:extLst>
      <p:ext uri="{BB962C8B-B14F-4D97-AF65-F5344CB8AC3E}">
        <p14:creationId xmlns:p14="http://schemas.microsoft.com/office/powerpoint/2010/main" val="3258533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1379DD-FDE7-2BE8-60B8-E79AF1CB9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ED37CCD-76AA-810E-7D96-5A1B9C59CC38}"/>
              </a:ext>
            </a:extLst>
          </p:cNvPr>
          <p:cNvSpPr/>
          <p:nvPr/>
        </p:nvSpPr>
        <p:spPr>
          <a:xfrm>
            <a:off x="60824" y="184905"/>
            <a:ext cx="2225176" cy="2291595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6E82A64-54D1-CD30-B62B-36FEF00278FB}"/>
              </a:ext>
            </a:extLst>
          </p:cNvPr>
          <p:cNvSpPr/>
          <p:nvPr/>
        </p:nvSpPr>
        <p:spPr>
          <a:xfrm flipH="1" flipV="1">
            <a:off x="15240000" y="7200900"/>
            <a:ext cx="3048000" cy="28956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27F84E8-5FDE-9715-CC35-C6669954EEDF}"/>
              </a:ext>
            </a:extLst>
          </p:cNvPr>
          <p:cNvSpPr txBox="1"/>
          <p:nvPr/>
        </p:nvSpPr>
        <p:spPr>
          <a:xfrm>
            <a:off x="2667000" y="190500"/>
            <a:ext cx="1279747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de-DE" sz="7400" b="1" dirty="0">
                <a:solidFill>
                  <a:srgbClr val="C75454"/>
                </a:solidFill>
                <a:latin typeface="Arimo Bold"/>
                <a:ea typeface="Arimo Bold"/>
                <a:cs typeface="Arimo Bold"/>
                <a:sym typeface="Arimo Bold"/>
              </a:rPr>
              <a:t>Die Vorteile der Handschrift</a:t>
            </a:r>
            <a:endParaRPr lang="en-US" sz="7400" b="1" dirty="0">
              <a:solidFill>
                <a:srgbClr val="C75454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502000-4F71-9F6C-21E6-BD4ABB425400}"/>
              </a:ext>
            </a:extLst>
          </p:cNvPr>
          <p:cNvSpPr txBox="1"/>
          <p:nvPr/>
        </p:nvSpPr>
        <p:spPr>
          <a:xfrm>
            <a:off x="533400" y="1333500"/>
            <a:ext cx="1760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it-IT" sz="40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it-IT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E0828C-51A0-01B0-F2FA-C2F865B6AA4A}"/>
              </a:ext>
            </a:extLst>
          </p:cNvPr>
          <p:cNvSpPr txBox="1"/>
          <p:nvPr/>
        </p:nvSpPr>
        <p:spPr>
          <a:xfrm>
            <a:off x="685800" y="1714500"/>
            <a:ext cx="16611600" cy="809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Aufgaben zum Text </a:t>
            </a:r>
          </a:p>
          <a:p>
            <a:pPr algn="just"/>
            <a:r>
              <a:rPr lang="de-DE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Welches Wort passt zu dem Satz? Wähl für jede Lücke den richtigen Begriff aus.</a:t>
            </a:r>
          </a:p>
          <a:p>
            <a:pPr algn="just"/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Was steht denn da? Mensch, deine … ist aber unleserlich.  </a:t>
            </a:r>
          </a:p>
          <a:p>
            <a:pPr algn="just"/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Aus dem …. weiß ich nicht mehr, mit wem ich telefoniert habe. Ich habe </a:t>
            </a:r>
          </a:p>
          <a:p>
            <a:pPr algn="just"/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mir den Namen aber aufgeschrieben, einen Moment. </a:t>
            </a:r>
          </a:p>
          <a:p>
            <a:pPr algn="just"/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Beim Erlernen der Schrift ist auch die …. des Stifts wichtig. </a:t>
            </a:r>
          </a:p>
          <a:p>
            <a:pPr algn="just"/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Laut einer … der UNESCO können etwa 13 Prozent der Menschen auf </a:t>
            </a:r>
          </a:p>
          <a:p>
            <a:pPr algn="just"/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der Welt nicht lesen und schreiben.  </a:t>
            </a:r>
          </a:p>
          <a:p>
            <a:pPr algn="just"/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 Im … werden Prozesse des menschlichen Körpers gesteuert – dazu </a:t>
            </a:r>
          </a:p>
          <a:p>
            <a:pPr algn="just"/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gehört auch die … der Hände, zum Beispiel beim Schreiben. </a:t>
            </a:r>
          </a:p>
          <a:p>
            <a:pPr algn="just"/>
            <a:endParaRPr lang="de-DE" sz="4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de-DE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a) Motorik  b) Gehirn c) Gedächtnis d) Handschrift e) Haltung  f) Studie </a:t>
            </a:r>
          </a:p>
        </p:txBody>
      </p:sp>
    </p:spTree>
    <p:extLst>
      <p:ext uri="{BB962C8B-B14F-4D97-AF65-F5344CB8AC3E}">
        <p14:creationId xmlns:p14="http://schemas.microsoft.com/office/powerpoint/2010/main" val="952049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8FB974-B3A3-0B20-9B3B-B560AFEB7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031E331-296A-C1F8-7869-30AA9ACD8796}"/>
              </a:ext>
            </a:extLst>
          </p:cNvPr>
          <p:cNvSpPr/>
          <p:nvPr/>
        </p:nvSpPr>
        <p:spPr>
          <a:xfrm>
            <a:off x="60824" y="184905"/>
            <a:ext cx="2225176" cy="2291595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E397E49-64E2-8853-DA22-887FC84D8F53}"/>
              </a:ext>
            </a:extLst>
          </p:cNvPr>
          <p:cNvSpPr/>
          <p:nvPr/>
        </p:nvSpPr>
        <p:spPr>
          <a:xfrm flipH="1" flipV="1">
            <a:off x="15240000" y="7200900"/>
            <a:ext cx="3048000" cy="28956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5408F4B-4D07-F412-AEC5-D9338A5E38AE}"/>
              </a:ext>
            </a:extLst>
          </p:cNvPr>
          <p:cNvSpPr txBox="1"/>
          <p:nvPr/>
        </p:nvSpPr>
        <p:spPr>
          <a:xfrm>
            <a:off x="2667000" y="190500"/>
            <a:ext cx="1279747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de-DE" sz="7400" b="1" dirty="0">
                <a:solidFill>
                  <a:srgbClr val="C75454"/>
                </a:solidFill>
                <a:latin typeface="Arimo Bold"/>
                <a:ea typeface="Arimo Bold"/>
                <a:cs typeface="Arimo Bold"/>
                <a:sym typeface="Arimo Bold"/>
              </a:rPr>
              <a:t>Die Vorteile der Handschrift</a:t>
            </a:r>
            <a:endParaRPr lang="en-US" sz="7400" b="1" dirty="0">
              <a:solidFill>
                <a:srgbClr val="C75454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4C007E-7AC9-4129-B492-332685B0C5A7}"/>
              </a:ext>
            </a:extLst>
          </p:cNvPr>
          <p:cNvSpPr txBox="1"/>
          <p:nvPr/>
        </p:nvSpPr>
        <p:spPr>
          <a:xfrm>
            <a:off x="533400" y="1333500"/>
            <a:ext cx="1760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it-IT" sz="40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it-IT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244AF2-07EF-F32D-57E8-3AA33244F75E}"/>
              </a:ext>
            </a:extLst>
          </p:cNvPr>
          <p:cNvSpPr txBox="1"/>
          <p:nvPr/>
        </p:nvSpPr>
        <p:spPr>
          <a:xfrm>
            <a:off x="304800" y="1104900"/>
            <a:ext cx="17830800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Aufgaben zum Text </a:t>
            </a:r>
          </a:p>
          <a:p>
            <a:pPr algn="just"/>
            <a:r>
              <a:rPr lang="de-DE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Ergänze die Lücken im Text mit dem richtigen Wort aus der Liste. Achte dabei auch auf die richtige Zeitform. </a:t>
            </a:r>
          </a:p>
          <a:p>
            <a:pPr algn="just"/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Als junge Frau hat sie das Schreiben mit der Tastatur gelernt – bis heute … es ihr keine Schwierigkeiten, lange Texte am Computer zu schreiben.  </a:t>
            </a:r>
          </a:p>
          <a:p>
            <a:pPr algn="just"/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Ich schreibe nicht mehr gern mit der Hand, weil ich am Handy viel schneller … kann.  </a:t>
            </a:r>
          </a:p>
          <a:p>
            <a:pPr algn="just"/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Die Lehrerin … gerade besonders die Kinder in ihrer Klasse, die Schwierigkeiten mit dem Schreiben haben. </a:t>
            </a:r>
          </a:p>
          <a:p>
            <a:pPr algn="just"/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Es ist normal, dass bei vielen Menschen im Alter das Gedächtnis … . Man </a:t>
            </a:r>
          </a:p>
          <a:p>
            <a:pPr algn="just"/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kann sein Gehirn aber auch dann noch trainieren.  </a:t>
            </a:r>
          </a:p>
          <a:p>
            <a:pPr algn="just"/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 … du diesen Text bitte noch einmal? Einige Rechtschreibfehler habe ich </a:t>
            </a:r>
          </a:p>
          <a:p>
            <a:pPr algn="just"/>
            <a:r>
              <a:rPr lang="de-DE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bereits … . </a:t>
            </a:r>
          </a:p>
          <a:p>
            <a:pPr algn="just"/>
            <a:r>
              <a:rPr lang="de-DE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a) nachlassen  b) beheben c) überarbeiten d) tippen e) bereiten  f) fördern </a:t>
            </a:r>
          </a:p>
        </p:txBody>
      </p:sp>
    </p:spTree>
    <p:extLst>
      <p:ext uri="{BB962C8B-B14F-4D97-AF65-F5344CB8AC3E}">
        <p14:creationId xmlns:p14="http://schemas.microsoft.com/office/powerpoint/2010/main" val="4161951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824" y="18490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3923481" y="598729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-1761001"/>
            <a:ext cx="16025921" cy="13809002"/>
          </a:xfrm>
          <a:custGeom>
            <a:avLst/>
            <a:gdLst/>
            <a:ahLst/>
            <a:cxnLst/>
            <a:rect l="l" t="t" r="r" b="b"/>
            <a:pathLst>
              <a:path w="16025921" h="13809002">
                <a:moveTo>
                  <a:pt x="0" y="0"/>
                </a:moveTo>
                <a:lnTo>
                  <a:pt x="16025921" y="0"/>
                </a:lnTo>
                <a:lnTo>
                  <a:pt x="16025921" y="13809002"/>
                </a:lnTo>
                <a:lnTo>
                  <a:pt x="0" y="138090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54294" y="3909159"/>
            <a:ext cx="13635348" cy="1799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06"/>
              </a:lnSpc>
            </a:pPr>
            <a:r>
              <a:rPr lang="en-US" sz="13083">
                <a:solidFill>
                  <a:srgbClr val="C75454"/>
                </a:solidFill>
                <a:latin typeface="The Youngest"/>
                <a:ea typeface="The Youngest"/>
                <a:cs typeface="The Youngest"/>
                <a:sym typeface="The Youngest"/>
              </a:rPr>
              <a:t>DANKE SCHÖN!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13923481" y="18490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0" y="598729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786</Words>
  <Application>Microsoft Office PowerPoint</Application>
  <PresentationFormat>Довільний</PresentationFormat>
  <Paragraphs>71</Paragraphs>
  <Slides>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5" baseType="lpstr">
      <vt:lpstr>Calibri</vt:lpstr>
      <vt:lpstr>The Youngest</vt:lpstr>
      <vt:lpstr>Arimo Bold</vt:lpstr>
      <vt:lpstr>Arial</vt:lpstr>
      <vt:lpstr>Times New Roman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Mint Green and Teal Simple Lined Watercolor Thesis Defense Presentation</dc:title>
  <cp:lastModifiedBy>Iryna Hoshtanar</cp:lastModifiedBy>
  <cp:revision>27</cp:revision>
  <dcterms:created xsi:type="dcterms:W3CDTF">2006-08-16T00:00:00Z</dcterms:created>
  <dcterms:modified xsi:type="dcterms:W3CDTF">2026-05-06T20:03:25Z</dcterms:modified>
  <dc:identifier>DAGbXA5MfQY</dc:identifier>
</cp:coreProperties>
</file>