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66" r:id="rId3"/>
    <p:sldId id="1001" r:id="rId4"/>
    <p:sldId id="1002" r:id="rId5"/>
    <p:sldId id="1003" r:id="rId6"/>
    <p:sldId id="1004" r:id="rId7"/>
    <p:sldId id="1007" r:id="rId8"/>
    <p:sldId id="1008" r:id="rId9"/>
    <p:sldId id="1005" r:id="rId10"/>
    <p:sldId id="1009" r:id="rId11"/>
    <p:sldId id="1010" r:id="rId12"/>
    <p:sldId id="1011" r:id="rId13"/>
    <p:sldId id="1012" r:id="rId14"/>
    <p:sldId id="1013" r:id="rId15"/>
    <p:sldId id="1014" r:id="rId16"/>
    <p:sldId id="1015" r:id="rId17"/>
    <p:sldId id="1016" r:id="rId18"/>
    <p:sldId id="1017" r:id="rId19"/>
    <p:sldId id="1018" r:id="rId20"/>
    <p:sldId id="1019" r:id="rId21"/>
    <p:sldId id="1020" r:id="rId22"/>
    <p:sldId id="1028" r:id="rId23"/>
    <p:sldId id="1025" r:id="rId24"/>
    <p:sldId id="617" r:id="rId25"/>
    <p:sldId id="304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996600"/>
    <a:srgbClr val="CC6600"/>
    <a:srgbClr val="0000FF"/>
    <a:srgbClr val="F27724"/>
    <a:srgbClr val="002060"/>
    <a:srgbClr val="FFC611"/>
    <a:srgbClr val="FFC60C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5" autoAdjust="0"/>
    <p:restoredTop sz="93957" autoAdjust="0"/>
  </p:normalViewPr>
  <p:slideViewPr>
    <p:cSldViewPr snapToGrid="0">
      <p:cViewPr>
        <p:scale>
          <a:sx n="76" d="100"/>
          <a:sy n="76" d="100"/>
        </p:scale>
        <p:origin x="-108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 custT="1"/>
      <dgm:spPr>
        <a:xfrm>
          <a:off x="281263" y="2308419"/>
          <a:ext cx="2506045" cy="21966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uk-UA" sz="2400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Коли використовують алгоритми з </a:t>
          </a:r>
          <a:r>
            <a:rPr lang="uk-UA" sz="2400" b="1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розгалуженням</a:t>
          </a:r>
          <a:endParaRPr lang="uk-UA" sz="2000" b="1" i="1" noProof="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 sz="2000" noProof="0" dirty="0"/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 sz="2000" noProof="0" dirty="0"/>
        </a:p>
      </dgm:t>
    </dgm:pt>
    <dgm:pt modelId="{9955DCCA-1927-447A-B0E0-D61663048EE8}">
      <dgm:prSet phldrT="[Текст]" custT="1"/>
      <dgm:spPr>
        <a:xfrm>
          <a:off x="3349152" y="1549267"/>
          <a:ext cx="2506045" cy="21966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uk-UA" sz="2400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Як описуються умови в алгоритмах із розгалуженням у середовищі </a:t>
          </a:r>
          <a:r>
            <a:rPr lang="uk-UA" sz="2400" b="1" i="1" noProof="0" dirty="0" err="1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Скретч</a:t>
          </a:r>
          <a:endParaRPr lang="uk-UA" sz="2400" b="1" i="1" noProof="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>
            <a:buNone/>
          </a:pPr>
          <a:endParaRPr lang="uk-UA" sz="2000" b="1" i="1" noProof="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 sz="2000" noProof="0" dirty="0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 sz="2000" noProof="0" dirty="0"/>
        </a:p>
      </dgm:t>
    </dgm:pt>
    <dgm:pt modelId="{73DEBAF0-3834-4328-A549-117CFA3EE1D1}">
      <dgm:prSet phldrT="[Текст]" custT="1"/>
      <dgm:spPr>
        <a:xfrm>
          <a:off x="6417042" y="790115"/>
          <a:ext cx="2506045" cy="21966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uk-UA" sz="2400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Як у середовищі </a:t>
          </a:r>
          <a:r>
            <a:rPr lang="uk-UA" sz="2400" b="1" i="1" noProof="0" dirty="0" err="1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400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описати алгоритми з повним і неповним розгалуженням</a:t>
          </a:r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 sz="2000" noProof="0" dirty="0"/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 sz="2000" noProof="0" dirty="0"/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F0CC98-8900-4BA1-A102-A374D41FF3BF}" type="pres">
      <dgm:prSet presAssocID="{315B3D86-926A-4CC7-8AA0-D4C96E20CBEA}" presName="composite" presStyleCnt="0"/>
      <dgm:spPr/>
    </dgm:pt>
    <dgm:pt modelId="{97F4F5B0-160D-40C2-BA04-7E2E012FE3F3}" type="pres">
      <dgm:prSet presAssocID="{315B3D86-926A-4CC7-8AA0-D4C96E20CBEA}" presName="LShape" presStyleLbl="alignNode1" presStyleIdx="0" presStyleCnt="5"/>
      <dgm:spPr>
        <a:xfrm rot="5400000">
          <a:off x="559726" y="1479041"/>
          <a:ext cx="1668196" cy="27758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6A1C8FA4-0F52-445B-8E3A-B1010353A56A}" type="pres">
      <dgm:prSet presAssocID="{315B3D86-926A-4CC7-8AA0-D4C96E20CBE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C8D66-CC3D-43B1-9028-C9C2A7507516}" type="pres">
      <dgm:prSet presAssocID="{315B3D86-926A-4CC7-8AA0-D4C96E20CBEA}" presName="Triangle" presStyleLbl="alignNode1" presStyleIdx="1" presStyleCnt="5"/>
      <dgm:spPr>
        <a:xfrm>
          <a:off x="2314470" y="1274680"/>
          <a:ext cx="472838" cy="472838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14375A">
                <a:hueOff val="-520670"/>
                <a:satOff val="-4419"/>
                <a:lumOff val="14166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-520670"/>
                <a:satOff val="-4419"/>
                <a:lumOff val="14166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-520670"/>
                <a:satOff val="-4419"/>
                <a:lumOff val="1416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4375A">
              <a:hueOff val="-520670"/>
              <a:satOff val="-4419"/>
              <a:lumOff val="14166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38C4B215-A2C7-43E1-B40E-95E31A1B4645}" type="pres">
      <dgm:prSet presAssocID="{2D71F001-BD1C-49B7-AFB3-4937C19A9401}" presName="sibTrans" presStyleCnt="0"/>
      <dgm:spPr/>
    </dgm:pt>
    <dgm:pt modelId="{0D8E35D1-8279-4738-84B1-109E39103AF9}" type="pres">
      <dgm:prSet presAssocID="{2D71F001-BD1C-49B7-AFB3-4937C19A9401}" presName="space" presStyleCnt="0"/>
      <dgm:spPr/>
    </dgm:pt>
    <dgm:pt modelId="{3C6A016D-BCF4-4525-85FC-23F81AB96AE7}" type="pres">
      <dgm:prSet presAssocID="{9955DCCA-1927-447A-B0E0-D61663048EE8}" presName="composite" presStyleCnt="0"/>
      <dgm:spPr/>
    </dgm:pt>
    <dgm:pt modelId="{AC0DE14E-82E2-45F6-BC06-171FB2815A16}" type="pres">
      <dgm:prSet presAssocID="{9955DCCA-1927-447A-B0E0-D61663048EE8}" presName="LShape" presStyleLbl="alignNode1" presStyleIdx="2" presStyleCnt="5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 rot="5400000">
          <a:off x="3627616" y="719888"/>
          <a:ext cx="1668196" cy="2775842"/>
        </a:xfrm>
        <a:prstGeom prst="corner">
          <a:avLst>
            <a:gd name="adj1" fmla="val 16120"/>
            <a:gd name="adj2" fmla="val 16110"/>
          </a:avLst>
        </a:prstGeom>
        <a:solidFill>
          <a:srgbClr val="6A9D4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BBAF9E15-80C3-4253-BCA0-4AFD6FEA651C}" type="pres">
      <dgm:prSet presAssocID="{9955DCCA-1927-447A-B0E0-D61663048EE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64056-8AA8-4CA8-AFE5-5EFFB9095995}" type="pres">
      <dgm:prSet presAssocID="{9955DCCA-1927-447A-B0E0-D61663048EE8}" presName="Triangle" presStyleLbl="alignNode1" presStyleIdx="3" presStyleCnt="5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5382359" y="515528"/>
          <a:ext cx="472838" cy="472838"/>
        </a:xfrm>
        <a:prstGeom prst="triangle">
          <a:avLst>
            <a:gd name="adj" fmla="val 100000"/>
          </a:avLst>
        </a:prstGeom>
        <a:solidFill>
          <a:srgbClr val="6A9D4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3B1E5A8A-F516-4D35-ACEA-08FECD676D88}" type="pres">
      <dgm:prSet presAssocID="{E50F8F57-8A45-42CA-A274-24C4CA1CD071}" presName="sibTrans" presStyleCnt="0"/>
      <dgm:spPr/>
    </dgm:pt>
    <dgm:pt modelId="{B3046140-F40C-4711-B20A-B8E13C910150}" type="pres">
      <dgm:prSet presAssocID="{E50F8F57-8A45-42CA-A274-24C4CA1CD071}" presName="space" presStyleCnt="0"/>
      <dgm:spPr/>
    </dgm:pt>
    <dgm:pt modelId="{553C9E41-A10E-41D4-B209-1B638E724388}" type="pres">
      <dgm:prSet presAssocID="{73DEBAF0-3834-4328-A549-117CFA3EE1D1}" presName="composite" presStyleCnt="0"/>
      <dgm:spPr/>
    </dgm:pt>
    <dgm:pt modelId="{77AA25AA-2414-40B8-95D0-A8FD724C6A6E}" type="pres">
      <dgm:prSet presAssocID="{73DEBAF0-3834-4328-A549-117CFA3EE1D1}" presName="LShape" presStyleLbl="alignNode1" presStyleIdx="4" presStyleCnt="5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 rot="5400000">
          <a:off x="6695505" y="-39263"/>
          <a:ext cx="1668196" cy="2775842"/>
        </a:xfrm>
        <a:prstGeom prst="corner">
          <a:avLst>
            <a:gd name="adj1" fmla="val 16120"/>
            <a:gd name="adj2" fmla="val 16110"/>
          </a:avLst>
        </a:prstGeom>
        <a:solidFill>
          <a:srgbClr val="EC8A4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F3512FE0-87F1-49B2-B59A-C01170C09C67}" type="pres">
      <dgm:prSet presAssocID="{73DEBAF0-3834-4328-A549-117CFA3EE1D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1A4B30-E22A-41D2-9216-9CB5219B3A78}" type="presOf" srcId="{315B3D86-926A-4CC7-8AA0-D4C96E20CBEA}" destId="{6A1C8FA4-0F52-445B-8E3A-B1010353A56A}" srcOrd="0" destOrd="0" presId="urn:microsoft.com/office/officeart/2009/3/layout/StepUpProcess"/>
    <dgm:cxn modelId="{95AE03F7-BB70-4620-8887-BD7C5779D00F}" type="presOf" srcId="{73DEBAF0-3834-4328-A549-117CFA3EE1D1}" destId="{F3512FE0-87F1-49B2-B59A-C01170C09C67}" srcOrd="0" destOrd="0" presId="urn:microsoft.com/office/officeart/2009/3/layout/StepUpProcess"/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4A34CA7A-9DE2-4569-BDC2-8264889AF234}" type="presOf" srcId="{9955DCCA-1927-447A-B0E0-D61663048EE8}" destId="{BBAF9E15-80C3-4253-BCA0-4AFD6FEA651C}" srcOrd="0" destOrd="0" presId="urn:microsoft.com/office/officeart/2009/3/layout/StepUpProcess"/>
    <dgm:cxn modelId="{C04D9586-EBCE-43B6-A7A2-9AF8A82EA32F}" type="presOf" srcId="{E5105BFB-FD02-42A4-B024-30E728FE1180}" destId="{278BBEC3-25EB-4983-A2ED-39E7510A7FC9}" srcOrd="0" destOrd="0" presId="urn:microsoft.com/office/officeart/2009/3/layout/StepUpProcess"/>
    <dgm:cxn modelId="{A741BF01-F3B4-4BA6-9800-4C8ABAE63290}" type="presParOf" srcId="{278BBEC3-25EB-4983-A2ED-39E7510A7FC9}" destId="{5BF0CC98-8900-4BA1-A102-A374D41FF3BF}" srcOrd="0" destOrd="0" presId="urn:microsoft.com/office/officeart/2009/3/layout/StepUpProcess"/>
    <dgm:cxn modelId="{D86A88C1-BB97-4FC3-8B8A-55D5B173DC46}" type="presParOf" srcId="{5BF0CC98-8900-4BA1-A102-A374D41FF3BF}" destId="{97F4F5B0-160D-40C2-BA04-7E2E012FE3F3}" srcOrd="0" destOrd="0" presId="urn:microsoft.com/office/officeart/2009/3/layout/StepUpProcess"/>
    <dgm:cxn modelId="{73ED226A-D656-496C-97AC-BB3A77CDCDEF}" type="presParOf" srcId="{5BF0CC98-8900-4BA1-A102-A374D41FF3BF}" destId="{6A1C8FA4-0F52-445B-8E3A-B1010353A56A}" srcOrd="1" destOrd="0" presId="urn:microsoft.com/office/officeart/2009/3/layout/StepUpProcess"/>
    <dgm:cxn modelId="{FDEE16EE-49EA-4F93-B89C-04C5D12543FD}" type="presParOf" srcId="{5BF0CC98-8900-4BA1-A102-A374D41FF3BF}" destId="{E9CC8D66-CC3D-43B1-9028-C9C2A7507516}" srcOrd="2" destOrd="0" presId="urn:microsoft.com/office/officeart/2009/3/layout/StepUpProcess"/>
    <dgm:cxn modelId="{DEA92637-76A3-471A-A512-F1EE8DF92F54}" type="presParOf" srcId="{278BBEC3-25EB-4983-A2ED-39E7510A7FC9}" destId="{38C4B215-A2C7-43E1-B40E-95E31A1B4645}" srcOrd="1" destOrd="0" presId="urn:microsoft.com/office/officeart/2009/3/layout/StepUpProcess"/>
    <dgm:cxn modelId="{DEE73D2F-DF1A-4BC7-9724-1ED54A7C0A44}" type="presParOf" srcId="{38C4B215-A2C7-43E1-B40E-95E31A1B4645}" destId="{0D8E35D1-8279-4738-84B1-109E39103AF9}" srcOrd="0" destOrd="0" presId="urn:microsoft.com/office/officeart/2009/3/layout/StepUpProcess"/>
    <dgm:cxn modelId="{43AA5A74-0B8A-49F0-8FFA-4C30B3DBD68B}" type="presParOf" srcId="{278BBEC3-25EB-4983-A2ED-39E7510A7FC9}" destId="{3C6A016D-BCF4-4525-85FC-23F81AB96AE7}" srcOrd="2" destOrd="0" presId="urn:microsoft.com/office/officeart/2009/3/layout/StepUpProcess"/>
    <dgm:cxn modelId="{6CCE260B-3CBC-4142-B7CC-CA4ADED70A2B}" type="presParOf" srcId="{3C6A016D-BCF4-4525-85FC-23F81AB96AE7}" destId="{AC0DE14E-82E2-45F6-BC06-171FB2815A16}" srcOrd="0" destOrd="0" presId="urn:microsoft.com/office/officeart/2009/3/layout/StepUpProcess"/>
    <dgm:cxn modelId="{79E73340-5AA1-4BA5-A347-4E5B90E160A8}" type="presParOf" srcId="{3C6A016D-BCF4-4525-85FC-23F81AB96AE7}" destId="{BBAF9E15-80C3-4253-BCA0-4AFD6FEA651C}" srcOrd="1" destOrd="0" presId="urn:microsoft.com/office/officeart/2009/3/layout/StepUpProcess"/>
    <dgm:cxn modelId="{9B2C8586-F633-4AC5-A344-015280638240}" type="presParOf" srcId="{3C6A016D-BCF4-4525-85FC-23F81AB96AE7}" destId="{A9164056-8AA8-4CA8-AFE5-5EFFB9095995}" srcOrd="2" destOrd="0" presId="urn:microsoft.com/office/officeart/2009/3/layout/StepUpProcess"/>
    <dgm:cxn modelId="{8E5F1E61-C2C7-442D-A398-67FF6B21F8BB}" type="presParOf" srcId="{278BBEC3-25EB-4983-A2ED-39E7510A7FC9}" destId="{3B1E5A8A-F516-4D35-ACEA-08FECD676D88}" srcOrd="3" destOrd="0" presId="urn:microsoft.com/office/officeart/2009/3/layout/StepUpProcess"/>
    <dgm:cxn modelId="{4FE2F687-B0DA-4863-92B6-308C3EBF3741}" type="presParOf" srcId="{3B1E5A8A-F516-4D35-ACEA-08FECD676D88}" destId="{B3046140-F40C-4711-B20A-B8E13C910150}" srcOrd="0" destOrd="0" presId="urn:microsoft.com/office/officeart/2009/3/layout/StepUpProcess"/>
    <dgm:cxn modelId="{BF8F3AD5-6BF5-421E-BF7F-22C32C3DA790}" type="presParOf" srcId="{278BBEC3-25EB-4983-A2ED-39E7510A7FC9}" destId="{553C9E41-A10E-41D4-B209-1B638E724388}" srcOrd="4" destOrd="0" presId="urn:microsoft.com/office/officeart/2009/3/layout/StepUpProcess"/>
    <dgm:cxn modelId="{7E55031F-5EA1-4FF7-A97D-6E33BA1A5DE2}" type="presParOf" srcId="{553C9E41-A10E-41D4-B209-1B638E724388}" destId="{77AA25AA-2414-40B8-95D0-A8FD724C6A6E}" srcOrd="0" destOrd="0" presId="urn:microsoft.com/office/officeart/2009/3/layout/StepUpProcess"/>
    <dgm:cxn modelId="{5255A649-436D-4A8F-A255-47B932846EB9}" type="presParOf" srcId="{553C9E41-A10E-41D4-B209-1B638E724388}" destId="{F3512FE0-87F1-49B2-B59A-C01170C09C67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F5B0-160D-40C2-BA04-7E2E012FE3F3}">
      <dsp:nvSpPr>
        <dsp:cNvPr id="0" name=""/>
        <dsp:cNvSpPr/>
      </dsp:nvSpPr>
      <dsp:spPr>
        <a:xfrm rot="5400000">
          <a:off x="1045696" y="1214694"/>
          <a:ext cx="2096004" cy="348770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4375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C8FA4-0F52-445B-8E3A-B1010353A56A}">
      <dsp:nvSpPr>
        <dsp:cNvPr id="0" name=""/>
        <dsp:cNvSpPr/>
      </dsp:nvSpPr>
      <dsp:spPr>
        <a:xfrm>
          <a:off x="695821" y="2256766"/>
          <a:ext cx="3148719" cy="2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Коли використовують алгоритми з </a:t>
          </a:r>
          <a:r>
            <a:rPr lang="uk-UA" sz="2400" b="1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розгалуженням</a:t>
          </a:r>
          <a:endParaRPr lang="uk-UA" sz="2000" b="1" i="1" kern="1200" noProof="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695821" y="2256766"/>
        <a:ext cx="3148719" cy="2760036"/>
      </dsp:txXfrm>
    </dsp:sp>
    <dsp:sp modelId="{E9CC8D66-CC3D-43B1-9028-C9C2A7507516}">
      <dsp:nvSpPr>
        <dsp:cNvPr id="0" name=""/>
        <dsp:cNvSpPr/>
      </dsp:nvSpPr>
      <dsp:spPr>
        <a:xfrm>
          <a:off x="3250442" y="957925"/>
          <a:ext cx="594097" cy="594097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14375A">
                <a:hueOff val="-520670"/>
                <a:satOff val="-4419"/>
                <a:lumOff val="14166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-520670"/>
                <a:satOff val="-4419"/>
                <a:lumOff val="14166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-520670"/>
                <a:satOff val="-4419"/>
                <a:lumOff val="1416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14375A">
              <a:hueOff val="-520670"/>
              <a:satOff val="-4419"/>
              <a:lumOff val="14166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0DE14E-82E2-45F6-BC06-171FB2815A16}">
      <dsp:nvSpPr>
        <dsp:cNvPr id="0" name=""/>
        <dsp:cNvSpPr/>
      </dsp:nvSpPr>
      <dsp:spPr>
        <a:xfrm rot="5400000">
          <a:off x="4900344" y="260857"/>
          <a:ext cx="2096004" cy="3487704"/>
        </a:xfrm>
        <a:prstGeom prst="corner">
          <a:avLst>
            <a:gd name="adj1" fmla="val 16120"/>
            <a:gd name="adj2" fmla="val 16110"/>
          </a:avLst>
        </a:prstGeom>
        <a:solidFill>
          <a:srgbClr val="6A9D4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BBAF9E15-80C3-4253-BCA0-4AFD6FEA651C}">
      <dsp:nvSpPr>
        <dsp:cNvPr id="0" name=""/>
        <dsp:cNvSpPr/>
      </dsp:nvSpPr>
      <dsp:spPr>
        <a:xfrm>
          <a:off x="4550468" y="1302930"/>
          <a:ext cx="3148719" cy="2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Як описуються умови в алгоритмах із розгалуженням у середовищі </a:t>
          </a:r>
          <a:r>
            <a:rPr lang="uk-UA" sz="2400" b="1" i="1" kern="1200" noProof="0" dirty="0" err="1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Скретч</a:t>
          </a:r>
          <a:endParaRPr lang="uk-UA" sz="2400" b="1" i="1" kern="1200" noProof="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b="1" i="1" kern="1200" noProof="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4550468" y="1302930"/>
        <a:ext cx="3148719" cy="2760036"/>
      </dsp:txXfrm>
    </dsp:sp>
    <dsp:sp modelId="{A9164056-8AA8-4CA8-AFE5-5EFFB9095995}">
      <dsp:nvSpPr>
        <dsp:cNvPr id="0" name=""/>
        <dsp:cNvSpPr/>
      </dsp:nvSpPr>
      <dsp:spPr>
        <a:xfrm>
          <a:off x="7105089" y="4089"/>
          <a:ext cx="594097" cy="594097"/>
        </a:xfrm>
        <a:prstGeom prst="triangle">
          <a:avLst>
            <a:gd name="adj" fmla="val 100000"/>
          </a:avLst>
        </a:prstGeom>
        <a:solidFill>
          <a:srgbClr val="6A9D4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77AA25AA-2414-40B8-95D0-A8FD724C6A6E}">
      <dsp:nvSpPr>
        <dsp:cNvPr id="0" name=""/>
        <dsp:cNvSpPr/>
      </dsp:nvSpPr>
      <dsp:spPr>
        <a:xfrm rot="5400000">
          <a:off x="8754991" y="-692978"/>
          <a:ext cx="2096004" cy="3487704"/>
        </a:xfrm>
        <a:prstGeom prst="corner">
          <a:avLst>
            <a:gd name="adj1" fmla="val 16120"/>
            <a:gd name="adj2" fmla="val 16110"/>
          </a:avLst>
        </a:prstGeom>
        <a:solidFill>
          <a:srgbClr val="EC8A4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F3512FE0-87F1-49B2-B59A-C01170C09C67}">
      <dsp:nvSpPr>
        <dsp:cNvPr id="0" name=""/>
        <dsp:cNvSpPr/>
      </dsp:nvSpPr>
      <dsp:spPr>
        <a:xfrm>
          <a:off x="8405116" y="349093"/>
          <a:ext cx="3148719" cy="2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Як у середовищі </a:t>
          </a:r>
          <a:r>
            <a:rPr lang="uk-UA" sz="2400" b="1" i="1" kern="1200" noProof="0" dirty="0" err="1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400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описати алгоритми з повним і неповним розгалуженням</a:t>
          </a:r>
        </a:p>
      </dsp:txBody>
      <dsp:txXfrm>
        <a:off x="8405116" y="349093"/>
        <a:ext cx="3148719" cy="2760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475018" cy="6144702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20.03.2017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20.03.2017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20.03.2017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20.03.2017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20.03.2017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20.03.2017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20.03.2017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20.03.2017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20.03.2017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20.03.2017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Алгоритмічна структура розгалуження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26" name="Picture 2" descr="algorithm, diagram, flowchart, usability, workflow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Структура розгалуження </a:t>
            </a:r>
            <a:r>
              <a:rPr lang="uk-UA" sz="2800" b="1" i="1" kern="0" dirty="0">
                <a:solidFill>
                  <a:srgbClr val="FFFF00"/>
                </a:solidFill>
              </a:rPr>
              <a:t>неповної форми </a:t>
            </a:r>
            <a:r>
              <a:rPr lang="uk-UA" sz="2800" b="1" i="1" kern="0" dirty="0">
                <a:solidFill>
                  <a:srgbClr val="FFFFFF"/>
                </a:solidFill>
              </a:rPr>
              <a:t>схожа на умовне висловлювання «</a:t>
            </a:r>
            <a:r>
              <a:rPr lang="uk-UA" sz="2800" b="1" i="1" kern="0" dirty="0">
                <a:solidFill>
                  <a:srgbClr val="FFFF00"/>
                </a:solidFill>
              </a:rPr>
              <a:t>Якщо</a:t>
            </a:r>
            <a:r>
              <a:rPr lang="uk-UA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00"/>
                </a:solidFill>
              </a:rPr>
              <a:t>то</a:t>
            </a:r>
            <a:r>
              <a:rPr lang="uk-UA" sz="2800" b="1" i="1" kern="0" dirty="0">
                <a:solidFill>
                  <a:srgbClr val="FFFFFF"/>
                </a:solidFill>
              </a:rPr>
              <a:t>», у я кому після «то» записують не висловлювання, а послідовність команд, які необхідно виконати, коли висловлювання, записане в умові, є істинним. ЇЇ можна подати графічно.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843" y="3520783"/>
            <a:ext cx="8820472" cy="30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на малюнку подано графічну форму алгоритму застосування засобів автоматизованої перевірки правопису тексту, що складається зі слів, у середовищі текстового процесора </a:t>
            </a:r>
            <a:r>
              <a:rPr lang="uk-UA" sz="2800" b="1" i="1" kern="0" dirty="0">
                <a:solidFill>
                  <a:srgbClr val="FFFF00"/>
                </a:solidFill>
              </a:rPr>
              <a:t>Microsoft Word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8837" y="3068497"/>
            <a:ext cx="7736483" cy="367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2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опису алгоритмів із розгалуженням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використовувати блоки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Датчики</a:t>
            </a:r>
            <a:r>
              <a:rPr lang="uk-UA" sz="2800" b="1" i="1" kern="0" dirty="0">
                <a:solidFill>
                  <a:srgbClr val="FFFFFF"/>
                </a:solidFill>
              </a:rPr>
              <a:t>. Ці блоки можуть бути складовими відповідних команд, що передбачають виконання певних дій після перевірки висловлювання на істинність чи хибність.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030" y="3577841"/>
            <a:ext cx="4951062" cy="2846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6"/>
          <p:cNvSpPr/>
          <p:nvPr/>
        </p:nvSpPr>
        <p:spPr>
          <a:xfrm>
            <a:off x="5925835" y="4865569"/>
            <a:ext cx="2257271" cy="48663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Стрілка вліво 7"/>
          <p:cNvSpPr/>
          <p:nvPr/>
        </p:nvSpPr>
        <p:spPr>
          <a:xfrm rot="18900000">
            <a:off x="6970575" y="417017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4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49820" y="2034782"/>
            <a:ext cx="5972331" cy="507831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натиснуто</a:t>
            </a:r>
            <a:r>
              <a:rPr kumimoji="0" lang="uk-UA" sz="2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ліву кнопку миші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47" y="2678306"/>
            <a:ext cx="5340452" cy="7721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56" y="1985809"/>
            <a:ext cx="3448772" cy="7206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49819" y="2734591"/>
            <a:ext cx="5972331" cy="507831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натиснуто</a:t>
            </a:r>
            <a:r>
              <a:rPr kumimoji="0" lang="uk-UA" sz="2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вказану клавішу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79" y="3918799"/>
            <a:ext cx="3590326" cy="7206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579" y="5427137"/>
            <a:ext cx="4890050" cy="7335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49819" y="3433244"/>
            <a:ext cx="5972331" cy="129266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об'єкт торкається вказаного об'єкта, межі, або вказівника миші (обирають із списку)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9820" y="4916728"/>
            <a:ext cx="5972331" cy="175432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об'єкт торкається іншого об'єкта чи фону вказаного кольору (обирається на сцені піпеткою)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08" y="1199818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Середовище </a:t>
            </a:r>
            <a:r>
              <a:rPr lang="uk-UA" sz="3600" b="1" i="1" kern="0" dirty="0" err="1">
                <a:solidFill>
                  <a:srgbClr val="FFFF00"/>
                </a:solidFill>
              </a:rPr>
              <a:t>Скретч</a:t>
            </a:r>
            <a:endParaRPr lang="uk-UA" sz="3600" b="1" i="1" kern="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9820" y="1199818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Висловлювання</a:t>
            </a:r>
          </a:p>
        </p:txBody>
      </p:sp>
    </p:spTree>
    <p:extLst>
      <p:ext uri="{BB962C8B-B14F-4D97-AF65-F5344CB8AC3E}">
        <p14:creationId xmlns:p14="http://schemas.microsoft.com/office/powerpoint/2010/main" val="8927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9818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Середовище </a:t>
            </a:r>
            <a:r>
              <a:rPr lang="uk-UA" sz="3600" b="1" i="1" kern="0" dirty="0" err="1">
                <a:solidFill>
                  <a:srgbClr val="FFFF00"/>
                </a:solidFill>
              </a:rPr>
              <a:t>Скретч</a:t>
            </a:r>
            <a:endParaRPr lang="uk-UA" sz="3600" b="1" i="1" kern="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820" y="1199818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Висловлювання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9820" y="2096186"/>
            <a:ext cx="5972331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об'єкт першого кольору торкається об'єкта або фону другого кольору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1" y="2134768"/>
            <a:ext cx="6028963" cy="1010635"/>
          </a:xfrm>
          <a:prstGeom prst="rect">
            <a:avLst/>
          </a:prstGeom>
        </p:spPr>
      </p:pic>
      <p:grpSp>
        <p:nvGrpSpPr>
          <p:cNvPr id="11" name="Групувати 10"/>
          <p:cNvGrpSpPr/>
          <p:nvPr/>
        </p:nvGrpSpPr>
        <p:grpSpPr>
          <a:xfrm>
            <a:off x="159294" y="4062672"/>
            <a:ext cx="3464900" cy="1162988"/>
            <a:chOff x="134763" y="2937344"/>
            <a:chExt cx="1702675" cy="5715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938" y="2937344"/>
              <a:ext cx="1333500" cy="5715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763" y="2998565"/>
              <a:ext cx="325584" cy="36899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149820" y="3994451"/>
            <a:ext cx="5972331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комп'ютерний мікрофон виявляє гучність звуку більше, ніж ЗО (у межах від 1 до 100)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94" y="4146101"/>
            <a:ext cx="2209744" cy="23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2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Складені умови, які використовують сполучники </a:t>
            </a:r>
            <a:r>
              <a:rPr lang="uk-UA" sz="2800" b="1" i="1" kern="0" dirty="0">
                <a:solidFill>
                  <a:srgbClr val="FFFF00"/>
                </a:solidFill>
              </a:rPr>
              <a:t>І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АБО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НЕ</a:t>
            </a:r>
            <a:r>
              <a:rPr lang="uk-UA" sz="2800" b="1" i="1" kern="0" dirty="0">
                <a:solidFill>
                  <a:srgbClr val="FFFFFF"/>
                </a:solidFill>
              </a:rPr>
              <a:t>,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описати за допомогою блоків: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06" y="3605643"/>
            <a:ext cx="1204864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із групи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Оператори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Наприклад, в алгоритмі в середовищі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Скретч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виконавцем якого є Об'єкт 1, умову «якщо Об'єкт 1 доторкається до Об'єкта 2 або доторкається межі вікна», можна подати в такому вигляді: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188" y="2721247"/>
            <a:ext cx="2721144" cy="860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142" y="2721247"/>
            <a:ext cx="3289971" cy="8609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923" y="2721247"/>
            <a:ext cx="2259934" cy="8763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301" y="5912861"/>
            <a:ext cx="8667556" cy="8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Базову структуру розгалуження повної форми в середовищі Скретч можна подати командою: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831" y="2766944"/>
            <a:ext cx="3960440" cy="3254619"/>
          </a:xfrm>
          <a:prstGeom prst="rect">
            <a:avLst/>
          </a:prstGeom>
        </p:spPr>
      </p:pic>
      <p:sp>
        <p:nvSpPr>
          <p:cNvPr id="9" name="Округлений прямокутник 11"/>
          <p:cNvSpPr/>
          <p:nvPr/>
        </p:nvSpPr>
        <p:spPr>
          <a:xfrm>
            <a:off x="3489563" y="2881570"/>
            <a:ext cx="1084572" cy="65763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12"/>
          <p:cNvSpPr/>
          <p:nvPr/>
        </p:nvSpPr>
        <p:spPr>
          <a:xfrm>
            <a:off x="2438661" y="3539209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3"/>
          <p:cNvSpPr/>
          <p:nvPr/>
        </p:nvSpPr>
        <p:spPr>
          <a:xfrm>
            <a:off x="2443327" y="4578196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8271" y="2476094"/>
            <a:ext cx="2016224" cy="578882"/>
          </a:xfrm>
          <a:prstGeom prst="wedgeRoundRectCallout">
            <a:avLst>
              <a:gd name="adj1" fmla="val -132163"/>
              <a:gd name="adj2" fmla="val 661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Умова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8271" y="3126984"/>
            <a:ext cx="4968552" cy="1532334"/>
          </a:xfrm>
          <a:prstGeom prst="wedgeRoundRectCallout">
            <a:avLst>
              <a:gd name="adj1" fmla="val -89200"/>
              <a:gd name="adj2" fmla="val -179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істинна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8271" y="4736081"/>
            <a:ext cx="4968552" cy="1532334"/>
          </a:xfrm>
          <a:prstGeom prst="wedgeRoundRectCallout">
            <a:avLst>
              <a:gd name="adj1" fmla="val -93290"/>
              <a:gd name="adj2" fmla="val -3873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хибна</a:t>
            </a:r>
          </a:p>
        </p:txBody>
      </p:sp>
    </p:spTree>
    <p:extLst>
      <p:ext uri="{BB962C8B-B14F-4D97-AF65-F5344CB8AC3E}">
        <p14:creationId xmlns:p14="http://schemas.microsoft.com/office/powerpoint/2010/main" val="3287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алгоритм, за яким при натисненні клавіші </a:t>
            </a:r>
            <a:r>
              <a:rPr lang="uk-UA" sz="2800" b="1" kern="0" dirty="0">
                <a:solidFill>
                  <a:srgbClr val="FFFFFF"/>
                </a:solidFill>
                <a:sym typeface="Symbol" panose="05050102010706020507" pitchFamily="18" charset="2"/>
              </a:rPr>
              <a:t></a:t>
            </a:r>
            <a:r>
              <a:rPr lang="uk-UA" sz="2800" b="1" i="1" kern="0" dirty="0">
                <a:solidFill>
                  <a:srgbClr val="FFFFFF"/>
                </a:solidFill>
              </a:rPr>
              <a:t> на клавіатурі розмір об'єкта збільшується наполовину, інакше — зменшується на 10%, можна подати графічно.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781" y="2733425"/>
            <a:ext cx="10756595" cy="37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Або фрагментом програми в середовищі Скретч.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37" y="2127048"/>
            <a:ext cx="8330158" cy="33092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768" y="4091552"/>
            <a:ext cx="2225159" cy="240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Для реалізації розгалуження </a:t>
            </a:r>
            <a:r>
              <a:rPr lang="uk-UA" sz="2800" b="1" i="1" kern="0">
                <a:solidFill>
                  <a:srgbClr val="FFFF00"/>
                </a:solidFill>
              </a:rPr>
              <a:t>неповної форми </a:t>
            </a:r>
            <a:r>
              <a:rPr lang="uk-UA" sz="2800" b="1" i="1" kern="0">
                <a:solidFill>
                  <a:srgbClr val="FFFFFF"/>
                </a:solidFill>
              </a:rPr>
              <a:t>в середовищі </a:t>
            </a:r>
            <a:r>
              <a:rPr lang="uk-UA" sz="2800" b="1" i="1" kern="0">
                <a:solidFill>
                  <a:srgbClr val="FFFF00"/>
                </a:solidFill>
              </a:rPr>
              <a:t>Скретч </a:t>
            </a:r>
            <a:r>
              <a:rPr lang="uk-UA" sz="2800" b="1" i="1" kern="0">
                <a:solidFill>
                  <a:srgbClr val="FFFFFF"/>
                </a:solidFill>
              </a:rPr>
              <a:t>використовують команду: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538" y="3169047"/>
            <a:ext cx="3676737" cy="2077356"/>
          </a:xfrm>
          <a:prstGeom prst="rect">
            <a:avLst/>
          </a:prstGeom>
        </p:spPr>
      </p:pic>
      <p:sp>
        <p:nvSpPr>
          <p:cNvPr id="9" name="Округлений прямокутник 6"/>
          <p:cNvSpPr/>
          <p:nvPr/>
        </p:nvSpPr>
        <p:spPr>
          <a:xfrm>
            <a:off x="3303583" y="3210052"/>
            <a:ext cx="1084572" cy="65763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7"/>
          <p:cNvSpPr/>
          <p:nvPr/>
        </p:nvSpPr>
        <p:spPr>
          <a:xfrm>
            <a:off x="2252681" y="3867691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2291" y="2804576"/>
            <a:ext cx="2016224" cy="578882"/>
          </a:xfrm>
          <a:prstGeom prst="wedgeRoundRectCallout">
            <a:avLst>
              <a:gd name="adj1" fmla="val -132163"/>
              <a:gd name="adj2" fmla="val 661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Умова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2291" y="3455466"/>
            <a:ext cx="4968552" cy="1532334"/>
          </a:xfrm>
          <a:prstGeom prst="wedgeRoundRectCallout">
            <a:avLst>
              <a:gd name="adj1" fmla="val -89200"/>
              <a:gd name="adj2" fmla="val -179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істинна</a:t>
            </a:r>
          </a:p>
        </p:txBody>
      </p:sp>
    </p:spTree>
    <p:extLst>
      <p:ext uri="{BB962C8B-B14F-4D97-AF65-F5344CB8AC3E}">
        <p14:creationId xmlns:p14="http://schemas.microsoft.com/office/powerpoint/2010/main" val="37502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Місце для вмісту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46951"/>
              </p:ext>
            </p:extLst>
          </p:nvPr>
        </p:nvGraphicFramePr>
        <p:xfrm>
          <a:off x="107504" y="1533525"/>
          <a:ext cx="11903682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4" descr="planning, project plan, scheme, workflow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24" y="1202727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ompany structure, document, dollar, organization, plan, strategy, system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25" y="5213826"/>
            <a:ext cx="1511030" cy="151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catrobat.org/images/scratch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391" y="4356981"/>
            <a:ext cx="3931940" cy="22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9255" y="1228725"/>
            <a:ext cx="2087781" cy="12169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3173" y="4972799"/>
            <a:ext cx="2098272" cy="17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7F4F5B0-160D-40C2-BA04-7E2E012FE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>
                                            <p:graphicEl>
                                              <a:dgm id="{97F4F5B0-160D-40C2-BA04-7E2E012FE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9CC8D66-CC3D-43B1-9028-C9C2A750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3">
                                            <p:graphicEl>
                                              <a:dgm id="{E9CC8D66-CC3D-43B1-9028-C9C2A7507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A1C8FA4-0F52-445B-8E3A-B1010353A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3">
                                            <p:graphicEl>
                                              <a:dgm id="{6A1C8FA4-0F52-445B-8E3A-B1010353A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0DE14E-82E2-45F6-BC06-171FB2815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3">
                                            <p:graphicEl>
                                              <a:dgm id="{AC0DE14E-82E2-45F6-BC06-171FB2815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9164056-8AA8-4CA8-AFE5-5EFFB9095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3">
                                            <p:graphicEl>
                                              <a:dgm id="{A9164056-8AA8-4CA8-AFE5-5EFFB9095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BAF9E15-80C3-4253-BCA0-4AFD6FEA6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3">
                                            <p:graphicEl>
                                              <a:dgm id="{BBAF9E15-80C3-4253-BCA0-4AFD6FEA6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7AA25AA-2414-40B8-95D0-A8FD724C6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13">
                                            <p:graphicEl>
                                              <a:dgm id="{77AA25AA-2414-40B8-95D0-A8FD724C6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3512FE0-87F1-49B2-B59A-C01170C09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13">
                                            <p:graphicEl>
                                              <a:dgm id="{F3512FE0-87F1-49B2-B59A-C01170C09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7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фрагмент алгоритму для середовища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для малювання різнокольорової ламаної, за яким колір ліній буде змінюватися після натиснення кнопки миші, можна подати графічно.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7695" y="3129051"/>
            <a:ext cx="10018767" cy="33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Цей фрагмент алгоритму для середовища </a:t>
            </a:r>
            <a:r>
              <a:rPr lang="uk-UA" sz="2800" b="1" i="1" kern="0">
                <a:solidFill>
                  <a:srgbClr val="FFFF00"/>
                </a:solidFill>
              </a:rPr>
              <a:t>Скретч </a:t>
            </a:r>
            <a:r>
              <a:rPr lang="uk-UA" sz="2800" b="1" i="1" kern="0">
                <a:solidFill>
                  <a:srgbClr val="FFFFFF"/>
                </a:solidFill>
              </a:rPr>
              <a:t>можна описати: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89" y="2303255"/>
            <a:ext cx="8638170" cy="33105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093" y="4280880"/>
            <a:ext cx="2160580" cy="233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Наведіть приклад застосування алгоритмічної структури з розгалуженням з життя та навчальної діяльності.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682627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розгалуження в алгоритмі?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279029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Наведіть приклад застосування алгоритмічної структури з розгалуженням з життя та навчальної діяльності.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4737206"/>
            <a:ext cx="10453766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виконувати в середовищі </a:t>
            </a:r>
            <a:r>
              <a:rPr lang="uk-UA" sz="2800" b="1" i="1" kern="0" dirty="0" err="1">
                <a:solidFill>
                  <a:srgbClr val="002060"/>
                </a:solidFill>
              </a:rPr>
              <a:t>Скретч</a:t>
            </a:r>
            <a:r>
              <a:rPr lang="uk-UA" sz="2800" b="1" i="1" kern="0" dirty="0">
                <a:solidFill>
                  <a:srgbClr val="002060"/>
                </a:solidFill>
              </a:rPr>
              <a:t> проект, що містить базову алгоритмічну структуру розгалуження?</a:t>
            </a:r>
          </a:p>
        </p:txBody>
      </p:sp>
    </p:spTree>
    <p:extLst>
      <p:ext uri="{BB962C8B-B14F-4D97-AF65-F5344CB8AC3E}">
        <p14:creationId xmlns:p14="http://schemas.microsoft.com/office/powerpoint/2010/main" val="419666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Розгалуження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1396"/>
            <a:ext cx="12192000" cy="27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reaction.org.ua/wp-content/uploads/2013/04/stul-yak-sidity-za-komputer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47" y="1307046"/>
            <a:ext cx="10153999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lgorithm, diagram, flowchart, usability, workflow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розв'язуванні задач часто використовуються </a:t>
            </a:r>
            <a:r>
              <a:rPr lang="uk-UA" sz="2800" b="1" i="1" kern="0" dirty="0">
                <a:solidFill>
                  <a:srgbClr val="FFFF00"/>
                </a:solidFill>
              </a:rPr>
              <a:t>алгоритми з розгалуженням</a:t>
            </a:r>
            <a:r>
              <a:rPr lang="uk-UA" sz="2800" b="1" i="1" kern="0" dirty="0">
                <a:solidFill>
                  <a:srgbClr val="FFFFFF"/>
                </a:solidFill>
              </a:rPr>
              <a:t>, які передбачають виконання певних дій залежно від істинності деякого висловлювання, що є умовою виконання певних команд.</a:t>
            </a:r>
          </a:p>
        </p:txBody>
      </p:sp>
      <p:pic>
        <p:nvPicPr>
          <p:cNvPr id="8" name="Picture 2" descr="http://comps.canstockphoto.com/can-stock-photo_csp1277568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b="14377"/>
          <a:stretch/>
        </p:blipFill>
        <p:spPr bwMode="auto">
          <a:xfrm>
            <a:off x="3684811" y="3542813"/>
            <a:ext cx="4824536" cy="307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алгоритм переходу дороги по пішохідному переходу, який регулюється світлофором: якщо горить зелене світло, слід переходити дорогу, в іншому разі — слід зупинитися перед пішохідним переходом. </a:t>
            </a:r>
          </a:p>
        </p:txBody>
      </p:sp>
      <p:pic>
        <p:nvPicPr>
          <p:cNvPr id="8" name="Picture 2" descr="http://pdd.ua/r/r/BFA3FCB7-F6A7-445C-9805-FDC05617A1E5/5.35.2_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699" y="3459030"/>
            <a:ext cx="3283406" cy="32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reen, lights, red, road, traffic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09" y="3443532"/>
            <a:ext cx="3183323" cy="31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68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Алгоритмом із розгалуженням можна вважати алгоритм здійснення дзвінка з мобільного телефону: якщо є кошти на рахунку і мережа доступна, то ти набираєш номер адресата, інакше виклик не буде здійснено. При побудові таких алгоритмів використовують </a:t>
            </a:r>
            <a:r>
              <a:rPr lang="uk-UA" sz="2800" b="1" i="1" kern="0">
                <a:solidFill>
                  <a:srgbClr val="FFFF00"/>
                </a:solidFill>
              </a:rPr>
              <a:t>алгоритмічну структуру розгалуження</a:t>
            </a:r>
            <a:r>
              <a:rPr lang="uk-UA" sz="2800" b="1" i="1" kern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Picture 4" descr="http://msftemu.azurewebsites.net/images/home/phone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1"/>
          <a:stretch/>
        </p:blipFill>
        <p:spPr bwMode="auto">
          <a:xfrm>
            <a:off x="354523" y="3987334"/>
            <a:ext cx="2648515" cy="283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all, calls, communication, mobile, phone, vib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489" y="4038579"/>
            <a:ext cx="2459207" cy="245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bag, cash, coin, money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86" y="4114983"/>
            <a:ext cx="2306395" cy="230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iphone.mforum.ru/cmsbin/2010/28/big_full216x3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t="31120" r="30935" b="31080"/>
          <a:stretch/>
        </p:blipFill>
        <p:spPr bwMode="auto">
          <a:xfrm>
            <a:off x="6396340" y="3963468"/>
            <a:ext cx="2609427" cy="260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lanning, project plan, scheme, workflow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3351"/>
            <a:ext cx="3361490" cy="33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iagram, idea, management, plan, project, scheme, workflo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643" y="2772746"/>
            <a:ext cx="4085253" cy="408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Алгоритмічна структура, що дає змогу виконавцеві алгоритму вибрати сценарій подальших дій залежно від істинності певного висловлювання,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розгалуженням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lgorithm, diagram, flowchart, usability, workf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67" y="2894444"/>
            <a:ext cx="4149041" cy="41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Розрізняють дві форми структури розгалуження: </a:t>
            </a:r>
            <a:r>
              <a:rPr lang="uk-UA" sz="2800" b="1" i="1" kern="0" dirty="0">
                <a:solidFill>
                  <a:srgbClr val="FFFF00"/>
                </a:solidFill>
              </a:rPr>
              <a:t>повну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неповну</a:t>
            </a:r>
            <a:r>
              <a:rPr lang="uk-UA" sz="2800" b="1" i="1" kern="0" dirty="0">
                <a:solidFill>
                  <a:srgbClr val="FFFFFF"/>
                </a:solidFill>
              </a:rPr>
              <a:t>. Структура розгалуження </a:t>
            </a:r>
            <a:r>
              <a:rPr lang="uk-UA" sz="2800" b="1" i="1" kern="0" dirty="0">
                <a:solidFill>
                  <a:srgbClr val="FFFF00"/>
                </a:solidFill>
              </a:rPr>
              <a:t>повної форми </a:t>
            </a:r>
            <a:r>
              <a:rPr lang="uk-UA" sz="2800" b="1" i="1" kern="0" dirty="0">
                <a:solidFill>
                  <a:srgbClr val="FFFFFF"/>
                </a:solidFill>
              </a:rPr>
              <a:t>схожа на умовне висловлювання «</a:t>
            </a:r>
            <a:r>
              <a:rPr lang="uk-UA" sz="2800" b="1" i="1" kern="0" dirty="0">
                <a:solidFill>
                  <a:srgbClr val="FFFF00"/>
                </a:solidFill>
              </a:rPr>
              <a:t>Якщо</a:t>
            </a:r>
            <a:r>
              <a:rPr lang="uk-UA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00"/>
                </a:solidFill>
              </a:rPr>
              <a:t>то</a:t>
            </a:r>
            <a:r>
              <a:rPr lang="uk-UA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00"/>
                </a:solidFill>
              </a:rPr>
              <a:t>інакше</a:t>
            </a:r>
            <a:r>
              <a:rPr lang="uk-UA" sz="2800" b="1" i="1" kern="0" dirty="0">
                <a:solidFill>
                  <a:srgbClr val="FFFFFF"/>
                </a:solidFill>
              </a:rPr>
              <a:t>», у якому після «то» та «інакше» записують не висловлювання, а команди, які необхідно виконати залежно від істинності висловлювання, записаного в умові. Її можна подати графічно.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8487" y="4359644"/>
            <a:ext cx="7817184" cy="249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4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із розгалуженням написання слів із великої літери.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205" y="2303255"/>
            <a:ext cx="11303748" cy="4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Алгоритмічна структура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Скорочену форму розгалуження використовують тоді, коли деяку послідовність команд слід виконати за умови істинності висловлювання.</a:t>
            </a:r>
          </a:p>
        </p:txBody>
      </p:sp>
      <p:pic>
        <p:nvPicPr>
          <p:cNvPr id="8" name="Picture 2" descr="http://thumbs.dreamstime.com/z/true-false-businessman-don-t-know-361579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683" r="348" b="12822"/>
          <a:stretch/>
        </p:blipFill>
        <p:spPr bwMode="auto">
          <a:xfrm>
            <a:off x="3029597" y="2720318"/>
            <a:ext cx="6134964" cy="37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9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72172</TotalTime>
  <Words>712</Words>
  <Application>Microsoft Office PowerPoint</Application>
  <PresentationFormat>Произвольный</PresentationFormat>
  <Paragraphs>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Алгоритмічна структура розгалуження</vt:lpstr>
      <vt:lpstr>Дайте відповіді на запитання</vt:lpstr>
      <vt:lpstr>Розгадайте ребус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s03 a512</cp:lastModifiedBy>
  <cp:revision>1076</cp:revision>
  <dcterms:created xsi:type="dcterms:W3CDTF">2016-06-06T19:48:43Z</dcterms:created>
  <dcterms:modified xsi:type="dcterms:W3CDTF">2017-03-20T10:24:53Z</dcterms:modified>
</cp:coreProperties>
</file>