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261" r:id="rId2"/>
    <p:sldId id="392" r:id="rId3"/>
    <p:sldId id="267" r:id="rId4"/>
    <p:sldId id="270" r:id="rId5"/>
    <p:sldId id="269" r:id="rId6"/>
    <p:sldId id="393" r:id="rId7"/>
    <p:sldId id="272" r:id="rId8"/>
    <p:sldId id="273" r:id="rId9"/>
    <p:sldId id="274" r:id="rId10"/>
    <p:sldId id="276" r:id="rId11"/>
    <p:sldId id="275" r:id="rId12"/>
    <p:sldId id="277" r:id="rId13"/>
    <p:sldId id="278" r:id="rId14"/>
    <p:sldId id="373" r:id="rId15"/>
    <p:sldId id="374" r:id="rId16"/>
    <p:sldId id="375" r:id="rId17"/>
    <p:sldId id="376" r:id="rId18"/>
  </p:sldIdLst>
  <p:sldSz cx="9144000" cy="6858000" type="screen4x3"/>
  <p:notesSz cx="6858000" cy="9144000"/>
  <p:custDataLst>
    <p:tags r:id="rId2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1" autoAdjust="0"/>
    <p:restoredTop sz="91935" autoAdjust="0"/>
  </p:normalViewPr>
  <p:slideViewPr>
    <p:cSldViewPr>
      <p:cViewPr>
        <p:scale>
          <a:sx n="62" d="100"/>
          <a:sy n="62" d="100"/>
        </p:scale>
        <p:origin x="-1278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074E81-CC06-4C18-949B-7430303644E7}" type="doc">
      <dgm:prSet loTypeId="urn:microsoft.com/office/officeart/2005/8/layout/hierarchy3" loCatId="hierarchy" qsTypeId="urn:microsoft.com/office/officeart/2005/8/quickstyle/3d1" qsCatId="3D" csTypeId="urn:microsoft.com/office/officeart/2005/8/colors/accent5_1" csCatId="accent5" phldr="1"/>
      <dgm:spPr/>
      <dgm:t>
        <a:bodyPr/>
        <a:lstStyle/>
        <a:p>
          <a:endParaRPr lang="ru-RU"/>
        </a:p>
      </dgm:t>
    </dgm:pt>
    <dgm:pt modelId="{0808EF2C-3685-4277-BD25-784E26A8668B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uk-UA" sz="2400" b="1" dirty="0" smtClean="0"/>
            <a:t>ПІЗНАВАЛЬНА АКТИВНІСТЬ</a:t>
          </a:r>
          <a:endParaRPr lang="ru-RU" sz="2400" dirty="0"/>
        </a:p>
      </dgm:t>
    </dgm:pt>
    <dgm:pt modelId="{4ED153A3-4D57-4983-8082-4E280AB5FA43}" type="parTrans" cxnId="{8B1B47E4-228C-4C63-BCB8-5EA6D1BA3FB1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65514E9F-2BA1-4F2B-A65D-A84269870318}" type="sibTrans" cxnId="{8B1B47E4-228C-4C63-BCB8-5EA6D1BA3FB1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A81EEED3-CE44-46E9-95BF-7BC92F6F6F09}">
      <dgm:prSet phldrT="[Текст]" custT="1"/>
      <dgm:spPr/>
      <dgm:t>
        <a:bodyPr/>
        <a:lstStyle/>
        <a:p>
          <a:pPr algn="just">
            <a:lnSpc>
              <a:spcPct val="80000"/>
            </a:lnSpc>
          </a:pPr>
          <a:r>
            <a:rPr lang="uk-UA" sz="2400" dirty="0" smtClean="0"/>
            <a:t>Спостережлива, кмітлива, допитлива, вміло використовує побачене і почуте раніше, робить спроби самостійно доходити висновків. </a:t>
          </a:r>
          <a:endParaRPr lang="ru-RU" sz="2400" dirty="0"/>
        </a:p>
      </dgm:t>
    </dgm:pt>
    <dgm:pt modelId="{FDEEA751-7D6B-4275-A18C-DC39441A15BB}" type="parTrans" cxnId="{4BC2EC94-D8D7-40B8-ADF3-7BD14C08F0C6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049C28BE-FEF5-4952-A62D-AF4438D068BB}" type="sibTrans" cxnId="{4BC2EC94-D8D7-40B8-ADF3-7BD14C08F0C6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C17D7EEF-B3D0-4F3A-A426-CDE4BE52FE1D}">
      <dgm:prSet phldrT="[Текст]" custT="1"/>
      <dgm:spPr/>
      <dgm:t>
        <a:bodyPr/>
        <a:lstStyle/>
        <a:p>
          <a:pPr algn="just">
            <a:lnSpc>
              <a:spcPct val="80000"/>
            </a:lnSpc>
          </a:pPr>
          <a:r>
            <a:rPr lang="uk-UA" sz="2400" dirty="0" smtClean="0"/>
            <a:t>Знаходить нове у знайомому та знайоме в новому; радіє зі своїх відкриттів. </a:t>
          </a:r>
          <a:endParaRPr lang="ru-RU" sz="2400" dirty="0"/>
        </a:p>
      </dgm:t>
    </dgm:pt>
    <dgm:pt modelId="{C0A6EDBB-43CA-4616-84CE-7CB688895DA5}" type="parTrans" cxnId="{1B64D782-0915-4AE6-9F04-6A18DEA7EA9C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7D6F83F3-94F1-4E3B-98D7-D8708E0FB45B}" type="sibTrans" cxnId="{1B64D782-0915-4AE6-9F04-6A18DEA7EA9C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5BD8635B-3615-44C5-9652-11C0008B94DF}">
      <dgm:prSet phldrT="[Текст]" custT="1"/>
      <dgm:spPr/>
      <dgm:t>
        <a:bodyPr/>
        <a:lstStyle/>
        <a:p>
          <a:pPr algn="just">
            <a:lnSpc>
              <a:spcPct val="80000"/>
            </a:lnSpc>
          </a:pPr>
          <a:r>
            <a:rPr lang="uk-UA" sz="2400" dirty="0" smtClean="0"/>
            <a:t>Віддає перевагу новим, незнайомим завданням, що потребують розумових зусиль. </a:t>
          </a:r>
          <a:endParaRPr lang="ru-RU" sz="2400" dirty="0"/>
        </a:p>
      </dgm:t>
    </dgm:pt>
    <dgm:pt modelId="{85BE11EC-FC4A-48FA-ADBA-80C287497121}" type="parTrans" cxnId="{ACDC97F1-5A79-40CA-8F40-B38F4FB2BB1B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65F3A523-3757-4AF5-B008-CF9C93707C8C}" type="sibTrans" cxnId="{ACDC97F1-5A79-40CA-8F40-B38F4FB2BB1B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45C55FCE-6EBC-45B8-ACD1-FAC1450EACF0}">
      <dgm:prSet phldrT="[Текст]" custT="1"/>
      <dgm:spPr/>
      <dgm:t>
        <a:bodyPr/>
        <a:lstStyle/>
        <a:p>
          <a:pPr algn="just">
            <a:lnSpc>
              <a:spcPct val="80000"/>
            </a:lnSpc>
          </a:pPr>
          <a:r>
            <a:rPr lang="uk-UA" sz="2400" dirty="0" smtClean="0"/>
            <a:t>Планує свою пізнавальну діяльність, втілює її на практиці; змінює, в разі необхідності, свої плани, поведінку.</a:t>
          </a:r>
          <a:endParaRPr lang="ru-RU" sz="2400" dirty="0"/>
        </a:p>
      </dgm:t>
    </dgm:pt>
    <dgm:pt modelId="{B234329F-3CFA-42CB-852E-C8F5F8D8403E}" type="parTrans" cxnId="{2A60A57D-F996-4328-BA6D-5124D19F691D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4720D915-BF8C-478C-BC95-26E48302D69B}" type="sibTrans" cxnId="{2A60A57D-F996-4328-BA6D-5124D19F691D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4E160630-7C17-4260-929D-35B9C503F048}">
      <dgm:prSet phldrT="[Текст]" custT="1"/>
      <dgm:spPr/>
      <dgm:t>
        <a:bodyPr/>
        <a:lstStyle/>
        <a:p>
          <a:pPr algn="just">
            <a:lnSpc>
              <a:spcPct val="80000"/>
            </a:lnSpc>
          </a:pPr>
          <a:r>
            <a:rPr lang="uk-UA" sz="2400" dirty="0" smtClean="0"/>
            <a:t>Виявляє інтерес до дослідництва, експериментує з новим матеріалом; за допомогою моделей матеріалізує математичні, логічні, часові відношення, використовує умовно-символічні зображення тощо.</a:t>
          </a:r>
          <a:endParaRPr lang="ru-RU" sz="2400" dirty="0"/>
        </a:p>
      </dgm:t>
    </dgm:pt>
    <dgm:pt modelId="{191F3204-E2EF-4723-B398-0DB9A49ECF4A}" type="parTrans" cxnId="{10243F9C-2D2C-4CB6-A5E6-FAB34CEA2451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1D0434E2-D9C3-4CCA-AA01-F4C6087761D1}" type="sibTrans" cxnId="{10243F9C-2D2C-4CB6-A5E6-FAB34CEA2451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8720DB50-FC6E-4C3D-A6EC-06614ADE0C0A}" type="pres">
      <dgm:prSet presAssocID="{3B074E81-CC06-4C18-949B-7430303644E7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706EC6E-81C1-4AA9-8AE7-848A369DDD5E}" type="pres">
      <dgm:prSet presAssocID="{0808EF2C-3685-4277-BD25-784E26A8668B}" presName="root" presStyleCnt="0"/>
      <dgm:spPr/>
      <dgm:t>
        <a:bodyPr/>
        <a:lstStyle/>
        <a:p>
          <a:endParaRPr lang="ru-RU"/>
        </a:p>
      </dgm:t>
    </dgm:pt>
    <dgm:pt modelId="{8C997A91-43BB-4189-95A1-0028BF3A30F7}" type="pres">
      <dgm:prSet presAssocID="{0808EF2C-3685-4277-BD25-784E26A8668B}" presName="rootComposite" presStyleCnt="0"/>
      <dgm:spPr/>
      <dgm:t>
        <a:bodyPr/>
        <a:lstStyle/>
        <a:p>
          <a:endParaRPr lang="ru-RU"/>
        </a:p>
      </dgm:t>
    </dgm:pt>
    <dgm:pt modelId="{C99560A1-E2F3-4FC6-B2DE-CC48F3AB15A1}" type="pres">
      <dgm:prSet presAssocID="{0808EF2C-3685-4277-BD25-784E26A8668B}" presName="rootText" presStyleLbl="node1" presStyleIdx="0" presStyleCnt="1" custScaleX="552040" custScaleY="72842" custLinFactNeighborY="33664"/>
      <dgm:spPr/>
      <dgm:t>
        <a:bodyPr/>
        <a:lstStyle/>
        <a:p>
          <a:endParaRPr lang="ru-RU"/>
        </a:p>
      </dgm:t>
    </dgm:pt>
    <dgm:pt modelId="{8A49FA7B-7CD3-444D-A53E-030F670FA35A}" type="pres">
      <dgm:prSet presAssocID="{0808EF2C-3685-4277-BD25-784E26A8668B}" presName="rootConnector" presStyleLbl="node1" presStyleIdx="0" presStyleCnt="1"/>
      <dgm:spPr/>
      <dgm:t>
        <a:bodyPr/>
        <a:lstStyle/>
        <a:p>
          <a:endParaRPr lang="ru-RU"/>
        </a:p>
      </dgm:t>
    </dgm:pt>
    <dgm:pt modelId="{369ECCE0-601B-4CDC-8195-983DCD3047F3}" type="pres">
      <dgm:prSet presAssocID="{0808EF2C-3685-4277-BD25-784E26A8668B}" presName="childShape" presStyleCnt="0"/>
      <dgm:spPr/>
      <dgm:t>
        <a:bodyPr/>
        <a:lstStyle/>
        <a:p>
          <a:endParaRPr lang="ru-RU"/>
        </a:p>
      </dgm:t>
    </dgm:pt>
    <dgm:pt modelId="{BC2F433A-0ACB-47E5-95C0-A1631C8BDD24}" type="pres">
      <dgm:prSet presAssocID="{FDEEA751-7D6B-4275-A18C-DC39441A15BB}" presName="Name13" presStyleLbl="parChTrans1D2" presStyleIdx="0" presStyleCnt="5"/>
      <dgm:spPr/>
      <dgm:t>
        <a:bodyPr/>
        <a:lstStyle/>
        <a:p>
          <a:endParaRPr lang="ru-RU"/>
        </a:p>
      </dgm:t>
    </dgm:pt>
    <dgm:pt modelId="{0FA2D407-E780-470C-9F1B-DEDA7640095A}" type="pres">
      <dgm:prSet presAssocID="{A81EEED3-CE44-46E9-95BF-7BC92F6F6F09}" presName="childText" presStyleLbl="bgAcc1" presStyleIdx="0" presStyleCnt="5" custScaleX="635404" custScaleY="118797" custLinFactNeighborY="377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F9452A-B483-4A47-BD74-B4419D9DB8F2}" type="pres">
      <dgm:prSet presAssocID="{C0A6EDBB-43CA-4616-84CE-7CB688895DA5}" presName="Name13" presStyleLbl="parChTrans1D2" presStyleIdx="1" presStyleCnt="5"/>
      <dgm:spPr/>
      <dgm:t>
        <a:bodyPr/>
        <a:lstStyle/>
        <a:p>
          <a:endParaRPr lang="ru-RU"/>
        </a:p>
      </dgm:t>
    </dgm:pt>
    <dgm:pt modelId="{474A54C1-767E-4279-B255-C0A29F037390}" type="pres">
      <dgm:prSet presAssocID="{C17D7EEF-B3D0-4F3A-A426-CDE4BE52FE1D}" presName="childText" presStyleLbl="bgAcc1" presStyleIdx="1" presStyleCnt="5" custScaleX="635404" custScaleY="76439" custLinFactNeighborY="304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EED17A-03E9-4E9B-B084-178F7C9948B1}" type="pres">
      <dgm:prSet presAssocID="{85BE11EC-FC4A-48FA-ADBA-80C287497121}" presName="Name13" presStyleLbl="parChTrans1D2" presStyleIdx="2" presStyleCnt="5"/>
      <dgm:spPr/>
      <dgm:t>
        <a:bodyPr/>
        <a:lstStyle/>
        <a:p>
          <a:endParaRPr lang="ru-RU"/>
        </a:p>
      </dgm:t>
    </dgm:pt>
    <dgm:pt modelId="{E2725D3A-028D-4240-ADFF-51846DABA411}" type="pres">
      <dgm:prSet presAssocID="{5BD8635B-3615-44C5-9652-11C0008B94DF}" presName="childText" presStyleLbl="bgAcc1" presStyleIdx="2" presStyleCnt="5" custScaleX="635404" custScaleY="83097" custLinFactNeighborY="192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3908DC-5183-434D-8657-55B095AB8642}" type="pres">
      <dgm:prSet presAssocID="{B234329F-3CFA-42CB-852E-C8F5F8D8403E}" presName="Name13" presStyleLbl="parChTrans1D2" presStyleIdx="3" presStyleCnt="5"/>
      <dgm:spPr/>
      <dgm:t>
        <a:bodyPr/>
        <a:lstStyle/>
        <a:p>
          <a:endParaRPr lang="ru-RU"/>
        </a:p>
      </dgm:t>
    </dgm:pt>
    <dgm:pt modelId="{C7881EF7-D752-4E4F-95C0-C0FD40D5A197}" type="pres">
      <dgm:prSet presAssocID="{45C55FCE-6EBC-45B8-ACD1-FAC1450EACF0}" presName="childText" presStyleLbl="bgAcc1" presStyleIdx="3" presStyleCnt="5" custScaleX="635404" custScaleY="111270" custLinFactNeighborY="88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69A4EF-E281-465A-97D0-3B1A81C75601}" type="pres">
      <dgm:prSet presAssocID="{191F3204-E2EF-4723-B398-0DB9A49ECF4A}" presName="Name13" presStyleLbl="parChTrans1D2" presStyleIdx="4" presStyleCnt="5"/>
      <dgm:spPr/>
      <dgm:t>
        <a:bodyPr/>
        <a:lstStyle/>
        <a:p>
          <a:endParaRPr lang="ru-RU"/>
        </a:p>
      </dgm:t>
    </dgm:pt>
    <dgm:pt modelId="{24ADAAD3-0656-47B5-8989-9CD763EB6BD7}" type="pres">
      <dgm:prSet presAssocID="{4E160630-7C17-4260-929D-35B9C503F048}" presName="childText" presStyleLbl="bgAcc1" presStyleIdx="4" presStyleCnt="5" custScaleX="635404" custScaleY="1580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D925945-6B7A-4D6F-A813-03708660B62B}" type="presOf" srcId="{3B074E81-CC06-4C18-949B-7430303644E7}" destId="{8720DB50-FC6E-4C3D-A6EC-06614ADE0C0A}" srcOrd="0" destOrd="0" presId="urn:microsoft.com/office/officeart/2005/8/layout/hierarchy3"/>
    <dgm:cxn modelId="{1B64D782-0915-4AE6-9F04-6A18DEA7EA9C}" srcId="{0808EF2C-3685-4277-BD25-784E26A8668B}" destId="{C17D7EEF-B3D0-4F3A-A426-CDE4BE52FE1D}" srcOrd="1" destOrd="0" parTransId="{C0A6EDBB-43CA-4616-84CE-7CB688895DA5}" sibTransId="{7D6F83F3-94F1-4E3B-98D7-D8708E0FB45B}"/>
    <dgm:cxn modelId="{F3473FC1-0B3D-4CB8-B09E-B197F9A2C77C}" type="presOf" srcId="{FDEEA751-7D6B-4275-A18C-DC39441A15BB}" destId="{BC2F433A-0ACB-47E5-95C0-A1631C8BDD24}" srcOrd="0" destOrd="0" presId="urn:microsoft.com/office/officeart/2005/8/layout/hierarchy3"/>
    <dgm:cxn modelId="{88D762EB-C734-4083-99CA-C76BD01E91E3}" type="presOf" srcId="{C17D7EEF-B3D0-4F3A-A426-CDE4BE52FE1D}" destId="{474A54C1-767E-4279-B255-C0A29F037390}" srcOrd="0" destOrd="0" presId="urn:microsoft.com/office/officeart/2005/8/layout/hierarchy3"/>
    <dgm:cxn modelId="{F6758202-77B5-47DD-B4D7-716686DC5F4C}" type="presOf" srcId="{5BD8635B-3615-44C5-9652-11C0008B94DF}" destId="{E2725D3A-028D-4240-ADFF-51846DABA411}" srcOrd="0" destOrd="0" presId="urn:microsoft.com/office/officeart/2005/8/layout/hierarchy3"/>
    <dgm:cxn modelId="{57DF1130-138E-475D-9262-87EA0B2F7876}" type="presOf" srcId="{B234329F-3CFA-42CB-852E-C8F5F8D8403E}" destId="{2E3908DC-5183-434D-8657-55B095AB8642}" srcOrd="0" destOrd="0" presId="urn:microsoft.com/office/officeart/2005/8/layout/hierarchy3"/>
    <dgm:cxn modelId="{016FD3E6-EE02-402F-A18B-1090F745A3ED}" type="presOf" srcId="{4E160630-7C17-4260-929D-35B9C503F048}" destId="{24ADAAD3-0656-47B5-8989-9CD763EB6BD7}" srcOrd="0" destOrd="0" presId="urn:microsoft.com/office/officeart/2005/8/layout/hierarchy3"/>
    <dgm:cxn modelId="{10243F9C-2D2C-4CB6-A5E6-FAB34CEA2451}" srcId="{0808EF2C-3685-4277-BD25-784E26A8668B}" destId="{4E160630-7C17-4260-929D-35B9C503F048}" srcOrd="4" destOrd="0" parTransId="{191F3204-E2EF-4723-B398-0DB9A49ECF4A}" sibTransId="{1D0434E2-D9C3-4CCA-AA01-F4C6087761D1}"/>
    <dgm:cxn modelId="{88F1E49A-D957-4F2B-B4DC-AA952C42E650}" type="presOf" srcId="{C0A6EDBB-43CA-4616-84CE-7CB688895DA5}" destId="{6EF9452A-B483-4A47-BD74-B4419D9DB8F2}" srcOrd="0" destOrd="0" presId="urn:microsoft.com/office/officeart/2005/8/layout/hierarchy3"/>
    <dgm:cxn modelId="{8BB1BE56-3541-4EC1-AE89-99362148D886}" type="presOf" srcId="{85BE11EC-FC4A-48FA-ADBA-80C287497121}" destId="{CBEED17A-03E9-4E9B-B084-178F7C9948B1}" srcOrd="0" destOrd="0" presId="urn:microsoft.com/office/officeart/2005/8/layout/hierarchy3"/>
    <dgm:cxn modelId="{ACDC97F1-5A79-40CA-8F40-B38F4FB2BB1B}" srcId="{0808EF2C-3685-4277-BD25-784E26A8668B}" destId="{5BD8635B-3615-44C5-9652-11C0008B94DF}" srcOrd="2" destOrd="0" parTransId="{85BE11EC-FC4A-48FA-ADBA-80C287497121}" sibTransId="{65F3A523-3757-4AF5-B008-CF9C93707C8C}"/>
    <dgm:cxn modelId="{C56F898D-D902-45C7-86EA-A5C46831B4B0}" type="presOf" srcId="{A81EEED3-CE44-46E9-95BF-7BC92F6F6F09}" destId="{0FA2D407-E780-470C-9F1B-DEDA7640095A}" srcOrd="0" destOrd="0" presId="urn:microsoft.com/office/officeart/2005/8/layout/hierarchy3"/>
    <dgm:cxn modelId="{FDBFF934-87D0-4D8D-BB35-235BA364DA70}" type="presOf" srcId="{45C55FCE-6EBC-45B8-ACD1-FAC1450EACF0}" destId="{C7881EF7-D752-4E4F-95C0-C0FD40D5A197}" srcOrd="0" destOrd="0" presId="urn:microsoft.com/office/officeart/2005/8/layout/hierarchy3"/>
    <dgm:cxn modelId="{4BC2EC94-D8D7-40B8-ADF3-7BD14C08F0C6}" srcId="{0808EF2C-3685-4277-BD25-784E26A8668B}" destId="{A81EEED3-CE44-46E9-95BF-7BC92F6F6F09}" srcOrd="0" destOrd="0" parTransId="{FDEEA751-7D6B-4275-A18C-DC39441A15BB}" sibTransId="{049C28BE-FEF5-4952-A62D-AF4438D068BB}"/>
    <dgm:cxn modelId="{FA42CDFA-F9AC-4D49-B6F2-FBD7312AB7AC}" type="presOf" srcId="{0808EF2C-3685-4277-BD25-784E26A8668B}" destId="{8A49FA7B-7CD3-444D-A53E-030F670FA35A}" srcOrd="1" destOrd="0" presId="urn:microsoft.com/office/officeart/2005/8/layout/hierarchy3"/>
    <dgm:cxn modelId="{500768F6-8D4E-4DB8-9AF6-D49949FDBA74}" type="presOf" srcId="{0808EF2C-3685-4277-BD25-784E26A8668B}" destId="{C99560A1-E2F3-4FC6-B2DE-CC48F3AB15A1}" srcOrd="0" destOrd="0" presId="urn:microsoft.com/office/officeart/2005/8/layout/hierarchy3"/>
    <dgm:cxn modelId="{2A60A57D-F996-4328-BA6D-5124D19F691D}" srcId="{0808EF2C-3685-4277-BD25-784E26A8668B}" destId="{45C55FCE-6EBC-45B8-ACD1-FAC1450EACF0}" srcOrd="3" destOrd="0" parTransId="{B234329F-3CFA-42CB-852E-C8F5F8D8403E}" sibTransId="{4720D915-BF8C-478C-BC95-26E48302D69B}"/>
    <dgm:cxn modelId="{B431350C-870B-47D4-A412-3D11D78114B6}" type="presOf" srcId="{191F3204-E2EF-4723-B398-0DB9A49ECF4A}" destId="{8569A4EF-E281-465A-97D0-3B1A81C75601}" srcOrd="0" destOrd="0" presId="urn:microsoft.com/office/officeart/2005/8/layout/hierarchy3"/>
    <dgm:cxn modelId="{8B1B47E4-228C-4C63-BCB8-5EA6D1BA3FB1}" srcId="{3B074E81-CC06-4C18-949B-7430303644E7}" destId="{0808EF2C-3685-4277-BD25-784E26A8668B}" srcOrd="0" destOrd="0" parTransId="{4ED153A3-4D57-4983-8082-4E280AB5FA43}" sibTransId="{65514E9F-2BA1-4F2B-A65D-A84269870318}"/>
    <dgm:cxn modelId="{B6FE25AC-DB98-4323-982C-571D8B288FD0}" type="presParOf" srcId="{8720DB50-FC6E-4C3D-A6EC-06614ADE0C0A}" destId="{E706EC6E-81C1-4AA9-8AE7-848A369DDD5E}" srcOrd="0" destOrd="0" presId="urn:microsoft.com/office/officeart/2005/8/layout/hierarchy3"/>
    <dgm:cxn modelId="{5CFF23C8-412E-4823-A2A3-4154739B3117}" type="presParOf" srcId="{E706EC6E-81C1-4AA9-8AE7-848A369DDD5E}" destId="{8C997A91-43BB-4189-95A1-0028BF3A30F7}" srcOrd="0" destOrd="0" presId="urn:microsoft.com/office/officeart/2005/8/layout/hierarchy3"/>
    <dgm:cxn modelId="{311CAE80-9E86-4A55-BBE5-D3952487DD07}" type="presParOf" srcId="{8C997A91-43BB-4189-95A1-0028BF3A30F7}" destId="{C99560A1-E2F3-4FC6-B2DE-CC48F3AB15A1}" srcOrd="0" destOrd="0" presId="urn:microsoft.com/office/officeart/2005/8/layout/hierarchy3"/>
    <dgm:cxn modelId="{1F44C214-F2C7-4296-BD6D-2E1AAC1BB8A3}" type="presParOf" srcId="{8C997A91-43BB-4189-95A1-0028BF3A30F7}" destId="{8A49FA7B-7CD3-444D-A53E-030F670FA35A}" srcOrd="1" destOrd="0" presId="urn:microsoft.com/office/officeart/2005/8/layout/hierarchy3"/>
    <dgm:cxn modelId="{E73C0707-02E4-4D20-BDC0-E84B111EB562}" type="presParOf" srcId="{E706EC6E-81C1-4AA9-8AE7-848A369DDD5E}" destId="{369ECCE0-601B-4CDC-8195-983DCD3047F3}" srcOrd="1" destOrd="0" presId="urn:microsoft.com/office/officeart/2005/8/layout/hierarchy3"/>
    <dgm:cxn modelId="{F5C0DD90-84EF-42AE-A1B2-BE6F089183F6}" type="presParOf" srcId="{369ECCE0-601B-4CDC-8195-983DCD3047F3}" destId="{BC2F433A-0ACB-47E5-95C0-A1631C8BDD24}" srcOrd="0" destOrd="0" presId="urn:microsoft.com/office/officeart/2005/8/layout/hierarchy3"/>
    <dgm:cxn modelId="{79CCED38-0960-4EA5-9BA1-4DF4CDDEF31E}" type="presParOf" srcId="{369ECCE0-601B-4CDC-8195-983DCD3047F3}" destId="{0FA2D407-E780-470C-9F1B-DEDA7640095A}" srcOrd="1" destOrd="0" presId="urn:microsoft.com/office/officeart/2005/8/layout/hierarchy3"/>
    <dgm:cxn modelId="{98D29E04-BCD5-4E32-93F8-45A9A7449CA5}" type="presParOf" srcId="{369ECCE0-601B-4CDC-8195-983DCD3047F3}" destId="{6EF9452A-B483-4A47-BD74-B4419D9DB8F2}" srcOrd="2" destOrd="0" presId="urn:microsoft.com/office/officeart/2005/8/layout/hierarchy3"/>
    <dgm:cxn modelId="{EA6C46F8-FF05-466C-B5ED-B4FF3129EB96}" type="presParOf" srcId="{369ECCE0-601B-4CDC-8195-983DCD3047F3}" destId="{474A54C1-767E-4279-B255-C0A29F037390}" srcOrd="3" destOrd="0" presId="urn:microsoft.com/office/officeart/2005/8/layout/hierarchy3"/>
    <dgm:cxn modelId="{352826A5-3543-4880-AC48-FB3E415991CE}" type="presParOf" srcId="{369ECCE0-601B-4CDC-8195-983DCD3047F3}" destId="{CBEED17A-03E9-4E9B-B084-178F7C9948B1}" srcOrd="4" destOrd="0" presId="urn:microsoft.com/office/officeart/2005/8/layout/hierarchy3"/>
    <dgm:cxn modelId="{89BA29BD-ABE3-4A5E-8E4A-D290BB456B0A}" type="presParOf" srcId="{369ECCE0-601B-4CDC-8195-983DCD3047F3}" destId="{E2725D3A-028D-4240-ADFF-51846DABA411}" srcOrd="5" destOrd="0" presId="urn:microsoft.com/office/officeart/2005/8/layout/hierarchy3"/>
    <dgm:cxn modelId="{A49465D3-AAC3-4FD8-9903-354467879883}" type="presParOf" srcId="{369ECCE0-601B-4CDC-8195-983DCD3047F3}" destId="{2E3908DC-5183-434D-8657-55B095AB8642}" srcOrd="6" destOrd="0" presId="urn:microsoft.com/office/officeart/2005/8/layout/hierarchy3"/>
    <dgm:cxn modelId="{3802C894-256E-42ED-A403-178850FC2539}" type="presParOf" srcId="{369ECCE0-601B-4CDC-8195-983DCD3047F3}" destId="{C7881EF7-D752-4E4F-95C0-C0FD40D5A197}" srcOrd="7" destOrd="0" presId="urn:microsoft.com/office/officeart/2005/8/layout/hierarchy3"/>
    <dgm:cxn modelId="{1F3613AE-8111-46B1-A248-6CA31EB42363}" type="presParOf" srcId="{369ECCE0-601B-4CDC-8195-983DCD3047F3}" destId="{8569A4EF-E281-465A-97D0-3B1A81C75601}" srcOrd="8" destOrd="0" presId="urn:microsoft.com/office/officeart/2005/8/layout/hierarchy3"/>
    <dgm:cxn modelId="{284D5C47-03DD-4A23-AC01-2A6D3215BB56}" type="presParOf" srcId="{369ECCE0-601B-4CDC-8195-983DCD3047F3}" destId="{24ADAAD3-0656-47B5-8989-9CD763EB6BD7}" srcOrd="9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B074E81-CC06-4C18-949B-7430303644E7}" type="doc">
      <dgm:prSet loTypeId="urn:microsoft.com/office/officeart/2005/8/layout/hierarchy3" loCatId="hierarchy" qsTypeId="urn:microsoft.com/office/officeart/2005/8/quickstyle/3d1" qsCatId="3D" csTypeId="urn:microsoft.com/office/officeart/2005/8/colors/accent5_1" csCatId="accent5" phldr="1"/>
      <dgm:spPr/>
      <dgm:t>
        <a:bodyPr/>
        <a:lstStyle/>
        <a:p>
          <a:endParaRPr lang="ru-RU"/>
        </a:p>
      </dgm:t>
    </dgm:pt>
    <dgm:pt modelId="{0808EF2C-3685-4277-BD25-784E26A8668B}">
      <dgm:prSet phldrT="[Текст]" custT="1"/>
      <dgm:spPr/>
      <dgm:t>
        <a:bodyPr/>
        <a:lstStyle/>
        <a:p>
          <a:r>
            <a:rPr lang="uk-UA" sz="2400" b="1" dirty="0" smtClean="0"/>
            <a:t>СЕНСОРНО-ПІЗНАВАЛЬНА КОМПЕТЕНЦІЯ</a:t>
          </a:r>
          <a:endParaRPr lang="ru-RU" sz="2400" dirty="0"/>
        </a:p>
      </dgm:t>
    </dgm:pt>
    <dgm:pt modelId="{4ED153A3-4D57-4983-8082-4E280AB5FA43}" type="parTrans" cxnId="{8B1B47E4-228C-4C63-BCB8-5EA6D1BA3FB1}">
      <dgm:prSet/>
      <dgm:spPr/>
      <dgm:t>
        <a:bodyPr/>
        <a:lstStyle/>
        <a:p>
          <a:endParaRPr lang="ru-RU" sz="2400"/>
        </a:p>
      </dgm:t>
    </dgm:pt>
    <dgm:pt modelId="{65514E9F-2BA1-4F2B-A65D-A84269870318}" type="sibTrans" cxnId="{8B1B47E4-228C-4C63-BCB8-5EA6D1BA3FB1}">
      <dgm:prSet/>
      <dgm:spPr/>
      <dgm:t>
        <a:bodyPr/>
        <a:lstStyle/>
        <a:p>
          <a:endParaRPr lang="ru-RU" sz="2400"/>
        </a:p>
      </dgm:t>
    </dgm:pt>
    <dgm:pt modelId="{A81EEED3-CE44-46E9-95BF-7BC92F6F6F09}">
      <dgm:prSet phldrT="[Текст]" custT="1"/>
      <dgm:spPr/>
      <dgm:t>
        <a:bodyPr/>
        <a:lstStyle/>
        <a:p>
          <a:pPr algn="just">
            <a:lnSpc>
              <a:spcPct val="80000"/>
            </a:lnSpc>
          </a:pPr>
          <a:r>
            <a:rPr lang="uk-UA" sz="2400" dirty="0" smtClean="0"/>
            <a:t>Виявляє пізнавальну активність, спостережливість, винахідливість у довкіллі.</a:t>
          </a:r>
          <a:endParaRPr lang="ru-RU" sz="2400" dirty="0"/>
        </a:p>
      </dgm:t>
    </dgm:pt>
    <dgm:pt modelId="{FDEEA751-7D6B-4275-A18C-DC39441A15BB}" type="parTrans" cxnId="{4BC2EC94-D8D7-40B8-ADF3-7BD14C08F0C6}">
      <dgm:prSet/>
      <dgm:spPr/>
      <dgm:t>
        <a:bodyPr/>
        <a:lstStyle/>
        <a:p>
          <a:endParaRPr lang="ru-RU" sz="2400"/>
        </a:p>
      </dgm:t>
    </dgm:pt>
    <dgm:pt modelId="{049C28BE-FEF5-4952-A62D-AF4438D068BB}" type="sibTrans" cxnId="{4BC2EC94-D8D7-40B8-ADF3-7BD14C08F0C6}">
      <dgm:prSet/>
      <dgm:spPr/>
      <dgm:t>
        <a:bodyPr/>
        <a:lstStyle/>
        <a:p>
          <a:endParaRPr lang="ru-RU" sz="2400"/>
        </a:p>
      </dgm:t>
    </dgm:pt>
    <dgm:pt modelId="{C17D7EEF-B3D0-4F3A-A426-CDE4BE52FE1D}">
      <dgm:prSet phldrT="[Текст]" custT="1"/>
      <dgm:spPr/>
      <dgm:t>
        <a:bodyPr/>
        <a:lstStyle/>
        <a:p>
          <a:pPr algn="just">
            <a:lnSpc>
              <a:spcPct val="80000"/>
            </a:lnSpc>
          </a:pPr>
          <a:r>
            <a:rPr lang="uk-UA" sz="2400" dirty="0" smtClean="0"/>
            <a:t>Вирізняється позитивною пізнавальною мотивацією.</a:t>
          </a:r>
          <a:endParaRPr lang="ru-RU" sz="2400" dirty="0"/>
        </a:p>
      </dgm:t>
    </dgm:pt>
    <dgm:pt modelId="{C0A6EDBB-43CA-4616-84CE-7CB688895DA5}" type="parTrans" cxnId="{1B64D782-0915-4AE6-9F04-6A18DEA7EA9C}">
      <dgm:prSet/>
      <dgm:spPr/>
      <dgm:t>
        <a:bodyPr/>
        <a:lstStyle/>
        <a:p>
          <a:endParaRPr lang="ru-RU" sz="2400"/>
        </a:p>
      </dgm:t>
    </dgm:pt>
    <dgm:pt modelId="{7D6F83F3-94F1-4E3B-98D7-D8708E0FB45B}" type="sibTrans" cxnId="{1B64D782-0915-4AE6-9F04-6A18DEA7EA9C}">
      <dgm:prSet/>
      <dgm:spPr/>
      <dgm:t>
        <a:bodyPr/>
        <a:lstStyle/>
        <a:p>
          <a:endParaRPr lang="ru-RU" sz="2400"/>
        </a:p>
      </dgm:t>
    </dgm:pt>
    <dgm:pt modelId="{5BD8635B-3615-44C5-9652-11C0008B94DF}">
      <dgm:prSet phldrT="[Текст]" custT="1"/>
      <dgm:spPr/>
      <dgm:t>
        <a:bodyPr/>
        <a:lstStyle/>
        <a:p>
          <a:pPr algn="just">
            <a:lnSpc>
              <a:spcPct val="80000"/>
            </a:lnSpc>
          </a:pPr>
          <a:r>
            <a:rPr lang="uk-UA" sz="2400" dirty="0" smtClean="0"/>
            <a:t>Моделює, експериментує у довкіллі за допомогою вихователя і самостійно, використовуючи умовно-символічні зображення, схеми. </a:t>
          </a:r>
          <a:endParaRPr lang="ru-RU" sz="2400" dirty="0"/>
        </a:p>
      </dgm:t>
    </dgm:pt>
    <dgm:pt modelId="{85BE11EC-FC4A-48FA-ADBA-80C287497121}" type="parTrans" cxnId="{ACDC97F1-5A79-40CA-8F40-B38F4FB2BB1B}">
      <dgm:prSet/>
      <dgm:spPr/>
      <dgm:t>
        <a:bodyPr/>
        <a:lstStyle/>
        <a:p>
          <a:endParaRPr lang="ru-RU" sz="2400"/>
        </a:p>
      </dgm:t>
    </dgm:pt>
    <dgm:pt modelId="{65F3A523-3757-4AF5-B008-CF9C93707C8C}" type="sibTrans" cxnId="{ACDC97F1-5A79-40CA-8F40-B38F4FB2BB1B}">
      <dgm:prSet/>
      <dgm:spPr/>
      <dgm:t>
        <a:bodyPr/>
        <a:lstStyle/>
        <a:p>
          <a:endParaRPr lang="ru-RU" sz="2400"/>
        </a:p>
      </dgm:t>
    </dgm:pt>
    <dgm:pt modelId="{45C55FCE-6EBC-45B8-ACD1-FAC1450EACF0}">
      <dgm:prSet phldrT="[Текст]" custT="1"/>
      <dgm:spPr/>
      <dgm:t>
        <a:bodyPr/>
        <a:lstStyle/>
        <a:p>
          <a:pPr algn="just">
            <a:lnSpc>
              <a:spcPct val="80000"/>
            </a:lnSpc>
          </a:pPr>
          <a:r>
            <a:rPr lang="uk-UA" sz="2400" dirty="0" smtClean="0"/>
            <a:t>Орієнтується в сенсорних еталонах (колір, форма, величина), їх видах, ознаках, властивостях; у часі і просторі.</a:t>
          </a:r>
          <a:endParaRPr lang="ru-RU" sz="2400" dirty="0"/>
        </a:p>
      </dgm:t>
    </dgm:pt>
    <dgm:pt modelId="{B234329F-3CFA-42CB-852E-C8F5F8D8403E}" type="parTrans" cxnId="{2A60A57D-F996-4328-BA6D-5124D19F691D}">
      <dgm:prSet/>
      <dgm:spPr/>
      <dgm:t>
        <a:bodyPr/>
        <a:lstStyle/>
        <a:p>
          <a:endParaRPr lang="ru-RU" sz="2400"/>
        </a:p>
      </dgm:t>
    </dgm:pt>
    <dgm:pt modelId="{4720D915-BF8C-478C-BC95-26E48302D69B}" type="sibTrans" cxnId="{2A60A57D-F996-4328-BA6D-5124D19F691D}">
      <dgm:prSet/>
      <dgm:spPr/>
      <dgm:t>
        <a:bodyPr/>
        <a:lstStyle/>
        <a:p>
          <a:endParaRPr lang="ru-RU" sz="2400"/>
        </a:p>
      </dgm:t>
    </dgm:pt>
    <dgm:pt modelId="{4E160630-7C17-4260-929D-35B9C503F048}">
      <dgm:prSet phldrT="[Текст]" custT="1"/>
      <dgm:spPr/>
      <dgm:t>
        <a:bodyPr/>
        <a:lstStyle/>
        <a:p>
          <a:pPr algn="just">
            <a:lnSpc>
              <a:spcPct val="80000"/>
            </a:lnSpc>
          </a:pPr>
          <a:r>
            <a:rPr lang="uk-UA" sz="2400" dirty="0" smtClean="0"/>
            <a:t>Оволодіває прийомами узагальнення, класифікації, порівняння і зіставлення.</a:t>
          </a:r>
          <a:endParaRPr lang="ru-RU" sz="2400" dirty="0"/>
        </a:p>
      </dgm:t>
    </dgm:pt>
    <dgm:pt modelId="{191F3204-E2EF-4723-B398-0DB9A49ECF4A}" type="parTrans" cxnId="{10243F9C-2D2C-4CB6-A5E6-FAB34CEA2451}">
      <dgm:prSet/>
      <dgm:spPr/>
      <dgm:t>
        <a:bodyPr/>
        <a:lstStyle/>
        <a:p>
          <a:endParaRPr lang="ru-RU" sz="2400"/>
        </a:p>
      </dgm:t>
    </dgm:pt>
    <dgm:pt modelId="{1D0434E2-D9C3-4CCA-AA01-F4C6087761D1}" type="sibTrans" cxnId="{10243F9C-2D2C-4CB6-A5E6-FAB34CEA2451}">
      <dgm:prSet/>
      <dgm:spPr/>
      <dgm:t>
        <a:bodyPr/>
        <a:lstStyle/>
        <a:p>
          <a:endParaRPr lang="ru-RU" sz="2400"/>
        </a:p>
      </dgm:t>
    </dgm:pt>
    <dgm:pt modelId="{8720DB50-FC6E-4C3D-A6EC-06614ADE0C0A}" type="pres">
      <dgm:prSet presAssocID="{3B074E81-CC06-4C18-949B-7430303644E7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706EC6E-81C1-4AA9-8AE7-848A369DDD5E}" type="pres">
      <dgm:prSet presAssocID="{0808EF2C-3685-4277-BD25-784E26A8668B}" presName="root" presStyleCnt="0"/>
      <dgm:spPr/>
      <dgm:t>
        <a:bodyPr/>
        <a:lstStyle/>
        <a:p>
          <a:endParaRPr lang="ru-RU"/>
        </a:p>
      </dgm:t>
    </dgm:pt>
    <dgm:pt modelId="{8C997A91-43BB-4189-95A1-0028BF3A30F7}" type="pres">
      <dgm:prSet presAssocID="{0808EF2C-3685-4277-BD25-784E26A8668B}" presName="rootComposite" presStyleCnt="0"/>
      <dgm:spPr/>
      <dgm:t>
        <a:bodyPr/>
        <a:lstStyle/>
        <a:p>
          <a:endParaRPr lang="ru-RU"/>
        </a:p>
      </dgm:t>
    </dgm:pt>
    <dgm:pt modelId="{C99560A1-E2F3-4FC6-B2DE-CC48F3AB15A1}" type="pres">
      <dgm:prSet presAssocID="{0808EF2C-3685-4277-BD25-784E26A8668B}" presName="rootText" presStyleLbl="node1" presStyleIdx="0" presStyleCnt="1" custScaleX="526578" custScaleY="77628"/>
      <dgm:spPr/>
      <dgm:t>
        <a:bodyPr/>
        <a:lstStyle/>
        <a:p>
          <a:endParaRPr lang="ru-RU"/>
        </a:p>
      </dgm:t>
    </dgm:pt>
    <dgm:pt modelId="{8A49FA7B-7CD3-444D-A53E-030F670FA35A}" type="pres">
      <dgm:prSet presAssocID="{0808EF2C-3685-4277-BD25-784E26A8668B}" presName="rootConnector" presStyleLbl="node1" presStyleIdx="0" presStyleCnt="1"/>
      <dgm:spPr/>
      <dgm:t>
        <a:bodyPr/>
        <a:lstStyle/>
        <a:p>
          <a:endParaRPr lang="ru-RU"/>
        </a:p>
      </dgm:t>
    </dgm:pt>
    <dgm:pt modelId="{369ECCE0-601B-4CDC-8195-983DCD3047F3}" type="pres">
      <dgm:prSet presAssocID="{0808EF2C-3685-4277-BD25-784E26A8668B}" presName="childShape" presStyleCnt="0"/>
      <dgm:spPr/>
      <dgm:t>
        <a:bodyPr/>
        <a:lstStyle/>
        <a:p>
          <a:endParaRPr lang="ru-RU"/>
        </a:p>
      </dgm:t>
    </dgm:pt>
    <dgm:pt modelId="{BC2F433A-0ACB-47E5-95C0-A1631C8BDD24}" type="pres">
      <dgm:prSet presAssocID="{FDEEA751-7D6B-4275-A18C-DC39441A15BB}" presName="Name13" presStyleLbl="parChTrans1D2" presStyleIdx="0" presStyleCnt="5"/>
      <dgm:spPr/>
      <dgm:t>
        <a:bodyPr/>
        <a:lstStyle/>
        <a:p>
          <a:endParaRPr lang="ru-RU"/>
        </a:p>
      </dgm:t>
    </dgm:pt>
    <dgm:pt modelId="{0FA2D407-E780-470C-9F1B-DEDA7640095A}" type="pres">
      <dgm:prSet presAssocID="{A81EEED3-CE44-46E9-95BF-7BC92F6F6F09}" presName="childText" presStyleLbl="bgAcc1" presStyleIdx="0" presStyleCnt="5" custScaleX="6751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F9452A-B483-4A47-BD74-B4419D9DB8F2}" type="pres">
      <dgm:prSet presAssocID="{C0A6EDBB-43CA-4616-84CE-7CB688895DA5}" presName="Name13" presStyleLbl="parChTrans1D2" presStyleIdx="1" presStyleCnt="5"/>
      <dgm:spPr/>
      <dgm:t>
        <a:bodyPr/>
        <a:lstStyle/>
        <a:p>
          <a:endParaRPr lang="ru-RU"/>
        </a:p>
      </dgm:t>
    </dgm:pt>
    <dgm:pt modelId="{474A54C1-767E-4279-B255-C0A29F037390}" type="pres">
      <dgm:prSet presAssocID="{C17D7EEF-B3D0-4F3A-A426-CDE4BE52FE1D}" presName="childText" presStyleLbl="bgAcc1" presStyleIdx="1" presStyleCnt="5" custScaleX="675167" custScaleY="550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EED17A-03E9-4E9B-B084-178F7C9948B1}" type="pres">
      <dgm:prSet presAssocID="{85BE11EC-FC4A-48FA-ADBA-80C287497121}" presName="Name13" presStyleLbl="parChTrans1D2" presStyleIdx="2" presStyleCnt="5"/>
      <dgm:spPr/>
      <dgm:t>
        <a:bodyPr/>
        <a:lstStyle/>
        <a:p>
          <a:endParaRPr lang="ru-RU"/>
        </a:p>
      </dgm:t>
    </dgm:pt>
    <dgm:pt modelId="{E2725D3A-028D-4240-ADFF-51846DABA411}" type="pres">
      <dgm:prSet presAssocID="{5BD8635B-3615-44C5-9652-11C0008B94DF}" presName="childText" presStyleLbl="bgAcc1" presStyleIdx="2" presStyleCnt="5" custScaleX="675167" custScaleY="1507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3908DC-5183-434D-8657-55B095AB8642}" type="pres">
      <dgm:prSet presAssocID="{B234329F-3CFA-42CB-852E-C8F5F8D8403E}" presName="Name13" presStyleLbl="parChTrans1D2" presStyleIdx="3" presStyleCnt="5"/>
      <dgm:spPr/>
      <dgm:t>
        <a:bodyPr/>
        <a:lstStyle/>
        <a:p>
          <a:endParaRPr lang="ru-RU"/>
        </a:p>
      </dgm:t>
    </dgm:pt>
    <dgm:pt modelId="{C7881EF7-D752-4E4F-95C0-C0FD40D5A197}" type="pres">
      <dgm:prSet presAssocID="{45C55FCE-6EBC-45B8-ACD1-FAC1450EACF0}" presName="childText" presStyleLbl="bgAcc1" presStyleIdx="3" presStyleCnt="5" custScaleX="675167" custScaleY="1361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69A4EF-E281-465A-97D0-3B1A81C75601}" type="pres">
      <dgm:prSet presAssocID="{191F3204-E2EF-4723-B398-0DB9A49ECF4A}" presName="Name13" presStyleLbl="parChTrans1D2" presStyleIdx="4" presStyleCnt="5"/>
      <dgm:spPr/>
      <dgm:t>
        <a:bodyPr/>
        <a:lstStyle/>
        <a:p>
          <a:endParaRPr lang="ru-RU"/>
        </a:p>
      </dgm:t>
    </dgm:pt>
    <dgm:pt modelId="{24ADAAD3-0656-47B5-8989-9CD763EB6BD7}" type="pres">
      <dgm:prSet presAssocID="{4E160630-7C17-4260-929D-35B9C503F048}" presName="childText" presStyleLbl="bgAcc1" presStyleIdx="4" presStyleCnt="5" custScaleX="6751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A7C6BBD-5D67-47EB-92B3-6A2E5A7C8D9A}" type="presOf" srcId="{4E160630-7C17-4260-929D-35B9C503F048}" destId="{24ADAAD3-0656-47B5-8989-9CD763EB6BD7}" srcOrd="0" destOrd="0" presId="urn:microsoft.com/office/officeart/2005/8/layout/hierarchy3"/>
    <dgm:cxn modelId="{0B58B0AC-B2FC-4C8D-8D10-8F455C56B1F5}" type="presOf" srcId="{5BD8635B-3615-44C5-9652-11C0008B94DF}" destId="{E2725D3A-028D-4240-ADFF-51846DABA411}" srcOrd="0" destOrd="0" presId="urn:microsoft.com/office/officeart/2005/8/layout/hierarchy3"/>
    <dgm:cxn modelId="{1B64D782-0915-4AE6-9F04-6A18DEA7EA9C}" srcId="{0808EF2C-3685-4277-BD25-784E26A8668B}" destId="{C17D7EEF-B3D0-4F3A-A426-CDE4BE52FE1D}" srcOrd="1" destOrd="0" parTransId="{C0A6EDBB-43CA-4616-84CE-7CB688895DA5}" sibTransId="{7D6F83F3-94F1-4E3B-98D7-D8708E0FB45B}"/>
    <dgm:cxn modelId="{10243F9C-2D2C-4CB6-A5E6-FAB34CEA2451}" srcId="{0808EF2C-3685-4277-BD25-784E26A8668B}" destId="{4E160630-7C17-4260-929D-35B9C503F048}" srcOrd="4" destOrd="0" parTransId="{191F3204-E2EF-4723-B398-0DB9A49ECF4A}" sibTransId="{1D0434E2-D9C3-4CCA-AA01-F4C6087761D1}"/>
    <dgm:cxn modelId="{F6399242-ED06-4268-BEBC-4767E27E3F46}" type="presOf" srcId="{B234329F-3CFA-42CB-852E-C8F5F8D8403E}" destId="{2E3908DC-5183-434D-8657-55B095AB8642}" srcOrd="0" destOrd="0" presId="urn:microsoft.com/office/officeart/2005/8/layout/hierarchy3"/>
    <dgm:cxn modelId="{4B9F26F2-D884-4DED-A0C9-3C99D2A8914D}" type="presOf" srcId="{3B074E81-CC06-4C18-949B-7430303644E7}" destId="{8720DB50-FC6E-4C3D-A6EC-06614ADE0C0A}" srcOrd="0" destOrd="0" presId="urn:microsoft.com/office/officeart/2005/8/layout/hierarchy3"/>
    <dgm:cxn modelId="{ED2243E2-211F-44E9-9484-FA8CA6F5FD4A}" type="presOf" srcId="{A81EEED3-CE44-46E9-95BF-7BC92F6F6F09}" destId="{0FA2D407-E780-470C-9F1B-DEDA7640095A}" srcOrd="0" destOrd="0" presId="urn:microsoft.com/office/officeart/2005/8/layout/hierarchy3"/>
    <dgm:cxn modelId="{C6602241-B722-415F-B437-4BE0CA39C47F}" type="presOf" srcId="{C17D7EEF-B3D0-4F3A-A426-CDE4BE52FE1D}" destId="{474A54C1-767E-4279-B255-C0A29F037390}" srcOrd="0" destOrd="0" presId="urn:microsoft.com/office/officeart/2005/8/layout/hierarchy3"/>
    <dgm:cxn modelId="{ACDC97F1-5A79-40CA-8F40-B38F4FB2BB1B}" srcId="{0808EF2C-3685-4277-BD25-784E26A8668B}" destId="{5BD8635B-3615-44C5-9652-11C0008B94DF}" srcOrd="2" destOrd="0" parTransId="{85BE11EC-FC4A-48FA-ADBA-80C287497121}" sibTransId="{65F3A523-3757-4AF5-B008-CF9C93707C8C}"/>
    <dgm:cxn modelId="{19361E43-D7F2-4420-A941-DF47C7DD30EA}" type="presOf" srcId="{191F3204-E2EF-4723-B398-0DB9A49ECF4A}" destId="{8569A4EF-E281-465A-97D0-3B1A81C75601}" srcOrd="0" destOrd="0" presId="urn:microsoft.com/office/officeart/2005/8/layout/hierarchy3"/>
    <dgm:cxn modelId="{A4B13001-25BE-447E-A19C-19E4E654B00C}" type="presOf" srcId="{85BE11EC-FC4A-48FA-ADBA-80C287497121}" destId="{CBEED17A-03E9-4E9B-B084-178F7C9948B1}" srcOrd="0" destOrd="0" presId="urn:microsoft.com/office/officeart/2005/8/layout/hierarchy3"/>
    <dgm:cxn modelId="{CC9E7F3D-52A8-4DAA-B6FF-A11F8C237087}" type="presOf" srcId="{C0A6EDBB-43CA-4616-84CE-7CB688895DA5}" destId="{6EF9452A-B483-4A47-BD74-B4419D9DB8F2}" srcOrd="0" destOrd="0" presId="urn:microsoft.com/office/officeart/2005/8/layout/hierarchy3"/>
    <dgm:cxn modelId="{598991FF-CD1E-4C8B-8696-B48E681A93EE}" type="presOf" srcId="{FDEEA751-7D6B-4275-A18C-DC39441A15BB}" destId="{BC2F433A-0ACB-47E5-95C0-A1631C8BDD24}" srcOrd="0" destOrd="0" presId="urn:microsoft.com/office/officeart/2005/8/layout/hierarchy3"/>
    <dgm:cxn modelId="{4BC2EC94-D8D7-40B8-ADF3-7BD14C08F0C6}" srcId="{0808EF2C-3685-4277-BD25-784E26A8668B}" destId="{A81EEED3-CE44-46E9-95BF-7BC92F6F6F09}" srcOrd="0" destOrd="0" parTransId="{FDEEA751-7D6B-4275-A18C-DC39441A15BB}" sibTransId="{049C28BE-FEF5-4952-A62D-AF4438D068BB}"/>
    <dgm:cxn modelId="{E92B4315-F7DF-4411-A4D5-9996A87F6875}" type="presOf" srcId="{45C55FCE-6EBC-45B8-ACD1-FAC1450EACF0}" destId="{C7881EF7-D752-4E4F-95C0-C0FD40D5A197}" srcOrd="0" destOrd="0" presId="urn:microsoft.com/office/officeart/2005/8/layout/hierarchy3"/>
    <dgm:cxn modelId="{F5B2A47B-0F27-4517-B8DB-5C95E1ACE9E2}" type="presOf" srcId="{0808EF2C-3685-4277-BD25-784E26A8668B}" destId="{C99560A1-E2F3-4FC6-B2DE-CC48F3AB15A1}" srcOrd="0" destOrd="0" presId="urn:microsoft.com/office/officeart/2005/8/layout/hierarchy3"/>
    <dgm:cxn modelId="{CA4F2D5D-2B7F-4A2F-8D73-C09C24B2CF1E}" type="presOf" srcId="{0808EF2C-3685-4277-BD25-784E26A8668B}" destId="{8A49FA7B-7CD3-444D-A53E-030F670FA35A}" srcOrd="1" destOrd="0" presId="urn:microsoft.com/office/officeart/2005/8/layout/hierarchy3"/>
    <dgm:cxn modelId="{2A60A57D-F996-4328-BA6D-5124D19F691D}" srcId="{0808EF2C-3685-4277-BD25-784E26A8668B}" destId="{45C55FCE-6EBC-45B8-ACD1-FAC1450EACF0}" srcOrd="3" destOrd="0" parTransId="{B234329F-3CFA-42CB-852E-C8F5F8D8403E}" sibTransId="{4720D915-BF8C-478C-BC95-26E48302D69B}"/>
    <dgm:cxn modelId="{8B1B47E4-228C-4C63-BCB8-5EA6D1BA3FB1}" srcId="{3B074E81-CC06-4C18-949B-7430303644E7}" destId="{0808EF2C-3685-4277-BD25-784E26A8668B}" srcOrd="0" destOrd="0" parTransId="{4ED153A3-4D57-4983-8082-4E280AB5FA43}" sibTransId="{65514E9F-2BA1-4F2B-A65D-A84269870318}"/>
    <dgm:cxn modelId="{51D67231-7609-4293-B3CB-7706F9165420}" type="presParOf" srcId="{8720DB50-FC6E-4C3D-A6EC-06614ADE0C0A}" destId="{E706EC6E-81C1-4AA9-8AE7-848A369DDD5E}" srcOrd="0" destOrd="0" presId="urn:microsoft.com/office/officeart/2005/8/layout/hierarchy3"/>
    <dgm:cxn modelId="{EB041EEE-439B-44B0-852A-BA45334C9917}" type="presParOf" srcId="{E706EC6E-81C1-4AA9-8AE7-848A369DDD5E}" destId="{8C997A91-43BB-4189-95A1-0028BF3A30F7}" srcOrd="0" destOrd="0" presId="urn:microsoft.com/office/officeart/2005/8/layout/hierarchy3"/>
    <dgm:cxn modelId="{77BB6BE7-AD73-4AA6-9B36-FBC593CBCD9D}" type="presParOf" srcId="{8C997A91-43BB-4189-95A1-0028BF3A30F7}" destId="{C99560A1-E2F3-4FC6-B2DE-CC48F3AB15A1}" srcOrd="0" destOrd="0" presId="urn:microsoft.com/office/officeart/2005/8/layout/hierarchy3"/>
    <dgm:cxn modelId="{ABF346A8-D40E-4300-B6F4-9BF7D066D540}" type="presParOf" srcId="{8C997A91-43BB-4189-95A1-0028BF3A30F7}" destId="{8A49FA7B-7CD3-444D-A53E-030F670FA35A}" srcOrd="1" destOrd="0" presId="urn:microsoft.com/office/officeart/2005/8/layout/hierarchy3"/>
    <dgm:cxn modelId="{6B891A79-AD21-4CB5-AA13-4181F5B9ABCA}" type="presParOf" srcId="{E706EC6E-81C1-4AA9-8AE7-848A369DDD5E}" destId="{369ECCE0-601B-4CDC-8195-983DCD3047F3}" srcOrd="1" destOrd="0" presId="urn:microsoft.com/office/officeart/2005/8/layout/hierarchy3"/>
    <dgm:cxn modelId="{8D2F7AFB-FB2D-41DE-8CD8-A61821B801C8}" type="presParOf" srcId="{369ECCE0-601B-4CDC-8195-983DCD3047F3}" destId="{BC2F433A-0ACB-47E5-95C0-A1631C8BDD24}" srcOrd="0" destOrd="0" presId="urn:microsoft.com/office/officeart/2005/8/layout/hierarchy3"/>
    <dgm:cxn modelId="{0215429F-150E-4FC3-A96C-7EE1EAE6CA07}" type="presParOf" srcId="{369ECCE0-601B-4CDC-8195-983DCD3047F3}" destId="{0FA2D407-E780-470C-9F1B-DEDA7640095A}" srcOrd="1" destOrd="0" presId="urn:microsoft.com/office/officeart/2005/8/layout/hierarchy3"/>
    <dgm:cxn modelId="{458E4467-667F-4193-9BE9-56A5E7CC711E}" type="presParOf" srcId="{369ECCE0-601B-4CDC-8195-983DCD3047F3}" destId="{6EF9452A-B483-4A47-BD74-B4419D9DB8F2}" srcOrd="2" destOrd="0" presId="urn:microsoft.com/office/officeart/2005/8/layout/hierarchy3"/>
    <dgm:cxn modelId="{FFE0EC73-A165-4087-99F7-9FE608559D12}" type="presParOf" srcId="{369ECCE0-601B-4CDC-8195-983DCD3047F3}" destId="{474A54C1-767E-4279-B255-C0A29F037390}" srcOrd="3" destOrd="0" presId="urn:microsoft.com/office/officeart/2005/8/layout/hierarchy3"/>
    <dgm:cxn modelId="{4AA55126-5772-4E33-9125-C17726B10B7E}" type="presParOf" srcId="{369ECCE0-601B-4CDC-8195-983DCD3047F3}" destId="{CBEED17A-03E9-4E9B-B084-178F7C9948B1}" srcOrd="4" destOrd="0" presId="urn:microsoft.com/office/officeart/2005/8/layout/hierarchy3"/>
    <dgm:cxn modelId="{B02FDC04-FEC2-43F0-BC04-335B70954FD6}" type="presParOf" srcId="{369ECCE0-601B-4CDC-8195-983DCD3047F3}" destId="{E2725D3A-028D-4240-ADFF-51846DABA411}" srcOrd="5" destOrd="0" presId="urn:microsoft.com/office/officeart/2005/8/layout/hierarchy3"/>
    <dgm:cxn modelId="{D3727EDC-5043-4D15-9069-19A1FBC5017B}" type="presParOf" srcId="{369ECCE0-601B-4CDC-8195-983DCD3047F3}" destId="{2E3908DC-5183-434D-8657-55B095AB8642}" srcOrd="6" destOrd="0" presId="urn:microsoft.com/office/officeart/2005/8/layout/hierarchy3"/>
    <dgm:cxn modelId="{30539D0C-4EC2-4848-82B6-DA1C1500AE21}" type="presParOf" srcId="{369ECCE0-601B-4CDC-8195-983DCD3047F3}" destId="{C7881EF7-D752-4E4F-95C0-C0FD40D5A197}" srcOrd="7" destOrd="0" presId="urn:microsoft.com/office/officeart/2005/8/layout/hierarchy3"/>
    <dgm:cxn modelId="{31D4ED3D-E779-4D18-B82E-0B99D0391ED6}" type="presParOf" srcId="{369ECCE0-601B-4CDC-8195-983DCD3047F3}" destId="{8569A4EF-E281-465A-97D0-3B1A81C75601}" srcOrd="8" destOrd="0" presId="urn:microsoft.com/office/officeart/2005/8/layout/hierarchy3"/>
    <dgm:cxn modelId="{381C5FB2-9EC5-49BB-9005-D9A7250928CE}" type="presParOf" srcId="{369ECCE0-601B-4CDC-8195-983DCD3047F3}" destId="{24ADAAD3-0656-47B5-8989-9CD763EB6BD7}" srcOrd="9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B074E81-CC06-4C18-949B-7430303644E7}" type="doc">
      <dgm:prSet loTypeId="urn:microsoft.com/office/officeart/2005/8/layout/hierarchy3" loCatId="hierarchy" qsTypeId="urn:microsoft.com/office/officeart/2005/8/quickstyle/3d1" qsCatId="3D" csTypeId="urn:microsoft.com/office/officeart/2005/8/colors/accent5_1" csCatId="accent5" phldr="1"/>
      <dgm:spPr/>
      <dgm:t>
        <a:bodyPr/>
        <a:lstStyle/>
        <a:p>
          <a:endParaRPr lang="ru-RU"/>
        </a:p>
      </dgm:t>
    </dgm:pt>
    <dgm:pt modelId="{A81EEED3-CE44-46E9-95BF-7BC92F6F6F09}">
      <dgm:prSet phldrT="[Текст]" custT="1"/>
      <dgm:spPr/>
      <dgm:t>
        <a:bodyPr/>
        <a:lstStyle/>
        <a:p>
          <a:pPr algn="just">
            <a:lnSpc>
              <a:spcPct val="80000"/>
            </a:lnSpc>
          </a:pPr>
          <a:r>
            <a:rPr lang="uk-UA" sz="2400" dirty="0" smtClean="0"/>
            <a:t>Виявляє інтерес до математичних понять, усвідомлює і запам’ятовує їх.</a:t>
          </a:r>
          <a:endParaRPr lang="ru-RU" sz="2400" dirty="0"/>
        </a:p>
      </dgm:t>
    </dgm:pt>
    <dgm:pt modelId="{FDEEA751-7D6B-4275-A18C-DC39441A15BB}" type="parTrans" cxnId="{4BC2EC94-D8D7-40B8-ADF3-7BD14C08F0C6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049C28BE-FEF5-4952-A62D-AF4438D068BB}" type="sibTrans" cxnId="{4BC2EC94-D8D7-40B8-ADF3-7BD14C08F0C6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C17D7EEF-B3D0-4F3A-A426-CDE4BE52FE1D}">
      <dgm:prSet phldrT="[Текст]" custT="1"/>
      <dgm:spPr/>
      <dgm:t>
        <a:bodyPr/>
        <a:lstStyle/>
        <a:p>
          <a:pPr algn="just">
            <a:lnSpc>
              <a:spcPct val="80000"/>
            </a:lnSpc>
          </a:pPr>
          <a:r>
            <a:rPr lang="uk-UA" sz="2400" dirty="0" smtClean="0"/>
            <a:t>Розуміє відношення між числами і цифрами, склад числа з одиниць і двох менших (у межах 10).</a:t>
          </a:r>
          <a:endParaRPr lang="ru-RU" sz="2400" dirty="0"/>
        </a:p>
      </dgm:t>
    </dgm:pt>
    <dgm:pt modelId="{C0A6EDBB-43CA-4616-84CE-7CB688895DA5}" type="parTrans" cxnId="{1B64D782-0915-4AE6-9F04-6A18DEA7EA9C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7D6F83F3-94F1-4E3B-98D7-D8708E0FB45B}" type="sibTrans" cxnId="{1B64D782-0915-4AE6-9F04-6A18DEA7EA9C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5BD8635B-3615-44C5-9652-11C0008B94DF}">
      <dgm:prSet phldrT="[Текст]" custT="1"/>
      <dgm:spPr/>
      <dgm:t>
        <a:bodyPr/>
        <a:lstStyle/>
        <a:p>
          <a:pPr algn="just">
            <a:lnSpc>
              <a:spcPct val="80000"/>
            </a:lnSpc>
          </a:pPr>
          <a:r>
            <a:rPr lang="uk-UA" sz="2400" dirty="0" smtClean="0"/>
            <a:t>Обізнана зі структурою арифметичної задачі. </a:t>
          </a:r>
          <a:endParaRPr lang="ru-RU" sz="2400" dirty="0"/>
        </a:p>
      </dgm:t>
    </dgm:pt>
    <dgm:pt modelId="{85BE11EC-FC4A-48FA-ADBA-80C287497121}" type="parTrans" cxnId="{ACDC97F1-5A79-40CA-8F40-B38F4FB2BB1B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65F3A523-3757-4AF5-B008-CF9C93707C8C}" type="sibTrans" cxnId="{ACDC97F1-5A79-40CA-8F40-B38F4FB2BB1B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45C55FCE-6EBC-45B8-ACD1-FAC1450EACF0}">
      <dgm:prSet phldrT="[Текст]" custT="1"/>
      <dgm:spPr/>
      <dgm:t>
        <a:bodyPr/>
        <a:lstStyle/>
        <a:p>
          <a:pPr algn="just">
            <a:lnSpc>
              <a:spcPct val="80000"/>
            </a:lnSpc>
          </a:pPr>
          <a:r>
            <a:rPr lang="uk-UA" sz="2400" dirty="0" smtClean="0"/>
            <a:t>Вміє розв’язувати задачі.</a:t>
          </a:r>
          <a:endParaRPr lang="ru-RU" sz="2400" dirty="0"/>
        </a:p>
      </dgm:t>
    </dgm:pt>
    <dgm:pt modelId="{B234329F-3CFA-42CB-852E-C8F5F8D8403E}" type="parTrans" cxnId="{2A60A57D-F996-4328-BA6D-5124D19F691D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4720D915-BF8C-478C-BC95-26E48302D69B}" type="sibTrans" cxnId="{2A60A57D-F996-4328-BA6D-5124D19F691D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4E160630-7C17-4260-929D-35B9C503F048}">
      <dgm:prSet phldrT="[Текст]" custT="1"/>
      <dgm:spPr/>
      <dgm:t>
        <a:bodyPr/>
        <a:lstStyle/>
        <a:p>
          <a:pPr algn="just">
            <a:lnSpc>
              <a:spcPct val="80000"/>
            </a:lnSpc>
          </a:pPr>
          <a:r>
            <a:rPr lang="uk-UA" sz="2400" dirty="0" smtClean="0"/>
            <a:t>Вміє розв’язувати приклади на додавання і віднімання в межах 10.</a:t>
          </a:r>
          <a:endParaRPr lang="ru-RU" sz="2400" dirty="0"/>
        </a:p>
      </dgm:t>
    </dgm:pt>
    <dgm:pt modelId="{191F3204-E2EF-4723-B398-0DB9A49ECF4A}" type="parTrans" cxnId="{10243F9C-2D2C-4CB6-A5E6-FAB34CEA2451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1D0434E2-D9C3-4CCA-AA01-F4C6087761D1}" type="sibTrans" cxnId="{10243F9C-2D2C-4CB6-A5E6-FAB34CEA2451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0808EF2C-3685-4277-BD25-784E26A8668B}">
      <dgm:prSet phldrT="[Текст]" custT="1"/>
      <dgm:spPr/>
      <dgm:t>
        <a:bodyPr/>
        <a:lstStyle/>
        <a:p>
          <a:pPr algn="ctr">
            <a:lnSpc>
              <a:spcPct val="80000"/>
            </a:lnSpc>
          </a:pPr>
          <a:r>
            <a:rPr lang="uk-UA" sz="2400" b="1" dirty="0" smtClean="0"/>
            <a:t>МАТЕМАТИЧНА КОМПЕТЕНЦІЯ</a:t>
          </a:r>
          <a:endParaRPr lang="ru-RU" sz="2400" dirty="0"/>
        </a:p>
      </dgm:t>
    </dgm:pt>
    <dgm:pt modelId="{65514E9F-2BA1-4F2B-A65D-A84269870318}" type="sibTrans" cxnId="{8B1B47E4-228C-4C63-BCB8-5EA6D1BA3FB1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4ED153A3-4D57-4983-8082-4E280AB5FA43}" type="parTrans" cxnId="{8B1B47E4-228C-4C63-BCB8-5EA6D1BA3FB1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8720DB50-FC6E-4C3D-A6EC-06614ADE0C0A}" type="pres">
      <dgm:prSet presAssocID="{3B074E81-CC06-4C18-949B-7430303644E7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706EC6E-81C1-4AA9-8AE7-848A369DDD5E}" type="pres">
      <dgm:prSet presAssocID="{0808EF2C-3685-4277-BD25-784E26A8668B}" presName="root" presStyleCnt="0"/>
      <dgm:spPr/>
      <dgm:t>
        <a:bodyPr/>
        <a:lstStyle/>
        <a:p>
          <a:endParaRPr lang="ru-RU"/>
        </a:p>
      </dgm:t>
    </dgm:pt>
    <dgm:pt modelId="{8C997A91-43BB-4189-95A1-0028BF3A30F7}" type="pres">
      <dgm:prSet presAssocID="{0808EF2C-3685-4277-BD25-784E26A8668B}" presName="rootComposite" presStyleCnt="0"/>
      <dgm:spPr/>
      <dgm:t>
        <a:bodyPr/>
        <a:lstStyle/>
        <a:p>
          <a:endParaRPr lang="ru-RU"/>
        </a:p>
      </dgm:t>
    </dgm:pt>
    <dgm:pt modelId="{C99560A1-E2F3-4FC6-B2DE-CC48F3AB15A1}" type="pres">
      <dgm:prSet presAssocID="{0808EF2C-3685-4277-BD25-784E26A8668B}" presName="rootText" presStyleLbl="node1" presStyleIdx="0" presStyleCnt="1" custScaleX="427378" custLinFactNeighborY="9066"/>
      <dgm:spPr/>
      <dgm:t>
        <a:bodyPr/>
        <a:lstStyle/>
        <a:p>
          <a:endParaRPr lang="ru-RU"/>
        </a:p>
      </dgm:t>
    </dgm:pt>
    <dgm:pt modelId="{8A49FA7B-7CD3-444D-A53E-030F670FA35A}" type="pres">
      <dgm:prSet presAssocID="{0808EF2C-3685-4277-BD25-784E26A8668B}" presName="rootConnector" presStyleLbl="node1" presStyleIdx="0" presStyleCnt="1"/>
      <dgm:spPr/>
      <dgm:t>
        <a:bodyPr/>
        <a:lstStyle/>
        <a:p>
          <a:endParaRPr lang="ru-RU"/>
        </a:p>
      </dgm:t>
    </dgm:pt>
    <dgm:pt modelId="{369ECCE0-601B-4CDC-8195-983DCD3047F3}" type="pres">
      <dgm:prSet presAssocID="{0808EF2C-3685-4277-BD25-784E26A8668B}" presName="childShape" presStyleCnt="0"/>
      <dgm:spPr/>
      <dgm:t>
        <a:bodyPr/>
        <a:lstStyle/>
        <a:p>
          <a:endParaRPr lang="ru-RU"/>
        </a:p>
      </dgm:t>
    </dgm:pt>
    <dgm:pt modelId="{BC2F433A-0ACB-47E5-95C0-A1631C8BDD24}" type="pres">
      <dgm:prSet presAssocID="{FDEEA751-7D6B-4275-A18C-DC39441A15BB}" presName="Name13" presStyleLbl="parChTrans1D2" presStyleIdx="0" presStyleCnt="5"/>
      <dgm:spPr/>
      <dgm:t>
        <a:bodyPr/>
        <a:lstStyle/>
        <a:p>
          <a:endParaRPr lang="ru-RU"/>
        </a:p>
      </dgm:t>
    </dgm:pt>
    <dgm:pt modelId="{0FA2D407-E780-470C-9F1B-DEDA7640095A}" type="pres">
      <dgm:prSet presAssocID="{A81EEED3-CE44-46E9-95BF-7BC92F6F6F09}" presName="childText" presStyleLbl="bgAcc1" presStyleIdx="0" presStyleCnt="5" custScaleX="6238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F9452A-B483-4A47-BD74-B4419D9DB8F2}" type="pres">
      <dgm:prSet presAssocID="{C0A6EDBB-43CA-4616-84CE-7CB688895DA5}" presName="Name13" presStyleLbl="parChTrans1D2" presStyleIdx="1" presStyleCnt="5"/>
      <dgm:spPr/>
      <dgm:t>
        <a:bodyPr/>
        <a:lstStyle/>
        <a:p>
          <a:endParaRPr lang="ru-RU"/>
        </a:p>
      </dgm:t>
    </dgm:pt>
    <dgm:pt modelId="{474A54C1-767E-4279-B255-C0A29F037390}" type="pres">
      <dgm:prSet presAssocID="{C17D7EEF-B3D0-4F3A-A426-CDE4BE52FE1D}" presName="childText" presStyleLbl="bgAcc1" presStyleIdx="1" presStyleCnt="5" custScaleX="6238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EED17A-03E9-4E9B-B084-178F7C9948B1}" type="pres">
      <dgm:prSet presAssocID="{85BE11EC-FC4A-48FA-ADBA-80C287497121}" presName="Name13" presStyleLbl="parChTrans1D2" presStyleIdx="2" presStyleCnt="5"/>
      <dgm:spPr/>
      <dgm:t>
        <a:bodyPr/>
        <a:lstStyle/>
        <a:p>
          <a:endParaRPr lang="ru-RU"/>
        </a:p>
      </dgm:t>
    </dgm:pt>
    <dgm:pt modelId="{E2725D3A-028D-4240-ADFF-51846DABA411}" type="pres">
      <dgm:prSet presAssocID="{5BD8635B-3615-44C5-9652-11C0008B94DF}" presName="childText" presStyleLbl="bgAcc1" presStyleIdx="2" presStyleCnt="5" custScaleX="6238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3908DC-5183-434D-8657-55B095AB8642}" type="pres">
      <dgm:prSet presAssocID="{B234329F-3CFA-42CB-852E-C8F5F8D8403E}" presName="Name13" presStyleLbl="parChTrans1D2" presStyleIdx="3" presStyleCnt="5"/>
      <dgm:spPr/>
      <dgm:t>
        <a:bodyPr/>
        <a:lstStyle/>
        <a:p>
          <a:endParaRPr lang="ru-RU"/>
        </a:p>
      </dgm:t>
    </dgm:pt>
    <dgm:pt modelId="{C7881EF7-D752-4E4F-95C0-C0FD40D5A197}" type="pres">
      <dgm:prSet presAssocID="{45C55FCE-6EBC-45B8-ACD1-FAC1450EACF0}" presName="childText" presStyleLbl="bgAcc1" presStyleIdx="3" presStyleCnt="5" custScaleX="6238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69A4EF-E281-465A-97D0-3B1A81C75601}" type="pres">
      <dgm:prSet presAssocID="{191F3204-E2EF-4723-B398-0DB9A49ECF4A}" presName="Name13" presStyleLbl="parChTrans1D2" presStyleIdx="4" presStyleCnt="5"/>
      <dgm:spPr/>
      <dgm:t>
        <a:bodyPr/>
        <a:lstStyle/>
        <a:p>
          <a:endParaRPr lang="ru-RU"/>
        </a:p>
      </dgm:t>
    </dgm:pt>
    <dgm:pt modelId="{24ADAAD3-0656-47B5-8989-9CD763EB6BD7}" type="pres">
      <dgm:prSet presAssocID="{4E160630-7C17-4260-929D-35B9C503F048}" presName="childText" presStyleLbl="bgAcc1" presStyleIdx="4" presStyleCnt="5" custScaleX="6238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AD6CF51-9A48-4C29-A12A-B0384FF03589}" type="presOf" srcId="{C17D7EEF-B3D0-4F3A-A426-CDE4BE52FE1D}" destId="{474A54C1-767E-4279-B255-C0A29F037390}" srcOrd="0" destOrd="0" presId="urn:microsoft.com/office/officeart/2005/8/layout/hierarchy3"/>
    <dgm:cxn modelId="{1B64D782-0915-4AE6-9F04-6A18DEA7EA9C}" srcId="{0808EF2C-3685-4277-BD25-784E26A8668B}" destId="{C17D7EEF-B3D0-4F3A-A426-CDE4BE52FE1D}" srcOrd="1" destOrd="0" parTransId="{C0A6EDBB-43CA-4616-84CE-7CB688895DA5}" sibTransId="{7D6F83F3-94F1-4E3B-98D7-D8708E0FB45B}"/>
    <dgm:cxn modelId="{778DC973-CBD5-47F2-8060-34B694EDCFA6}" type="presOf" srcId="{A81EEED3-CE44-46E9-95BF-7BC92F6F6F09}" destId="{0FA2D407-E780-470C-9F1B-DEDA7640095A}" srcOrd="0" destOrd="0" presId="urn:microsoft.com/office/officeart/2005/8/layout/hierarchy3"/>
    <dgm:cxn modelId="{10243F9C-2D2C-4CB6-A5E6-FAB34CEA2451}" srcId="{0808EF2C-3685-4277-BD25-784E26A8668B}" destId="{4E160630-7C17-4260-929D-35B9C503F048}" srcOrd="4" destOrd="0" parTransId="{191F3204-E2EF-4723-B398-0DB9A49ECF4A}" sibTransId="{1D0434E2-D9C3-4CCA-AA01-F4C6087761D1}"/>
    <dgm:cxn modelId="{35DB72BD-B39F-40C5-B810-E974F6AA014E}" type="presOf" srcId="{45C55FCE-6EBC-45B8-ACD1-FAC1450EACF0}" destId="{C7881EF7-D752-4E4F-95C0-C0FD40D5A197}" srcOrd="0" destOrd="0" presId="urn:microsoft.com/office/officeart/2005/8/layout/hierarchy3"/>
    <dgm:cxn modelId="{B6FFAF6A-DEDB-4927-8AFC-758872DD0284}" type="presOf" srcId="{C0A6EDBB-43CA-4616-84CE-7CB688895DA5}" destId="{6EF9452A-B483-4A47-BD74-B4419D9DB8F2}" srcOrd="0" destOrd="0" presId="urn:microsoft.com/office/officeart/2005/8/layout/hierarchy3"/>
    <dgm:cxn modelId="{ACDC97F1-5A79-40CA-8F40-B38F4FB2BB1B}" srcId="{0808EF2C-3685-4277-BD25-784E26A8668B}" destId="{5BD8635B-3615-44C5-9652-11C0008B94DF}" srcOrd="2" destOrd="0" parTransId="{85BE11EC-FC4A-48FA-ADBA-80C287497121}" sibTransId="{65F3A523-3757-4AF5-B008-CF9C93707C8C}"/>
    <dgm:cxn modelId="{A37A9670-3EA9-4E70-8519-F506D714200E}" type="presOf" srcId="{3B074E81-CC06-4C18-949B-7430303644E7}" destId="{8720DB50-FC6E-4C3D-A6EC-06614ADE0C0A}" srcOrd="0" destOrd="0" presId="urn:microsoft.com/office/officeart/2005/8/layout/hierarchy3"/>
    <dgm:cxn modelId="{DFE707B3-7A8B-4342-ACB8-915688F0E2D7}" type="presOf" srcId="{85BE11EC-FC4A-48FA-ADBA-80C287497121}" destId="{CBEED17A-03E9-4E9B-B084-178F7C9948B1}" srcOrd="0" destOrd="0" presId="urn:microsoft.com/office/officeart/2005/8/layout/hierarchy3"/>
    <dgm:cxn modelId="{4BC2EC94-D8D7-40B8-ADF3-7BD14C08F0C6}" srcId="{0808EF2C-3685-4277-BD25-784E26A8668B}" destId="{A81EEED3-CE44-46E9-95BF-7BC92F6F6F09}" srcOrd="0" destOrd="0" parTransId="{FDEEA751-7D6B-4275-A18C-DC39441A15BB}" sibTransId="{049C28BE-FEF5-4952-A62D-AF4438D068BB}"/>
    <dgm:cxn modelId="{7A2AF4F9-E14C-47CF-889D-A4E4B7036712}" type="presOf" srcId="{B234329F-3CFA-42CB-852E-C8F5F8D8403E}" destId="{2E3908DC-5183-434D-8657-55B095AB8642}" srcOrd="0" destOrd="0" presId="urn:microsoft.com/office/officeart/2005/8/layout/hierarchy3"/>
    <dgm:cxn modelId="{5B651EB9-B210-4731-AEF5-C1A2478604C4}" type="presOf" srcId="{4E160630-7C17-4260-929D-35B9C503F048}" destId="{24ADAAD3-0656-47B5-8989-9CD763EB6BD7}" srcOrd="0" destOrd="0" presId="urn:microsoft.com/office/officeart/2005/8/layout/hierarchy3"/>
    <dgm:cxn modelId="{C1F398E9-7765-45F5-8538-F42EA3B4EAC5}" type="presOf" srcId="{5BD8635B-3615-44C5-9652-11C0008B94DF}" destId="{E2725D3A-028D-4240-ADFF-51846DABA411}" srcOrd="0" destOrd="0" presId="urn:microsoft.com/office/officeart/2005/8/layout/hierarchy3"/>
    <dgm:cxn modelId="{515D8646-6DA2-4563-B292-ABB7631AA624}" type="presOf" srcId="{191F3204-E2EF-4723-B398-0DB9A49ECF4A}" destId="{8569A4EF-E281-465A-97D0-3B1A81C75601}" srcOrd="0" destOrd="0" presId="urn:microsoft.com/office/officeart/2005/8/layout/hierarchy3"/>
    <dgm:cxn modelId="{2A60A57D-F996-4328-BA6D-5124D19F691D}" srcId="{0808EF2C-3685-4277-BD25-784E26A8668B}" destId="{45C55FCE-6EBC-45B8-ACD1-FAC1450EACF0}" srcOrd="3" destOrd="0" parTransId="{B234329F-3CFA-42CB-852E-C8F5F8D8403E}" sibTransId="{4720D915-BF8C-478C-BC95-26E48302D69B}"/>
    <dgm:cxn modelId="{7827B1C2-B6E5-496A-B048-E1ABD2CAEDAF}" type="presOf" srcId="{0808EF2C-3685-4277-BD25-784E26A8668B}" destId="{C99560A1-E2F3-4FC6-B2DE-CC48F3AB15A1}" srcOrd="0" destOrd="0" presId="urn:microsoft.com/office/officeart/2005/8/layout/hierarchy3"/>
    <dgm:cxn modelId="{184FE246-4335-4894-91AB-EC08989C0F5A}" type="presOf" srcId="{0808EF2C-3685-4277-BD25-784E26A8668B}" destId="{8A49FA7B-7CD3-444D-A53E-030F670FA35A}" srcOrd="1" destOrd="0" presId="urn:microsoft.com/office/officeart/2005/8/layout/hierarchy3"/>
    <dgm:cxn modelId="{BD403F98-90B3-4981-8F1F-FC0EFD91F6EF}" type="presOf" srcId="{FDEEA751-7D6B-4275-A18C-DC39441A15BB}" destId="{BC2F433A-0ACB-47E5-95C0-A1631C8BDD24}" srcOrd="0" destOrd="0" presId="urn:microsoft.com/office/officeart/2005/8/layout/hierarchy3"/>
    <dgm:cxn modelId="{8B1B47E4-228C-4C63-BCB8-5EA6D1BA3FB1}" srcId="{3B074E81-CC06-4C18-949B-7430303644E7}" destId="{0808EF2C-3685-4277-BD25-784E26A8668B}" srcOrd="0" destOrd="0" parTransId="{4ED153A3-4D57-4983-8082-4E280AB5FA43}" sibTransId="{65514E9F-2BA1-4F2B-A65D-A84269870318}"/>
    <dgm:cxn modelId="{2134B253-1EB6-4F22-AEB2-8B4EEE96251C}" type="presParOf" srcId="{8720DB50-FC6E-4C3D-A6EC-06614ADE0C0A}" destId="{E706EC6E-81C1-4AA9-8AE7-848A369DDD5E}" srcOrd="0" destOrd="0" presId="urn:microsoft.com/office/officeart/2005/8/layout/hierarchy3"/>
    <dgm:cxn modelId="{D65053C0-BE03-4515-8E9B-AE9636B36C76}" type="presParOf" srcId="{E706EC6E-81C1-4AA9-8AE7-848A369DDD5E}" destId="{8C997A91-43BB-4189-95A1-0028BF3A30F7}" srcOrd="0" destOrd="0" presId="urn:microsoft.com/office/officeart/2005/8/layout/hierarchy3"/>
    <dgm:cxn modelId="{072CCCBE-4D9F-4CFC-9D35-A6D3CD663A82}" type="presParOf" srcId="{8C997A91-43BB-4189-95A1-0028BF3A30F7}" destId="{C99560A1-E2F3-4FC6-B2DE-CC48F3AB15A1}" srcOrd="0" destOrd="0" presId="urn:microsoft.com/office/officeart/2005/8/layout/hierarchy3"/>
    <dgm:cxn modelId="{F0E2AE53-6DAD-42AB-97EE-0A48E69F5815}" type="presParOf" srcId="{8C997A91-43BB-4189-95A1-0028BF3A30F7}" destId="{8A49FA7B-7CD3-444D-A53E-030F670FA35A}" srcOrd="1" destOrd="0" presId="urn:microsoft.com/office/officeart/2005/8/layout/hierarchy3"/>
    <dgm:cxn modelId="{EDDC3B49-BF63-4294-A12D-B89CE188AC97}" type="presParOf" srcId="{E706EC6E-81C1-4AA9-8AE7-848A369DDD5E}" destId="{369ECCE0-601B-4CDC-8195-983DCD3047F3}" srcOrd="1" destOrd="0" presId="urn:microsoft.com/office/officeart/2005/8/layout/hierarchy3"/>
    <dgm:cxn modelId="{C58C6FA2-D1BE-4C44-AA2D-3FFD4C760453}" type="presParOf" srcId="{369ECCE0-601B-4CDC-8195-983DCD3047F3}" destId="{BC2F433A-0ACB-47E5-95C0-A1631C8BDD24}" srcOrd="0" destOrd="0" presId="urn:microsoft.com/office/officeart/2005/8/layout/hierarchy3"/>
    <dgm:cxn modelId="{FD6F9564-C8CF-4E36-AE5E-67ED815F3760}" type="presParOf" srcId="{369ECCE0-601B-4CDC-8195-983DCD3047F3}" destId="{0FA2D407-E780-470C-9F1B-DEDA7640095A}" srcOrd="1" destOrd="0" presId="urn:microsoft.com/office/officeart/2005/8/layout/hierarchy3"/>
    <dgm:cxn modelId="{95F0418D-9D14-4B72-8835-6E74B628C20E}" type="presParOf" srcId="{369ECCE0-601B-4CDC-8195-983DCD3047F3}" destId="{6EF9452A-B483-4A47-BD74-B4419D9DB8F2}" srcOrd="2" destOrd="0" presId="urn:microsoft.com/office/officeart/2005/8/layout/hierarchy3"/>
    <dgm:cxn modelId="{A3DA187F-D683-4016-9951-4F8513D0949C}" type="presParOf" srcId="{369ECCE0-601B-4CDC-8195-983DCD3047F3}" destId="{474A54C1-767E-4279-B255-C0A29F037390}" srcOrd="3" destOrd="0" presId="urn:microsoft.com/office/officeart/2005/8/layout/hierarchy3"/>
    <dgm:cxn modelId="{179F62A5-7DEE-4C55-9DC1-504D895722B7}" type="presParOf" srcId="{369ECCE0-601B-4CDC-8195-983DCD3047F3}" destId="{CBEED17A-03E9-4E9B-B084-178F7C9948B1}" srcOrd="4" destOrd="0" presId="urn:microsoft.com/office/officeart/2005/8/layout/hierarchy3"/>
    <dgm:cxn modelId="{57D26CB6-0F48-4522-ACD7-3761A7D76C2E}" type="presParOf" srcId="{369ECCE0-601B-4CDC-8195-983DCD3047F3}" destId="{E2725D3A-028D-4240-ADFF-51846DABA411}" srcOrd="5" destOrd="0" presId="urn:microsoft.com/office/officeart/2005/8/layout/hierarchy3"/>
    <dgm:cxn modelId="{AB7B7B23-2DAD-447C-855B-2B5309986BD6}" type="presParOf" srcId="{369ECCE0-601B-4CDC-8195-983DCD3047F3}" destId="{2E3908DC-5183-434D-8657-55B095AB8642}" srcOrd="6" destOrd="0" presId="urn:microsoft.com/office/officeart/2005/8/layout/hierarchy3"/>
    <dgm:cxn modelId="{E51155F4-ABE8-4B08-9250-EF4C3E77A10D}" type="presParOf" srcId="{369ECCE0-601B-4CDC-8195-983DCD3047F3}" destId="{C7881EF7-D752-4E4F-95C0-C0FD40D5A197}" srcOrd="7" destOrd="0" presId="urn:microsoft.com/office/officeart/2005/8/layout/hierarchy3"/>
    <dgm:cxn modelId="{2A8CFFF4-40AD-4628-B167-B13CB1B88B0B}" type="presParOf" srcId="{369ECCE0-601B-4CDC-8195-983DCD3047F3}" destId="{8569A4EF-E281-465A-97D0-3B1A81C75601}" srcOrd="8" destOrd="0" presId="urn:microsoft.com/office/officeart/2005/8/layout/hierarchy3"/>
    <dgm:cxn modelId="{1054E832-D1BC-4FDC-AB5B-929B80697E76}" type="presParOf" srcId="{369ECCE0-601B-4CDC-8195-983DCD3047F3}" destId="{24ADAAD3-0656-47B5-8989-9CD763EB6BD7}" srcOrd="9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99560A1-E2F3-4FC6-B2DE-CC48F3AB15A1}">
      <dsp:nvSpPr>
        <dsp:cNvPr id="0" name=""/>
        <dsp:cNvSpPr/>
      </dsp:nvSpPr>
      <dsp:spPr>
        <a:xfrm>
          <a:off x="6905" y="248378"/>
          <a:ext cx="8146072" cy="53743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lt1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ПІЗНАВАЛЬНА АКТИВНІСТЬ</a:t>
          </a:r>
          <a:endParaRPr lang="ru-RU" sz="2400" kern="1200" dirty="0"/>
        </a:p>
      </dsp:txBody>
      <dsp:txXfrm>
        <a:off x="6905" y="248378"/>
        <a:ext cx="8146072" cy="537439"/>
      </dsp:txXfrm>
    </dsp:sp>
    <dsp:sp modelId="{BC2F433A-0ACB-47E5-95C0-A1631C8BDD24}">
      <dsp:nvSpPr>
        <dsp:cNvPr id="0" name=""/>
        <dsp:cNvSpPr/>
      </dsp:nvSpPr>
      <dsp:spPr>
        <a:xfrm>
          <a:off x="821512" y="785817"/>
          <a:ext cx="814607" cy="6525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52564"/>
              </a:lnTo>
              <a:lnTo>
                <a:pt x="814607" y="652564"/>
              </a:lnTo>
            </a:path>
          </a:pathLst>
        </a:custGeom>
        <a:noFill/>
        <a:ln w="48000" cap="flat" cmpd="thickThin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A2D407-E780-470C-9F1B-DEDA7640095A}">
      <dsp:nvSpPr>
        <dsp:cNvPr id="0" name=""/>
        <dsp:cNvSpPr/>
      </dsp:nvSpPr>
      <dsp:spPr>
        <a:xfrm>
          <a:off x="1636120" y="1000131"/>
          <a:ext cx="7500974" cy="876502"/>
        </a:xfrm>
        <a:prstGeom prst="roundRect">
          <a:avLst>
            <a:gd name="adj" fmla="val 10000"/>
          </a:avLst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Спостережлива, кмітлива, допитлива, вміло використовує побачене і почуте раніше, робить спроби самостійно доходити висновків. </a:t>
          </a:r>
          <a:endParaRPr lang="ru-RU" sz="2400" kern="1200" dirty="0"/>
        </a:p>
      </dsp:txBody>
      <dsp:txXfrm>
        <a:off x="1636120" y="1000131"/>
        <a:ext cx="7500974" cy="876502"/>
      </dsp:txXfrm>
    </dsp:sp>
    <dsp:sp modelId="{6EF9452A-B483-4A47-BD74-B4419D9DB8F2}">
      <dsp:nvSpPr>
        <dsp:cNvPr id="0" name=""/>
        <dsp:cNvSpPr/>
      </dsp:nvSpPr>
      <dsp:spPr>
        <a:xfrm>
          <a:off x="821512" y="785817"/>
          <a:ext cx="814607" cy="15039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03959"/>
              </a:lnTo>
              <a:lnTo>
                <a:pt x="814607" y="1503959"/>
              </a:lnTo>
            </a:path>
          </a:pathLst>
        </a:custGeom>
        <a:noFill/>
        <a:ln w="48000" cap="flat" cmpd="thickThin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4A54C1-767E-4279-B255-C0A29F037390}">
      <dsp:nvSpPr>
        <dsp:cNvPr id="0" name=""/>
        <dsp:cNvSpPr/>
      </dsp:nvSpPr>
      <dsp:spPr>
        <a:xfrm>
          <a:off x="1636120" y="2007787"/>
          <a:ext cx="7500974" cy="563978"/>
        </a:xfrm>
        <a:prstGeom prst="roundRect">
          <a:avLst>
            <a:gd name="adj" fmla="val 10000"/>
          </a:avLst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Знаходить нове у знайомому та знайоме в новому; радіє зі своїх відкриттів. </a:t>
          </a:r>
          <a:endParaRPr lang="ru-RU" sz="2400" kern="1200" dirty="0"/>
        </a:p>
      </dsp:txBody>
      <dsp:txXfrm>
        <a:off x="1636120" y="2007787"/>
        <a:ext cx="7500974" cy="563978"/>
      </dsp:txXfrm>
    </dsp:sp>
    <dsp:sp modelId="{CBEED17A-03E9-4E9B-B084-178F7C9948B1}">
      <dsp:nvSpPr>
        <dsp:cNvPr id="0" name=""/>
        <dsp:cNvSpPr/>
      </dsp:nvSpPr>
      <dsp:spPr>
        <a:xfrm>
          <a:off x="821512" y="785817"/>
          <a:ext cx="814607" cy="21937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93779"/>
              </a:lnTo>
              <a:lnTo>
                <a:pt x="814607" y="2193779"/>
              </a:lnTo>
            </a:path>
          </a:pathLst>
        </a:custGeom>
        <a:noFill/>
        <a:ln w="48000" cap="flat" cmpd="thickThin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725D3A-028D-4240-ADFF-51846DABA411}">
      <dsp:nvSpPr>
        <dsp:cNvPr id="0" name=""/>
        <dsp:cNvSpPr/>
      </dsp:nvSpPr>
      <dsp:spPr>
        <a:xfrm>
          <a:off x="1636120" y="2673046"/>
          <a:ext cx="7500974" cy="613102"/>
        </a:xfrm>
        <a:prstGeom prst="roundRect">
          <a:avLst>
            <a:gd name="adj" fmla="val 10000"/>
          </a:avLst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Віддає перевагу новим, незнайомим завданням, що потребують розумових зусиль. </a:t>
          </a:r>
          <a:endParaRPr lang="ru-RU" sz="2400" kern="1200" dirty="0"/>
        </a:p>
      </dsp:txBody>
      <dsp:txXfrm>
        <a:off x="1636120" y="2673046"/>
        <a:ext cx="7500974" cy="613102"/>
      </dsp:txXfrm>
    </dsp:sp>
    <dsp:sp modelId="{2E3908DC-5183-434D-8657-55B095AB8642}">
      <dsp:nvSpPr>
        <dsp:cNvPr id="0" name=""/>
        <dsp:cNvSpPr/>
      </dsp:nvSpPr>
      <dsp:spPr>
        <a:xfrm>
          <a:off x="821512" y="785817"/>
          <a:ext cx="814607" cy="30185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18543"/>
              </a:lnTo>
              <a:lnTo>
                <a:pt x="814607" y="3018543"/>
              </a:lnTo>
            </a:path>
          </a:pathLst>
        </a:custGeom>
        <a:noFill/>
        <a:ln w="48000" cap="flat" cmpd="thickThin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881EF7-D752-4E4F-95C0-C0FD40D5A197}">
      <dsp:nvSpPr>
        <dsp:cNvPr id="0" name=""/>
        <dsp:cNvSpPr/>
      </dsp:nvSpPr>
      <dsp:spPr>
        <a:xfrm>
          <a:off x="1636120" y="3393877"/>
          <a:ext cx="7500974" cy="820967"/>
        </a:xfrm>
        <a:prstGeom prst="roundRect">
          <a:avLst>
            <a:gd name="adj" fmla="val 10000"/>
          </a:avLst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Планує свою пізнавальну діяльність, втілює її на практиці; змінює, в разі необхідності, свої плани, поведінку.</a:t>
          </a:r>
          <a:endParaRPr lang="ru-RU" sz="2400" kern="1200" dirty="0"/>
        </a:p>
      </dsp:txBody>
      <dsp:txXfrm>
        <a:off x="1636120" y="3393877"/>
        <a:ext cx="7500974" cy="820967"/>
      </dsp:txXfrm>
    </dsp:sp>
    <dsp:sp modelId="{8569A4EF-E281-465A-97D0-3B1A81C75601}">
      <dsp:nvSpPr>
        <dsp:cNvPr id="0" name=""/>
        <dsp:cNvSpPr/>
      </dsp:nvSpPr>
      <dsp:spPr>
        <a:xfrm>
          <a:off x="821512" y="785817"/>
          <a:ext cx="814607" cy="41316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31663"/>
              </a:lnTo>
              <a:lnTo>
                <a:pt x="814607" y="4131663"/>
              </a:lnTo>
            </a:path>
          </a:pathLst>
        </a:custGeom>
        <a:noFill/>
        <a:ln w="48000" cap="flat" cmpd="thickThin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ADAAD3-0656-47B5-8989-9CD763EB6BD7}">
      <dsp:nvSpPr>
        <dsp:cNvPr id="0" name=""/>
        <dsp:cNvSpPr/>
      </dsp:nvSpPr>
      <dsp:spPr>
        <a:xfrm>
          <a:off x="1636120" y="4334259"/>
          <a:ext cx="7500974" cy="1166441"/>
        </a:xfrm>
        <a:prstGeom prst="roundRect">
          <a:avLst>
            <a:gd name="adj" fmla="val 10000"/>
          </a:avLst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Виявляє інтерес до дослідництва, експериментує з новим матеріалом; за допомогою моделей матеріалізує математичні, логічні, часові відношення, використовує умовно-символічні зображення тощо.</a:t>
          </a:r>
          <a:endParaRPr lang="ru-RU" sz="2400" kern="1200" dirty="0"/>
        </a:p>
      </dsp:txBody>
      <dsp:txXfrm>
        <a:off x="1636120" y="4334259"/>
        <a:ext cx="7500974" cy="116644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99560A1-E2F3-4FC6-B2DE-CC48F3AB15A1}">
      <dsp:nvSpPr>
        <dsp:cNvPr id="0" name=""/>
        <dsp:cNvSpPr/>
      </dsp:nvSpPr>
      <dsp:spPr>
        <a:xfrm>
          <a:off x="4299" y="186922"/>
          <a:ext cx="7452950" cy="5493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lt1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СЕНСОРНО-ПІЗНАВАЛЬНА КОМПЕТЕНЦІЯ</a:t>
          </a:r>
          <a:endParaRPr lang="ru-RU" sz="2400" kern="1200" dirty="0"/>
        </a:p>
      </dsp:txBody>
      <dsp:txXfrm>
        <a:off x="4299" y="186922"/>
        <a:ext cx="7452950" cy="549356"/>
      </dsp:txXfrm>
    </dsp:sp>
    <dsp:sp modelId="{BC2F433A-0ACB-47E5-95C0-A1631C8BDD24}">
      <dsp:nvSpPr>
        <dsp:cNvPr id="0" name=""/>
        <dsp:cNvSpPr/>
      </dsp:nvSpPr>
      <dsp:spPr>
        <a:xfrm>
          <a:off x="749594" y="736279"/>
          <a:ext cx="745295" cy="5307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30758"/>
              </a:lnTo>
              <a:lnTo>
                <a:pt x="745295" y="530758"/>
              </a:lnTo>
            </a:path>
          </a:pathLst>
        </a:custGeom>
        <a:noFill/>
        <a:ln w="48000" cap="flat" cmpd="thickThin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A2D407-E780-470C-9F1B-DEDA7640095A}">
      <dsp:nvSpPr>
        <dsp:cNvPr id="0" name=""/>
        <dsp:cNvSpPr/>
      </dsp:nvSpPr>
      <dsp:spPr>
        <a:xfrm>
          <a:off x="1494889" y="913198"/>
          <a:ext cx="7644810" cy="707677"/>
        </a:xfrm>
        <a:prstGeom prst="roundRect">
          <a:avLst>
            <a:gd name="adj" fmla="val 10000"/>
          </a:avLst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Виявляє пізнавальну активність, спостережливість, винахідливість у довкіллі.</a:t>
          </a:r>
          <a:endParaRPr lang="ru-RU" sz="2400" kern="1200" dirty="0"/>
        </a:p>
      </dsp:txBody>
      <dsp:txXfrm>
        <a:off x="1494889" y="913198"/>
        <a:ext cx="7644810" cy="707677"/>
      </dsp:txXfrm>
    </dsp:sp>
    <dsp:sp modelId="{6EF9452A-B483-4A47-BD74-B4419D9DB8F2}">
      <dsp:nvSpPr>
        <dsp:cNvPr id="0" name=""/>
        <dsp:cNvSpPr/>
      </dsp:nvSpPr>
      <dsp:spPr>
        <a:xfrm>
          <a:off x="749594" y="736279"/>
          <a:ext cx="745295" cy="12563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6343"/>
              </a:lnTo>
              <a:lnTo>
                <a:pt x="745295" y="1256343"/>
              </a:lnTo>
            </a:path>
          </a:pathLst>
        </a:custGeom>
        <a:noFill/>
        <a:ln w="48000" cap="flat" cmpd="thickThin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4A54C1-767E-4279-B255-C0A29F037390}">
      <dsp:nvSpPr>
        <dsp:cNvPr id="0" name=""/>
        <dsp:cNvSpPr/>
      </dsp:nvSpPr>
      <dsp:spPr>
        <a:xfrm>
          <a:off x="1494889" y="1797795"/>
          <a:ext cx="7644810" cy="389654"/>
        </a:xfrm>
        <a:prstGeom prst="roundRect">
          <a:avLst>
            <a:gd name="adj" fmla="val 10000"/>
          </a:avLst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Вирізняється позитивною пізнавальною мотивацією.</a:t>
          </a:r>
          <a:endParaRPr lang="ru-RU" sz="2400" kern="1200" dirty="0"/>
        </a:p>
      </dsp:txBody>
      <dsp:txXfrm>
        <a:off x="1494889" y="1797795"/>
        <a:ext cx="7644810" cy="389654"/>
      </dsp:txXfrm>
    </dsp:sp>
    <dsp:sp modelId="{CBEED17A-03E9-4E9B-B084-178F7C9948B1}">
      <dsp:nvSpPr>
        <dsp:cNvPr id="0" name=""/>
        <dsp:cNvSpPr/>
      </dsp:nvSpPr>
      <dsp:spPr>
        <a:xfrm>
          <a:off x="749594" y="736279"/>
          <a:ext cx="745295" cy="21616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61633"/>
              </a:lnTo>
              <a:lnTo>
                <a:pt x="745295" y="2161633"/>
              </a:lnTo>
            </a:path>
          </a:pathLst>
        </a:custGeom>
        <a:noFill/>
        <a:ln w="48000" cap="flat" cmpd="thickThin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725D3A-028D-4240-ADFF-51846DABA411}">
      <dsp:nvSpPr>
        <dsp:cNvPr id="0" name=""/>
        <dsp:cNvSpPr/>
      </dsp:nvSpPr>
      <dsp:spPr>
        <a:xfrm>
          <a:off x="1494889" y="2364369"/>
          <a:ext cx="7644810" cy="1067086"/>
        </a:xfrm>
        <a:prstGeom prst="roundRect">
          <a:avLst>
            <a:gd name="adj" fmla="val 10000"/>
          </a:avLst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Моделює, експериментує у довкіллі за допомогою вихователя і самостійно, використовуючи умовно-символічні зображення, схеми. </a:t>
          </a:r>
          <a:endParaRPr lang="ru-RU" sz="2400" kern="1200" dirty="0"/>
        </a:p>
      </dsp:txBody>
      <dsp:txXfrm>
        <a:off x="1494889" y="2364369"/>
        <a:ext cx="7644810" cy="1067086"/>
      </dsp:txXfrm>
    </dsp:sp>
    <dsp:sp modelId="{2E3908DC-5183-434D-8657-55B095AB8642}">
      <dsp:nvSpPr>
        <dsp:cNvPr id="0" name=""/>
        <dsp:cNvSpPr/>
      </dsp:nvSpPr>
      <dsp:spPr>
        <a:xfrm>
          <a:off x="749594" y="736279"/>
          <a:ext cx="745295" cy="33539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53925"/>
              </a:lnTo>
              <a:lnTo>
                <a:pt x="745295" y="3353925"/>
              </a:lnTo>
            </a:path>
          </a:pathLst>
        </a:custGeom>
        <a:noFill/>
        <a:ln w="48000" cap="flat" cmpd="thickThin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881EF7-D752-4E4F-95C0-C0FD40D5A197}">
      <dsp:nvSpPr>
        <dsp:cNvPr id="0" name=""/>
        <dsp:cNvSpPr/>
      </dsp:nvSpPr>
      <dsp:spPr>
        <a:xfrm>
          <a:off x="1494889" y="3608374"/>
          <a:ext cx="7644810" cy="963658"/>
        </a:xfrm>
        <a:prstGeom prst="roundRect">
          <a:avLst>
            <a:gd name="adj" fmla="val 10000"/>
          </a:avLst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Орієнтується в сенсорних еталонах (колір, форма, величина), їх видах, ознаках, властивостях; у часі і просторі.</a:t>
          </a:r>
          <a:endParaRPr lang="ru-RU" sz="2400" kern="1200" dirty="0"/>
        </a:p>
      </dsp:txBody>
      <dsp:txXfrm>
        <a:off x="1494889" y="3608374"/>
        <a:ext cx="7644810" cy="963658"/>
      </dsp:txXfrm>
    </dsp:sp>
    <dsp:sp modelId="{8569A4EF-E281-465A-97D0-3B1A81C75601}">
      <dsp:nvSpPr>
        <dsp:cNvPr id="0" name=""/>
        <dsp:cNvSpPr/>
      </dsp:nvSpPr>
      <dsp:spPr>
        <a:xfrm>
          <a:off x="749594" y="736279"/>
          <a:ext cx="745295" cy="43665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66513"/>
              </a:lnTo>
              <a:lnTo>
                <a:pt x="745295" y="4366513"/>
              </a:lnTo>
            </a:path>
          </a:pathLst>
        </a:custGeom>
        <a:noFill/>
        <a:ln w="48000" cap="flat" cmpd="thickThin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ADAAD3-0656-47B5-8989-9CD763EB6BD7}">
      <dsp:nvSpPr>
        <dsp:cNvPr id="0" name=""/>
        <dsp:cNvSpPr/>
      </dsp:nvSpPr>
      <dsp:spPr>
        <a:xfrm>
          <a:off x="1494889" y="4748953"/>
          <a:ext cx="7644810" cy="707677"/>
        </a:xfrm>
        <a:prstGeom prst="roundRect">
          <a:avLst>
            <a:gd name="adj" fmla="val 10000"/>
          </a:avLst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Оволодіває прийомами узагальнення, класифікації, порівняння і зіставлення.</a:t>
          </a:r>
          <a:endParaRPr lang="ru-RU" sz="2400" kern="1200" dirty="0"/>
        </a:p>
      </dsp:txBody>
      <dsp:txXfrm>
        <a:off x="1494889" y="4748953"/>
        <a:ext cx="7644810" cy="707677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99560A1-E2F3-4FC6-B2DE-CC48F3AB15A1}">
      <dsp:nvSpPr>
        <dsp:cNvPr id="0" name=""/>
        <dsp:cNvSpPr/>
      </dsp:nvSpPr>
      <dsp:spPr>
        <a:xfrm>
          <a:off x="200574" y="71435"/>
          <a:ext cx="6392389" cy="7478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lt1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МАТЕМАТИЧНА КОМПЕТЕНЦІЯ</a:t>
          </a:r>
          <a:endParaRPr lang="ru-RU" sz="2400" kern="1200" dirty="0"/>
        </a:p>
      </dsp:txBody>
      <dsp:txXfrm>
        <a:off x="200574" y="71435"/>
        <a:ext cx="6392389" cy="747861"/>
      </dsp:txXfrm>
    </dsp:sp>
    <dsp:sp modelId="{BC2F433A-0ACB-47E5-95C0-A1631C8BDD24}">
      <dsp:nvSpPr>
        <dsp:cNvPr id="0" name=""/>
        <dsp:cNvSpPr/>
      </dsp:nvSpPr>
      <dsp:spPr>
        <a:xfrm>
          <a:off x="839812" y="819296"/>
          <a:ext cx="639238" cy="4930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3094"/>
              </a:lnTo>
              <a:lnTo>
                <a:pt x="639238" y="493094"/>
              </a:lnTo>
            </a:path>
          </a:pathLst>
        </a:custGeom>
        <a:noFill/>
        <a:ln w="48000" cap="flat" cmpd="thickThin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A2D407-E780-470C-9F1B-DEDA7640095A}">
      <dsp:nvSpPr>
        <dsp:cNvPr id="0" name=""/>
        <dsp:cNvSpPr/>
      </dsp:nvSpPr>
      <dsp:spPr>
        <a:xfrm>
          <a:off x="1479051" y="938460"/>
          <a:ext cx="7464374" cy="747861"/>
        </a:xfrm>
        <a:prstGeom prst="roundRect">
          <a:avLst>
            <a:gd name="adj" fmla="val 10000"/>
          </a:avLst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Виявляє інтерес до математичних понять, усвідомлює і запам’ятовує їх.</a:t>
          </a:r>
          <a:endParaRPr lang="ru-RU" sz="2400" kern="1200" dirty="0"/>
        </a:p>
      </dsp:txBody>
      <dsp:txXfrm>
        <a:off x="1479051" y="938460"/>
        <a:ext cx="7464374" cy="747861"/>
      </dsp:txXfrm>
    </dsp:sp>
    <dsp:sp modelId="{6EF9452A-B483-4A47-BD74-B4419D9DB8F2}">
      <dsp:nvSpPr>
        <dsp:cNvPr id="0" name=""/>
        <dsp:cNvSpPr/>
      </dsp:nvSpPr>
      <dsp:spPr>
        <a:xfrm>
          <a:off x="839812" y="819296"/>
          <a:ext cx="639238" cy="14279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27921"/>
              </a:lnTo>
              <a:lnTo>
                <a:pt x="639238" y="1427921"/>
              </a:lnTo>
            </a:path>
          </a:pathLst>
        </a:custGeom>
        <a:noFill/>
        <a:ln w="48000" cap="flat" cmpd="thickThin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4A54C1-767E-4279-B255-C0A29F037390}">
      <dsp:nvSpPr>
        <dsp:cNvPr id="0" name=""/>
        <dsp:cNvSpPr/>
      </dsp:nvSpPr>
      <dsp:spPr>
        <a:xfrm>
          <a:off x="1479051" y="1873287"/>
          <a:ext cx="7464374" cy="747861"/>
        </a:xfrm>
        <a:prstGeom prst="roundRect">
          <a:avLst>
            <a:gd name="adj" fmla="val 10000"/>
          </a:avLst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Розуміє відношення між числами і цифрами, склад числа з одиниць і двох менших (у межах 10).</a:t>
          </a:r>
          <a:endParaRPr lang="ru-RU" sz="2400" kern="1200" dirty="0"/>
        </a:p>
      </dsp:txBody>
      <dsp:txXfrm>
        <a:off x="1479051" y="1873287"/>
        <a:ext cx="7464374" cy="747861"/>
      </dsp:txXfrm>
    </dsp:sp>
    <dsp:sp modelId="{CBEED17A-03E9-4E9B-B084-178F7C9948B1}">
      <dsp:nvSpPr>
        <dsp:cNvPr id="0" name=""/>
        <dsp:cNvSpPr/>
      </dsp:nvSpPr>
      <dsp:spPr>
        <a:xfrm>
          <a:off x="839812" y="819296"/>
          <a:ext cx="639238" cy="2362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62748"/>
              </a:lnTo>
              <a:lnTo>
                <a:pt x="639238" y="2362748"/>
              </a:lnTo>
            </a:path>
          </a:pathLst>
        </a:custGeom>
        <a:noFill/>
        <a:ln w="48000" cap="flat" cmpd="thickThin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725D3A-028D-4240-ADFF-51846DABA411}">
      <dsp:nvSpPr>
        <dsp:cNvPr id="0" name=""/>
        <dsp:cNvSpPr/>
      </dsp:nvSpPr>
      <dsp:spPr>
        <a:xfrm>
          <a:off x="1479051" y="2808114"/>
          <a:ext cx="7464374" cy="747861"/>
        </a:xfrm>
        <a:prstGeom prst="roundRect">
          <a:avLst>
            <a:gd name="adj" fmla="val 10000"/>
          </a:avLst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Обізнана зі структурою арифметичної задачі. </a:t>
          </a:r>
          <a:endParaRPr lang="ru-RU" sz="2400" kern="1200" dirty="0"/>
        </a:p>
      </dsp:txBody>
      <dsp:txXfrm>
        <a:off x="1479051" y="2808114"/>
        <a:ext cx="7464374" cy="747861"/>
      </dsp:txXfrm>
    </dsp:sp>
    <dsp:sp modelId="{2E3908DC-5183-434D-8657-55B095AB8642}">
      <dsp:nvSpPr>
        <dsp:cNvPr id="0" name=""/>
        <dsp:cNvSpPr/>
      </dsp:nvSpPr>
      <dsp:spPr>
        <a:xfrm>
          <a:off x="839812" y="819296"/>
          <a:ext cx="639238" cy="32975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97574"/>
              </a:lnTo>
              <a:lnTo>
                <a:pt x="639238" y="3297574"/>
              </a:lnTo>
            </a:path>
          </a:pathLst>
        </a:custGeom>
        <a:noFill/>
        <a:ln w="48000" cap="flat" cmpd="thickThin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881EF7-D752-4E4F-95C0-C0FD40D5A197}">
      <dsp:nvSpPr>
        <dsp:cNvPr id="0" name=""/>
        <dsp:cNvSpPr/>
      </dsp:nvSpPr>
      <dsp:spPr>
        <a:xfrm>
          <a:off x="1479051" y="3742940"/>
          <a:ext cx="7464374" cy="747861"/>
        </a:xfrm>
        <a:prstGeom prst="roundRect">
          <a:avLst>
            <a:gd name="adj" fmla="val 10000"/>
          </a:avLst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Вміє розв’язувати задачі.</a:t>
          </a:r>
          <a:endParaRPr lang="ru-RU" sz="2400" kern="1200" dirty="0"/>
        </a:p>
      </dsp:txBody>
      <dsp:txXfrm>
        <a:off x="1479051" y="3742940"/>
        <a:ext cx="7464374" cy="747861"/>
      </dsp:txXfrm>
    </dsp:sp>
    <dsp:sp modelId="{8569A4EF-E281-465A-97D0-3B1A81C75601}">
      <dsp:nvSpPr>
        <dsp:cNvPr id="0" name=""/>
        <dsp:cNvSpPr/>
      </dsp:nvSpPr>
      <dsp:spPr>
        <a:xfrm>
          <a:off x="839812" y="819296"/>
          <a:ext cx="639238" cy="42324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32401"/>
              </a:lnTo>
              <a:lnTo>
                <a:pt x="639238" y="4232401"/>
              </a:lnTo>
            </a:path>
          </a:pathLst>
        </a:custGeom>
        <a:noFill/>
        <a:ln w="48000" cap="flat" cmpd="thickThin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ADAAD3-0656-47B5-8989-9CD763EB6BD7}">
      <dsp:nvSpPr>
        <dsp:cNvPr id="0" name=""/>
        <dsp:cNvSpPr/>
      </dsp:nvSpPr>
      <dsp:spPr>
        <a:xfrm>
          <a:off x="1479051" y="4677767"/>
          <a:ext cx="7464374" cy="747861"/>
        </a:xfrm>
        <a:prstGeom prst="roundRect">
          <a:avLst>
            <a:gd name="adj" fmla="val 10000"/>
          </a:avLst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Вміє розв’язувати приклади на додавання і віднімання в межах 10.</a:t>
          </a:r>
          <a:endParaRPr lang="ru-RU" sz="2400" kern="1200" dirty="0"/>
        </a:p>
      </dsp:txBody>
      <dsp:txXfrm>
        <a:off x="1479051" y="4677767"/>
        <a:ext cx="7464374" cy="7478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D5A04E-443D-462F-A95B-E8BDD1C9C6B7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2B8C97-619F-4159-B2C4-332B92C156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FD22-A53B-41EA-9529-655A36775B5D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FD22-A53B-41EA-9529-655A36775B5D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FD22-A53B-41EA-9529-655A36775B5D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FD22-A53B-41EA-9529-655A36775B5D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FD22-A53B-41EA-9529-655A36775B5D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FD22-A53B-41EA-9529-655A36775B5D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FD22-A53B-41EA-9529-655A36775B5D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FD22-A53B-41EA-9529-655A36775B5D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FD22-A53B-41EA-9529-655A36775B5D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FD22-A53B-41EA-9529-655A36775B5D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7CC4FD22-A53B-41EA-9529-655A36775B5D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7CC4FD22-A53B-41EA-9529-655A36775B5D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&#1055;&#1088;&#1086;&#1075;&#1088;&#1072;&#1084;&#1084;&#1072;%20&#1087;&#1086;%20&#1084;&#1072;&#1090;&#1077;&#1084;&#1072;&#1090;&#1080;&#1082;&#1077;.pdf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&#1055;&#1088;&#1086;&#1075;&#1088;&#1072;&#1084;&#1072;_&#1042;&#1087;&#1077;&#1074;&#1085;&#1077;&#1085;&#1080;&#1081;-&#1089;&#1090;&#1072;&#1088;&#1090;2012.pdf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06" y="0"/>
            <a:ext cx="8929718" cy="1412776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 smtClean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Зміст навчання теми за новою програмою  (2011 рік)</a:t>
            </a:r>
            <a:endParaRPr lang="ru-RU" sz="3600" b="1" dirty="0">
              <a:ln w="12700">
                <a:noFill/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Picture 2" descr="C:\Documents and Settings\Admin\Рабочий стол\документы со страрого ноута\Програма з математики 1-4\2011\МОН\Изображение 002.jpg">
            <a:hlinkClick r:id="rId2" action="ppaction://hlinkfile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857488" y="1530767"/>
            <a:ext cx="3857652" cy="5327233"/>
          </a:xfrm>
          <a:prstGeom prst="rect">
            <a:avLst/>
          </a:prstGeom>
          <a:noFill/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6858016" y="3387856"/>
            <a:ext cx="1857388" cy="1469904"/>
          </a:xfrm>
          <a:prstGeom prst="wedgeRoundRectCallout">
            <a:avLst>
              <a:gd name="adj1" fmla="val -60217"/>
              <a:gd name="adj2" fmla="val 177952"/>
              <a:gd name="adj3" fmla="val 16667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err="1" smtClean="0">
                <a:solidFill>
                  <a:schemeClr val="tx1"/>
                </a:solidFill>
              </a:rPr>
              <a:t>Відкрийте</a:t>
            </a:r>
            <a:r>
              <a:rPr lang="ru-RU" b="1" dirty="0" smtClean="0">
                <a:solidFill>
                  <a:schemeClr val="tx1"/>
                </a:solidFill>
              </a:rPr>
              <a:t> файл – </a:t>
            </a:r>
            <a:r>
              <a:rPr lang="ru-RU" b="1" dirty="0" err="1" smtClean="0">
                <a:solidFill>
                  <a:schemeClr val="tx1"/>
                </a:solidFill>
              </a:rPr>
              <a:t>натисн</a:t>
            </a:r>
            <a:r>
              <a:rPr lang="uk-UA" b="1" dirty="0" smtClean="0">
                <a:solidFill>
                  <a:schemeClr val="tx1"/>
                </a:solidFill>
              </a:rPr>
              <a:t>і</a:t>
            </a:r>
            <a:r>
              <a:rPr lang="ru-RU" b="1" dirty="0" err="1" smtClean="0">
                <a:solidFill>
                  <a:schemeClr val="tx1"/>
                </a:solidFill>
              </a:rPr>
              <a:t>ть</a:t>
            </a:r>
            <a:r>
              <a:rPr lang="ru-RU" b="1" dirty="0" smtClean="0">
                <a:solidFill>
                  <a:schemeClr val="tx1"/>
                </a:solidFill>
              </a:rPr>
              <a:t> на  </a:t>
            </a:r>
            <a:r>
              <a:rPr lang="ru-RU" b="1" dirty="0" err="1" smtClean="0">
                <a:solidFill>
                  <a:schemeClr val="tx1"/>
                </a:solidFill>
              </a:rPr>
              <a:t>зображення</a:t>
            </a:r>
            <a:r>
              <a:rPr lang="ru-RU" b="1" dirty="0" smtClean="0">
                <a:solidFill>
                  <a:schemeClr val="tx1"/>
                </a:solidFill>
              </a:rPr>
              <a:t> (С.143)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428736"/>
          <a:ext cx="9144000" cy="55107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60329"/>
                <a:gridCol w="6183671"/>
              </a:tblGrid>
              <a:tr h="8906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Зміст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навчального матеріалу</a:t>
                      </a:r>
                      <a:endParaRPr lang="ru-RU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lang="ru-RU" sz="2400" dirty="0" smtClean="0"/>
                    </a:p>
                  </a:txBody>
                  <a:tcPr/>
                </a:tc>
              </a:tr>
              <a:tr h="405049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Лічба </a:t>
                      </a:r>
                      <a:endParaRPr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Сукупність предметів зі спільною </a:t>
                      </a:r>
                      <a:r>
                        <a:rPr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ознакою. </a:t>
                      </a:r>
                      <a:endParaRPr lang="ru-RU" sz="20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Кількість </a:t>
                      </a:r>
                      <a:r>
                        <a:rPr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предметів сукупності.</a:t>
                      </a:r>
                      <a:r>
                        <a:rPr lang="uk-UA" sz="2000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Лічба</a:t>
                      </a:r>
                      <a:r>
                        <a:rPr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Правила лічби.</a:t>
                      </a:r>
                      <a:endParaRPr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Назви чисел у межах 10.</a:t>
                      </a:r>
                      <a:endParaRPr lang="ru-RU" sz="20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Частина сукупності </a:t>
                      </a:r>
                      <a:r>
                        <a:rPr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предметів. </a:t>
                      </a:r>
                      <a:endParaRPr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Порівняння </a:t>
                      </a:r>
                      <a:r>
                        <a:rPr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сукупностей за </a:t>
                      </a:r>
                      <a:r>
                        <a:rPr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кількістю </a:t>
                      </a:r>
                      <a:r>
                        <a:rPr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предметів. </a:t>
                      </a:r>
                      <a:endParaRPr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endParaRPr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sz="20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Учень (учениця):</a:t>
                      </a: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має уявлення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 сукупність предметів, що мають спільну ознаку;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розуміє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що однією з характеристик сукупності предметів може бути кількість предметів у сукупності;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визначає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кількість предметів сукупності;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sz="20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знає </a:t>
                      </a:r>
                      <a:r>
                        <a:rPr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назви чисел у межах 10;</a:t>
                      </a:r>
                      <a:endParaRPr lang="ru-RU" sz="20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sz="20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називає</a:t>
                      </a:r>
                      <a:r>
                        <a:rPr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числа в прямому і зворотному порядку у межах 10;</a:t>
                      </a:r>
                      <a:endParaRPr lang="ru-RU" sz="20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sz="20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позначає</a:t>
                      </a:r>
                      <a:r>
                        <a:rPr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числа цифрами;</a:t>
                      </a:r>
                      <a:endParaRPr lang="ru-RU" sz="20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виконує </a:t>
                      </a:r>
                      <a:r>
                        <a:rPr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практичні дії</a:t>
                      </a:r>
                      <a:r>
                        <a:rPr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для об’єднання предметів </a:t>
                      </a:r>
                      <a:r>
                        <a:rPr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(сукупностей</a:t>
                      </a:r>
                      <a:r>
                        <a:rPr lang="uk-UA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предметів</a:t>
                      </a:r>
                      <a:r>
                        <a:rPr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і вилучення частини предметів </a:t>
                      </a:r>
                      <a:r>
                        <a:rPr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із сукупності;</a:t>
                      </a:r>
                      <a:endParaRPr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лічить</a:t>
                      </a:r>
                      <a:r>
                        <a:rPr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за правилами лічби предмети в просторі (розташовані послідовно, хаотично, по колу); </a:t>
                      </a:r>
                      <a:endParaRPr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endParaRPr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endParaRPr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987824" y="2433638"/>
            <a:ext cx="6124586" cy="44196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-142908" y="-142900"/>
            <a:ext cx="9429784" cy="18002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7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Узагальнення і систематизація математичних уявлень, сформованих у передшкільний період. </a:t>
            </a:r>
            <a:r>
              <a:rPr kumimoji="0" lang="uk-UA" sz="3200" b="1" i="0" u="none" strike="noStrike" kern="1200" cap="none" spc="0" normalizeH="0" baseline="0" noProof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Нова навчальна програма 2011 р. </a:t>
            </a:r>
            <a:br>
              <a:rPr kumimoji="0" lang="uk-UA" sz="3200" b="1" i="0" u="none" strike="noStrike" kern="1200" cap="none" spc="0" normalizeH="0" baseline="0" noProof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3200" b="1" i="0" u="none" strike="noStrike" kern="1200" cap="none" spc="0" normalizeH="0" baseline="0" noProof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</a:t>
            </a:r>
            <a:r>
              <a:rPr kumimoji="0" lang="uk-UA" sz="3200" b="1" i="0" u="none" strike="noStrike" kern="1200" cap="none" spc="0" normalizeH="0" baseline="0" noProof="0" smtClean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зі змінами 2015 р.)</a:t>
            </a:r>
            <a:r>
              <a:rPr kumimoji="0" lang="uk-UA" sz="3200" b="1" i="0" u="none" strike="noStrike" kern="1200" cap="none" spc="0" normalizeH="0" baseline="0" noProof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uk-UA" sz="32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 клас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satMod val="1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428736"/>
          <a:ext cx="9144000" cy="55717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60329"/>
                <a:gridCol w="6183671"/>
              </a:tblGrid>
              <a:tr h="84093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Зміст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навчального матеріалу</a:t>
                      </a:r>
                      <a:endParaRPr lang="ru-RU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lang="ru-RU" sz="2400" dirty="0" smtClean="0"/>
                    </a:p>
                  </a:txBody>
                  <a:tcPr/>
                </a:tc>
              </a:tr>
              <a:tr h="4100233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Практичні дії  </a:t>
                      </a:r>
                      <a:r>
                        <a:rPr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із сукупностями предметів – </a:t>
                      </a:r>
                      <a:r>
                        <a:rPr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об’єднання, вилучення.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Порядкова лічба. Порядкові </a:t>
                      </a:r>
                      <a:r>
                        <a:rPr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відношення.</a:t>
                      </a:r>
                      <a:endParaRPr lang="ru-RU" sz="20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endParaRPr lang="ru-RU" sz="20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sz="20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Учень (учениця):</a:t>
                      </a: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порівнює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сукупності за кількістю предметів у них способом складання пар;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розрізняє </a:t>
                      </a:r>
                      <a:r>
                        <a:rPr kumimoji="0"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поняття «кількісна лічба», «порядкова лічба» в процесі виконання практичних вправ;</a:t>
                      </a:r>
                      <a:endParaRPr kumimoji="0" lang="ru-RU" sz="20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відповідає </a:t>
                      </a:r>
                      <a:r>
                        <a:rPr kumimoji="0"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на питання «скільки?», «який за порядком (у заданому напрямку лічби)?»;</a:t>
                      </a:r>
                      <a:endParaRPr kumimoji="0" lang="ru-RU" sz="20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sz="20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визначає </a:t>
                      </a:r>
                      <a:r>
                        <a:rPr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розташування предметів, чисел відносно вказаного</a:t>
                      </a:r>
                      <a:r>
                        <a:rPr lang="uk-UA" sz="20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(«стоїть перед», «стоїть  після», «стоїть між»; «попереду», «позаду»);</a:t>
                      </a:r>
                      <a:endParaRPr lang="ru-RU" sz="20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sz="20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вживає</a:t>
                      </a:r>
                      <a:r>
                        <a:rPr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у мовленні відповідні кількісні й порядкові </a:t>
                      </a:r>
                      <a:r>
                        <a:rPr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числівники.</a:t>
                      </a:r>
                      <a:endParaRPr lang="uk-UA" sz="20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endParaRPr lang="uk-UA" sz="20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endParaRPr lang="uk-UA" sz="20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endParaRPr lang="uk-UA" sz="20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endParaRPr lang="uk-UA" sz="20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endParaRPr lang="ru-RU" sz="20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987824" y="2433638"/>
            <a:ext cx="6124586" cy="44196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-142908" y="-142900"/>
            <a:ext cx="9429784" cy="18002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7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Узагальнення і систематизація математичних уявлень, сформованих у передшкільний період. </a:t>
            </a:r>
            <a:r>
              <a:rPr kumimoji="0" lang="uk-UA" sz="3200" b="1" i="0" u="none" strike="noStrike" kern="1200" cap="none" spc="0" normalizeH="0" baseline="0" noProof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Нова навчальна програма 2011 р. </a:t>
            </a:r>
            <a:br>
              <a:rPr kumimoji="0" lang="uk-UA" sz="3200" b="1" i="0" u="none" strike="noStrike" kern="1200" cap="none" spc="0" normalizeH="0" baseline="0" noProof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3200" b="1" i="0" u="none" strike="noStrike" kern="1200" cap="none" spc="0" normalizeH="0" baseline="0" noProof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</a:t>
            </a:r>
            <a:r>
              <a:rPr kumimoji="0" lang="uk-UA" sz="3200" b="1" i="0" u="none" strike="noStrike" kern="1200" cap="none" spc="0" normalizeH="0" baseline="0" noProof="0" smtClean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зі змінами 2015 р.)</a:t>
            </a:r>
            <a:r>
              <a:rPr kumimoji="0" lang="uk-UA" sz="3200" b="1" i="0" u="none" strike="noStrike" kern="1200" cap="none" spc="0" normalizeH="0" baseline="0" noProof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uk-UA" sz="32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 клас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satMod val="1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00022"/>
            <a:ext cx="8786842" cy="914400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uk-UA" sz="3600" b="1" dirty="0" smtClean="0"/>
              <a:t>Математичні уявлення, що формуються в дитини у </a:t>
            </a:r>
            <a:r>
              <a:rPr lang="uk-UA" sz="3600" b="1" dirty="0" err="1" smtClean="0"/>
              <a:t>передшкільний</a:t>
            </a:r>
            <a:r>
              <a:rPr lang="uk-UA" sz="3600" b="1" dirty="0" smtClean="0"/>
              <a:t> період</a:t>
            </a:r>
            <a:endParaRPr lang="ru-RU" sz="3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357298"/>
          <a:ext cx="9144000" cy="5914967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5072066"/>
                <a:gridCol w="4071934"/>
              </a:tblGrid>
              <a:tr h="554999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uk-UA" sz="2400" dirty="0" smtClean="0"/>
                        <a:t>Базовий</a:t>
                      </a:r>
                      <a:r>
                        <a:rPr lang="uk-UA" sz="2400" baseline="0" dirty="0" smtClean="0"/>
                        <a:t> компонент Дошкільної освіти</a:t>
                      </a:r>
                      <a:endParaRPr lang="ru-RU" sz="2400" baseline="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aseline="0" dirty="0" smtClean="0"/>
                        <a:t>(2012 р.)</a:t>
                      </a:r>
                      <a:endParaRPr lang="ru-RU" sz="24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86360" marR="8636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uk-UA" sz="2400" dirty="0" smtClean="0"/>
                        <a:t>Програма</a:t>
                      </a:r>
                      <a:r>
                        <a:rPr lang="uk-UA" sz="2400" baseline="0" dirty="0" smtClean="0"/>
                        <a:t> </a:t>
                      </a:r>
                      <a:r>
                        <a:rPr lang="uk-UA" sz="2400" baseline="0" dirty="0" err="1" smtClean="0"/>
                        <a:t>“Впевнений</a:t>
                      </a:r>
                      <a:r>
                        <a:rPr lang="uk-UA" sz="2400" baseline="0" dirty="0" smtClean="0"/>
                        <a:t> </a:t>
                      </a:r>
                      <a:r>
                        <a:rPr lang="uk-UA" sz="2400" baseline="0" dirty="0" err="1" smtClean="0"/>
                        <a:t>старт”</a:t>
                      </a:r>
                      <a:r>
                        <a:rPr lang="uk-UA" sz="2400" baseline="0" dirty="0" smtClean="0"/>
                        <a:t>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aseline="0" dirty="0" smtClean="0"/>
                        <a:t>(</a:t>
                      </a:r>
                      <a:r>
                        <a:rPr lang="uk-UA" sz="2400" baseline="0" dirty="0" smtClean="0"/>
                        <a:t>2013 </a:t>
                      </a:r>
                      <a:r>
                        <a:rPr lang="uk-UA" sz="2400" baseline="0" dirty="0" smtClean="0"/>
                        <a:t>р.)</a:t>
                      </a:r>
                      <a:endParaRPr lang="ru-RU" sz="24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86360" marR="863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76245">
                <a:tc gridSpan="2"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uk-UA" sz="2400" b="1" baseline="0" dirty="0" smtClean="0"/>
                        <a:t>Арифметичні дії додавання і віднімання</a:t>
                      </a:r>
                      <a:endParaRPr lang="ru-RU" sz="2400" b="1" dirty="0"/>
                    </a:p>
                  </a:txBody>
                  <a:tcPr marL="86360" marR="8636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6945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200" kern="1200" dirty="0" smtClean="0"/>
                        <a:t>Уміє виділяти в предметах, об’єктах окремі частини, поділяє ціле на окремі частини, за частинами визначає ціле. Здійснює найпростіші усні обчислення на додавання та віднімання. Розв’язує елементарні математичні задачі; складає задачі-драматизації (про себе, свою сім’ю, найближче природне і предметне оточення) та задачі-ілюстрації (що відтворюють знання дітей про довкілля, їхнє життя), пропонує власний спосіб їх розв’язання</a:t>
                      </a:r>
                      <a:endParaRPr lang="ru-RU" sz="2200" u="sng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6360" marR="8636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200" kern="1200" noProof="0" dirty="0" smtClean="0"/>
                        <a:t>Має загальне уявлення про знаки </a:t>
                      </a:r>
                      <a:r>
                        <a:rPr lang="uk-UA" sz="2200" kern="1200" noProof="0" dirty="0" err="1" smtClean="0"/>
                        <a:t>“плюс”</a:t>
                      </a:r>
                      <a:r>
                        <a:rPr lang="uk-UA" sz="2200" kern="1200" noProof="0" dirty="0" smtClean="0"/>
                        <a:t> (+), </a:t>
                      </a:r>
                      <a:r>
                        <a:rPr lang="uk-UA" sz="2200" kern="1200" noProof="0" dirty="0" err="1" smtClean="0"/>
                        <a:t>“мінус”</a:t>
                      </a:r>
                      <a:r>
                        <a:rPr lang="uk-UA" sz="2200" kern="1200" noProof="0" dirty="0" smtClean="0"/>
                        <a:t> (–),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200" kern="1200" noProof="0" dirty="0" err="1" smtClean="0"/>
                        <a:t>“дорівнює”</a:t>
                      </a:r>
                      <a:r>
                        <a:rPr lang="uk-UA" sz="2200" kern="1200" noProof="0" dirty="0" smtClean="0"/>
                        <a:t> (=); виконує найпростіші усні обчислення, вміє розв’язувати нескладні арифметичні і логічні задачі та приклади (у межах 10).</a:t>
                      </a:r>
                      <a:endParaRPr lang="uk-UA" sz="2200" kern="1200" noProof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6360" marR="863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5162586" y="2867052"/>
            <a:ext cx="3981414" cy="4419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20870"/>
            <a:ext cx="8715404" cy="922114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uk-UA" sz="3600" b="1" dirty="0" smtClean="0"/>
              <a:t>Математичні уявлення, що формуються в дитини у </a:t>
            </a:r>
            <a:r>
              <a:rPr lang="uk-UA" sz="3600" b="1" dirty="0" err="1" smtClean="0"/>
              <a:t>передшкільний</a:t>
            </a:r>
            <a:r>
              <a:rPr lang="uk-UA" sz="3600" b="1" dirty="0" smtClean="0"/>
              <a:t> період</a:t>
            </a:r>
            <a:endParaRPr lang="ru-RU" sz="3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268760"/>
          <a:ext cx="9144000" cy="584699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5357818"/>
                <a:gridCol w="3786182"/>
              </a:tblGrid>
              <a:tr h="418906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uk-UA" sz="2400" dirty="0" smtClean="0"/>
                        <a:t>Базовий</a:t>
                      </a:r>
                      <a:r>
                        <a:rPr lang="uk-UA" sz="2400" baseline="0" dirty="0" smtClean="0"/>
                        <a:t> компонент Дошкільної освіти (2012 р.)</a:t>
                      </a:r>
                      <a:endParaRPr lang="ru-RU" sz="24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dirty="0" smtClean="0"/>
                        <a:t>Програма</a:t>
                      </a:r>
                      <a:r>
                        <a:rPr lang="uk-UA" sz="2400" baseline="0" dirty="0" smtClean="0"/>
                        <a:t> </a:t>
                      </a:r>
                      <a:r>
                        <a:rPr lang="uk-UA" sz="2400" baseline="0" dirty="0" err="1" smtClean="0"/>
                        <a:t>“Впевнений</a:t>
                      </a:r>
                      <a:r>
                        <a:rPr lang="uk-UA" sz="2400" baseline="0" dirty="0" smtClean="0"/>
                        <a:t> </a:t>
                      </a:r>
                      <a:r>
                        <a:rPr lang="uk-UA" sz="2400" baseline="0" dirty="0" err="1" smtClean="0"/>
                        <a:t>старт”</a:t>
                      </a:r>
                      <a:r>
                        <a:rPr lang="uk-UA" sz="2400" baseline="0" dirty="0" smtClean="0"/>
                        <a:t> (</a:t>
                      </a:r>
                      <a:r>
                        <a:rPr lang="uk-UA" sz="2400" baseline="0" dirty="0" smtClean="0"/>
                        <a:t>2013 </a:t>
                      </a:r>
                      <a:r>
                        <a:rPr lang="uk-UA" sz="2400" baseline="0" dirty="0" smtClean="0"/>
                        <a:t>р.) 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18906">
                <a:tc gridSpan="2"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uk-UA" sz="2400" b="1" baseline="0" dirty="0" smtClean="0"/>
                        <a:t>Часові уявлення</a:t>
                      </a:r>
                      <a:endParaRPr lang="ru-RU" sz="2400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5142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200" kern="1200" dirty="0" smtClean="0"/>
                        <a:t>Визначає, встановлює часову послідовність подій, користується словами «вчора», «сьогодні», «завтра», «раніше», «пізніше», «зараз», «спочатку», «тепер», «давно», «скоро». Розуміє властивості часу, володіє часовими поняттями (на світанку, в сутінках, опівдні, опівночі, доба, тиждень, місяць, рік). Має уявлення про причинно-часові залежності ритмічних природних явищ: тривалість секунди, хвилини, години. Спромагається визначити час за допомогою годинника, знає, що година складається із хвилин, оцінює часові інтервали. Називає порядок та пояснює послідовність пір року, днів тижня, частин доби; встановлює причинно-наслідкові зв’язки між різними явищами в природному та соціальному довкіллі</a:t>
                      </a:r>
                      <a:endParaRPr lang="ru-RU" sz="2200" u="sng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 err="1" smtClean="0"/>
                        <a:t>Знає</a:t>
                      </a:r>
                      <a:r>
                        <a:rPr lang="ru-RU" sz="2200" baseline="0" dirty="0" smtClean="0"/>
                        <a:t> </a:t>
                      </a:r>
                      <a:r>
                        <a:rPr lang="ru-RU" sz="2200" dirty="0" err="1" smtClean="0"/>
                        <a:t>одиниці</a:t>
                      </a:r>
                      <a:r>
                        <a:rPr lang="ru-RU" sz="2200" dirty="0" smtClean="0"/>
                        <a:t> </a:t>
                      </a:r>
                      <a:r>
                        <a:rPr lang="ru-RU" sz="2200" dirty="0" err="1" smtClean="0"/>
                        <a:t>вимірювання</a:t>
                      </a:r>
                      <a:r>
                        <a:rPr lang="ru-RU" sz="2200" dirty="0" smtClean="0"/>
                        <a:t> часу: </a:t>
                      </a:r>
                      <a:r>
                        <a:rPr lang="ru-RU" sz="2200" dirty="0" err="1" smtClean="0"/>
                        <a:t>хвилина</a:t>
                      </a:r>
                      <a:r>
                        <a:rPr lang="ru-RU" sz="2200" dirty="0" smtClean="0"/>
                        <a:t>, година, </a:t>
                      </a:r>
                      <a:r>
                        <a:rPr lang="ru-RU" sz="2200" dirty="0" err="1" smtClean="0"/>
                        <a:t>доба</a:t>
                      </a:r>
                      <a:r>
                        <a:rPr lang="ru-RU" sz="2200" dirty="0" smtClean="0"/>
                        <a:t> (</a:t>
                      </a:r>
                      <a:r>
                        <a:rPr lang="ru-RU" sz="2200" dirty="0" err="1" smtClean="0"/>
                        <a:t>частини</a:t>
                      </a:r>
                      <a:r>
                        <a:rPr lang="ru-RU" sz="2200" dirty="0" smtClean="0"/>
                        <a:t> </a:t>
                      </a:r>
                      <a:r>
                        <a:rPr lang="ru-RU" sz="2200" dirty="0" err="1" smtClean="0"/>
                        <a:t>доби</a:t>
                      </a:r>
                      <a:r>
                        <a:rPr lang="ru-RU" sz="2200" dirty="0" smtClean="0"/>
                        <a:t> – ранок, день, </a:t>
                      </a:r>
                      <a:r>
                        <a:rPr lang="ru-RU" sz="2200" dirty="0" err="1" smtClean="0"/>
                        <a:t>вечір</a:t>
                      </a:r>
                      <a:r>
                        <a:rPr lang="ru-RU" sz="2200" dirty="0" smtClean="0"/>
                        <a:t>, </a:t>
                      </a:r>
                      <a:r>
                        <a:rPr lang="ru-RU" sz="2200" dirty="0" err="1" smtClean="0"/>
                        <a:t>ніч</a:t>
                      </a:r>
                      <a:r>
                        <a:rPr lang="ru-RU" sz="2200" dirty="0" smtClean="0"/>
                        <a:t>), </a:t>
                      </a:r>
                      <a:r>
                        <a:rPr lang="ru-RU" sz="2200" dirty="0" err="1" smtClean="0"/>
                        <a:t>тиждень</a:t>
                      </a:r>
                      <a:r>
                        <a:rPr lang="ru-RU" sz="2200" dirty="0" smtClean="0"/>
                        <a:t> (</a:t>
                      </a:r>
                      <a:r>
                        <a:rPr lang="ru-RU" sz="2200" dirty="0" err="1" smtClean="0"/>
                        <a:t>назви</a:t>
                      </a:r>
                      <a:r>
                        <a:rPr lang="ru-RU" sz="2200" dirty="0" smtClean="0"/>
                        <a:t> </a:t>
                      </a:r>
                      <a:r>
                        <a:rPr lang="ru-RU" sz="2200" dirty="0" err="1" smtClean="0"/>
                        <a:t>днів</a:t>
                      </a:r>
                      <a:r>
                        <a:rPr lang="ru-RU" sz="2200" dirty="0" smtClean="0"/>
                        <a:t> </a:t>
                      </a:r>
                      <a:r>
                        <a:rPr lang="ru-RU" sz="2200" dirty="0" err="1" smtClean="0"/>
                        <a:t>тижня</a:t>
                      </a:r>
                      <a:r>
                        <a:rPr lang="ru-RU" sz="2200" dirty="0" smtClean="0"/>
                        <a:t>, </a:t>
                      </a:r>
                      <a:r>
                        <a:rPr lang="ru-RU" sz="2200" dirty="0" err="1" smtClean="0"/>
                        <a:t>їх</a:t>
                      </a:r>
                      <a:r>
                        <a:rPr lang="ru-RU" sz="2200" dirty="0" smtClean="0"/>
                        <a:t> </a:t>
                      </a:r>
                      <a:r>
                        <a:rPr lang="ru-RU" sz="2200" dirty="0" err="1" smtClean="0"/>
                        <a:t>послідовність</a:t>
                      </a:r>
                      <a:r>
                        <a:rPr lang="ru-RU" sz="2200" dirty="0" smtClean="0"/>
                        <a:t>), </a:t>
                      </a:r>
                      <a:r>
                        <a:rPr lang="ru-RU" sz="2200" dirty="0" err="1" smtClean="0"/>
                        <a:t>місяць</a:t>
                      </a:r>
                      <a:r>
                        <a:rPr lang="ru-RU" sz="2200" dirty="0" smtClean="0"/>
                        <a:t> (</a:t>
                      </a:r>
                      <a:r>
                        <a:rPr lang="ru-RU" sz="2200" dirty="0" err="1" smtClean="0"/>
                        <a:t>назви</a:t>
                      </a:r>
                      <a:r>
                        <a:rPr lang="ru-RU" sz="2200" dirty="0" smtClean="0"/>
                        <a:t> 12 </a:t>
                      </a:r>
                      <a:r>
                        <a:rPr lang="ru-RU" sz="2200" dirty="0" err="1" smtClean="0"/>
                        <a:t>місяців</a:t>
                      </a:r>
                      <a:r>
                        <a:rPr lang="ru-RU" sz="2200" dirty="0" smtClean="0"/>
                        <a:t>), пори року; </a:t>
                      </a:r>
                      <a:r>
                        <a:rPr lang="ru-RU" sz="2200" dirty="0" err="1" smtClean="0"/>
                        <a:t>диференціює</a:t>
                      </a:r>
                      <a:r>
                        <a:rPr lang="ru-RU" sz="2200" dirty="0" smtClean="0"/>
                        <a:t> та </a:t>
                      </a:r>
                      <a:r>
                        <a:rPr lang="ru-RU" sz="2200" dirty="0" err="1" smtClean="0"/>
                        <a:t>вживає</a:t>
                      </a:r>
                      <a:r>
                        <a:rPr lang="ru-RU" sz="2200" dirty="0" smtClean="0"/>
                        <a:t> </a:t>
                      </a:r>
                      <a:r>
                        <a:rPr lang="ru-RU" sz="2200" dirty="0" err="1" smtClean="0"/>
                        <a:t>часові</a:t>
                      </a:r>
                      <a:r>
                        <a:rPr lang="ru-RU" sz="2200" baseline="0" dirty="0" smtClean="0"/>
                        <a:t> </a:t>
                      </a:r>
                      <a:r>
                        <a:rPr lang="ru-RU" sz="2200" dirty="0" err="1" smtClean="0"/>
                        <a:t>поняття</a:t>
                      </a:r>
                      <a:r>
                        <a:rPr lang="ru-RU" sz="2200" dirty="0" smtClean="0"/>
                        <a:t>: зараз, </a:t>
                      </a:r>
                      <a:r>
                        <a:rPr lang="ru-RU" sz="2200" dirty="0" err="1" smtClean="0"/>
                        <a:t>згодом</a:t>
                      </a:r>
                      <a:r>
                        <a:rPr lang="ru-RU" sz="2200" dirty="0" smtClean="0"/>
                        <a:t>, </a:t>
                      </a:r>
                      <a:r>
                        <a:rPr lang="ru-RU" sz="2200" dirty="0" err="1" smtClean="0"/>
                        <a:t>раніше</a:t>
                      </a:r>
                      <a:r>
                        <a:rPr lang="ru-RU" sz="2200" dirty="0" smtClean="0"/>
                        <a:t>, </a:t>
                      </a:r>
                      <a:r>
                        <a:rPr lang="ru-RU" sz="2200" dirty="0" err="1" smtClean="0"/>
                        <a:t>пізніше</a:t>
                      </a:r>
                      <a:r>
                        <a:rPr lang="ru-RU" sz="2200" dirty="0" smtClean="0"/>
                        <a:t>, </a:t>
                      </a:r>
                      <a:r>
                        <a:rPr lang="ru-RU" sz="2200" dirty="0" err="1" smtClean="0"/>
                        <a:t>сьогодні</a:t>
                      </a:r>
                      <a:r>
                        <a:rPr lang="ru-RU" sz="2200" dirty="0" smtClean="0"/>
                        <a:t>, завтра, </a:t>
                      </a:r>
                      <a:r>
                        <a:rPr lang="ru-RU" sz="2200" dirty="0" err="1" smtClean="0"/>
                        <a:t>вчора</a:t>
                      </a:r>
                      <a:r>
                        <a:rPr lang="ru-RU" sz="2200" dirty="0" smtClean="0"/>
                        <a:t>, </a:t>
                      </a:r>
                      <a:r>
                        <a:rPr lang="ru-RU" sz="2200" dirty="0" err="1" smtClean="0"/>
                        <a:t>швидко</a:t>
                      </a:r>
                      <a:r>
                        <a:rPr lang="ru-RU" sz="2200" dirty="0" smtClean="0"/>
                        <a:t>, </a:t>
                      </a:r>
                      <a:r>
                        <a:rPr lang="ru-RU" sz="2200" dirty="0" err="1" smtClean="0"/>
                        <a:t>повільно</a:t>
                      </a:r>
                      <a:r>
                        <a:rPr lang="ru-RU" sz="2200" dirty="0" smtClean="0"/>
                        <a:t> </a:t>
                      </a:r>
                      <a:r>
                        <a:rPr lang="ru-RU" sz="2200" dirty="0" err="1" smtClean="0"/>
                        <a:t>тощо</a:t>
                      </a:r>
                      <a:r>
                        <a:rPr lang="ru-RU" sz="2200" dirty="0" smtClean="0"/>
                        <a:t>; </a:t>
                      </a:r>
                      <a:r>
                        <a:rPr lang="ru-RU" sz="2200" dirty="0" err="1" smtClean="0"/>
                        <a:t>знає</a:t>
                      </a:r>
                      <a:r>
                        <a:rPr lang="ru-RU" sz="2200" baseline="0" dirty="0" smtClean="0"/>
                        <a:t> про</a:t>
                      </a:r>
                      <a:r>
                        <a:rPr lang="ru-RU" sz="2200" dirty="0" smtClean="0"/>
                        <a:t> </a:t>
                      </a:r>
                      <a:r>
                        <a:rPr lang="ru-RU" sz="2200" dirty="0" err="1" smtClean="0"/>
                        <a:t>різні</a:t>
                      </a:r>
                      <a:r>
                        <a:rPr lang="ru-RU" sz="2200" dirty="0" smtClean="0"/>
                        <a:t> </a:t>
                      </a:r>
                      <a:r>
                        <a:rPr lang="ru-RU" sz="2200" dirty="0" err="1" smtClean="0"/>
                        <a:t>види</a:t>
                      </a:r>
                      <a:r>
                        <a:rPr lang="ru-RU" sz="2200" dirty="0" smtClean="0"/>
                        <a:t> </a:t>
                      </a:r>
                      <a:r>
                        <a:rPr lang="ru-RU" sz="2200" dirty="0" err="1" smtClean="0"/>
                        <a:t>годинників</a:t>
                      </a:r>
                      <a:r>
                        <a:rPr lang="ru-RU" sz="2200" dirty="0" smtClean="0"/>
                        <a:t> </a:t>
                      </a:r>
                      <a:r>
                        <a:rPr lang="ru-RU" sz="2200" dirty="0" err="1" smtClean="0"/>
                        <a:t>і</a:t>
                      </a:r>
                      <a:r>
                        <a:rPr lang="ru-RU" sz="2200" dirty="0" smtClean="0"/>
                        <a:t> </a:t>
                      </a:r>
                      <a:r>
                        <a:rPr lang="ru-RU" sz="2200" dirty="0" err="1" smtClean="0"/>
                        <a:t>календарів</a:t>
                      </a:r>
                      <a:r>
                        <a:rPr lang="ru-RU" sz="2200" dirty="0" smtClean="0"/>
                        <a:t>, </a:t>
                      </a:r>
                      <a:r>
                        <a:rPr lang="ru-RU" sz="2200" dirty="0" err="1" smtClean="0"/>
                        <a:t>вміє</a:t>
                      </a:r>
                      <a:r>
                        <a:rPr lang="ru-RU" sz="2200" dirty="0" smtClean="0"/>
                        <a:t> </a:t>
                      </a:r>
                      <a:r>
                        <a:rPr lang="ru-RU" sz="2200" dirty="0" err="1" smtClean="0"/>
                        <a:t>користуватися</a:t>
                      </a:r>
                      <a:r>
                        <a:rPr lang="ru-RU" sz="2200" dirty="0" smtClean="0"/>
                        <a:t> ними, </a:t>
                      </a:r>
                      <a:r>
                        <a:rPr lang="ru-RU" sz="2200" dirty="0" err="1" smtClean="0"/>
                        <a:t>визначати</a:t>
                      </a:r>
                      <a:r>
                        <a:rPr lang="ru-RU" sz="2200" dirty="0" smtClean="0"/>
                        <a:t> час за </a:t>
                      </a:r>
                      <a:r>
                        <a:rPr lang="ru-RU" sz="2200" dirty="0" err="1" smtClean="0"/>
                        <a:t>стрілками</a:t>
                      </a:r>
                      <a:r>
                        <a:rPr lang="ru-RU" sz="2200" dirty="0" smtClean="0"/>
                        <a:t> </a:t>
                      </a:r>
                      <a:r>
                        <a:rPr lang="ru-RU" sz="2200" dirty="0" err="1" smtClean="0"/>
                        <a:t>годинника</a:t>
                      </a:r>
                      <a:r>
                        <a:rPr lang="ru-RU" sz="2200" baseline="0" dirty="0" smtClean="0"/>
                        <a:t> </a:t>
                      </a:r>
                      <a:r>
                        <a:rPr lang="ru-RU" sz="2200" dirty="0" smtClean="0"/>
                        <a:t>(у межах </a:t>
                      </a:r>
                      <a:r>
                        <a:rPr lang="ru-RU" sz="2200" dirty="0" err="1" smtClean="0"/>
                        <a:t>години</a:t>
                      </a:r>
                      <a:r>
                        <a:rPr lang="ru-RU" sz="2200" dirty="0" smtClean="0"/>
                        <a:t>).</a:t>
                      </a:r>
                      <a:endParaRPr lang="ru-RU" sz="2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5429256" y="2357430"/>
            <a:ext cx="3714744" cy="4419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80000"/>
              </a:lnSpc>
            </a:pPr>
            <a:r>
              <a:rPr lang="uk-UA" sz="3600" dirty="0" smtClean="0"/>
              <a:t>Базовий компонент дошкільної освіти (2012 р.)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71406" y="1214422"/>
          <a:ext cx="9144000" cy="5500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99560A1-E2F3-4FC6-B2DE-CC48F3AB15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C99560A1-E2F3-4FC6-B2DE-CC48F3AB15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C2F433A-0ACB-47E5-95C0-A1631C8BDD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BC2F433A-0ACB-47E5-95C0-A1631C8BDD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FA2D407-E780-470C-9F1B-DEDA764009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0FA2D407-E780-470C-9F1B-DEDA764009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EF9452A-B483-4A47-BD74-B4419D9DB8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6EF9452A-B483-4A47-BD74-B4419D9DB8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74A54C1-767E-4279-B255-C0A29F0373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474A54C1-767E-4279-B255-C0A29F0373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BEED17A-03E9-4E9B-B084-178F7C9948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CBEED17A-03E9-4E9B-B084-178F7C9948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2725D3A-028D-4240-ADFF-51846DABA4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E2725D3A-028D-4240-ADFF-51846DABA4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E3908DC-5183-434D-8657-55B095AB86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2E3908DC-5183-434D-8657-55B095AB864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7881EF7-D752-4E4F-95C0-C0FD40D5A1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C7881EF7-D752-4E4F-95C0-C0FD40D5A19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569A4EF-E281-465A-97D0-3B1A81C756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">
                                            <p:graphicEl>
                                              <a:dgm id="{8569A4EF-E281-465A-97D0-3B1A81C756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4ADAAD3-0656-47B5-8989-9CD763EB6B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24ADAAD3-0656-47B5-8989-9CD763EB6B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80000"/>
              </a:lnSpc>
            </a:pPr>
            <a:r>
              <a:rPr lang="uk-UA" sz="3600" dirty="0" smtClean="0"/>
              <a:t>Базовий компонент дошкільної освіти (2012 р.)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285908"/>
          <a:ext cx="9144000" cy="56435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99560A1-E2F3-4FC6-B2DE-CC48F3AB15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C99560A1-E2F3-4FC6-B2DE-CC48F3AB15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C2F433A-0ACB-47E5-95C0-A1631C8BDD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BC2F433A-0ACB-47E5-95C0-A1631C8BDD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FA2D407-E780-470C-9F1B-DEDA764009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0FA2D407-E780-470C-9F1B-DEDA764009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EF9452A-B483-4A47-BD74-B4419D9DB8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6EF9452A-B483-4A47-BD74-B4419D9DB8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74A54C1-767E-4279-B255-C0A29F0373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474A54C1-767E-4279-B255-C0A29F0373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BEED17A-03E9-4E9B-B084-178F7C9948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CBEED17A-03E9-4E9B-B084-178F7C9948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2725D3A-028D-4240-ADFF-51846DABA4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E2725D3A-028D-4240-ADFF-51846DABA4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E3908DC-5183-434D-8657-55B095AB86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2E3908DC-5183-434D-8657-55B095AB864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7881EF7-D752-4E4F-95C0-C0FD40D5A1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C7881EF7-D752-4E4F-95C0-C0FD40D5A19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569A4EF-E281-465A-97D0-3B1A81C756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">
                                            <p:graphicEl>
                                              <a:dgm id="{8569A4EF-E281-465A-97D0-3B1A81C756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4ADAAD3-0656-47B5-8989-9CD763EB6B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24ADAAD3-0656-47B5-8989-9CD763EB6B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lvlOne"/>
        </p:bldSub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80000"/>
              </a:lnSpc>
            </a:pPr>
            <a:r>
              <a:rPr lang="uk-UA" sz="3600" dirty="0" smtClean="0"/>
              <a:t>Базовий компонент дошкільної освіти (2012 р.)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357323"/>
          <a:ext cx="9144000" cy="54292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99560A1-E2F3-4FC6-B2DE-CC48F3AB15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C99560A1-E2F3-4FC6-B2DE-CC48F3AB15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C2F433A-0ACB-47E5-95C0-A1631C8BDD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BC2F433A-0ACB-47E5-95C0-A1631C8BDD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FA2D407-E780-470C-9F1B-DEDA764009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0FA2D407-E780-470C-9F1B-DEDA764009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EF9452A-B483-4A47-BD74-B4419D9DB8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6EF9452A-B483-4A47-BD74-B4419D9DB8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74A54C1-767E-4279-B255-C0A29F0373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474A54C1-767E-4279-B255-C0A29F0373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BEED17A-03E9-4E9B-B084-178F7C9948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CBEED17A-03E9-4E9B-B084-178F7C9948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2725D3A-028D-4240-ADFF-51846DABA4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E2725D3A-028D-4240-ADFF-51846DABA4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E3908DC-5183-434D-8657-55B095AB86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2E3908DC-5183-434D-8657-55B095AB864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7881EF7-D752-4E4F-95C0-C0FD40D5A1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C7881EF7-D752-4E4F-95C0-C0FD40D5A19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569A4EF-E281-465A-97D0-3B1A81C756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">
                                            <p:graphicEl>
                                              <a:dgm id="{8569A4EF-E281-465A-97D0-3B1A81C756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4ADAAD3-0656-47B5-8989-9CD763EB6B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24ADAAD3-0656-47B5-8989-9CD763EB6B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lvlOne"/>
        </p:bldSub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55448"/>
            <a:ext cx="9144000" cy="1252728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uk-UA" sz="3600" dirty="0" smtClean="0"/>
              <a:t>Показники логіко-математичного розвитку дитини на передодні вступу до школи </a:t>
            </a:r>
            <a:r>
              <a:rPr lang="uk-UA" sz="2800" dirty="0" smtClean="0"/>
              <a:t>(Програма </a:t>
            </a:r>
            <a:r>
              <a:rPr lang="uk-UA" sz="2800" dirty="0" err="1" smtClean="0"/>
              <a:t>“Впевнений</a:t>
            </a:r>
            <a:r>
              <a:rPr lang="uk-UA" sz="2800" dirty="0" smtClean="0"/>
              <a:t> </a:t>
            </a:r>
            <a:r>
              <a:rPr lang="uk-UA" sz="2800" dirty="0" err="1" smtClean="0"/>
              <a:t>старт”</a:t>
            </a:r>
            <a:r>
              <a:rPr lang="uk-UA" sz="2800" dirty="0" smtClean="0"/>
              <a:t> (</a:t>
            </a:r>
            <a:r>
              <a:rPr lang="uk-UA" sz="2800" dirty="0" smtClean="0"/>
              <a:t>2013 </a:t>
            </a:r>
            <a:r>
              <a:rPr lang="uk-UA" sz="2800" dirty="0" smtClean="0"/>
              <a:t>р.))</a:t>
            </a:r>
            <a:endParaRPr lang="ru-RU" sz="2800" dirty="0"/>
          </a:p>
        </p:txBody>
      </p:sp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 l="33492" t="10742" r="32467" b="12109"/>
          <a:stretch>
            <a:fillRect/>
          </a:stretch>
        </p:blipFill>
        <p:spPr bwMode="auto">
          <a:xfrm>
            <a:off x="2357422" y="1428736"/>
            <a:ext cx="4214842" cy="537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6786578" y="3387856"/>
            <a:ext cx="1857388" cy="1469904"/>
          </a:xfrm>
          <a:prstGeom prst="wedgeRoundRectCallout">
            <a:avLst>
              <a:gd name="adj1" fmla="val -60217"/>
              <a:gd name="adj2" fmla="val 177952"/>
              <a:gd name="adj3" fmla="val 16667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err="1" smtClean="0">
                <a:solidFill>
                  <a:schemeClr val="tx1"/>
                </a:solidFill>
              </a:rPr>
              <a:t>Відкрийте</a:t>
            </a:r>
            <a:r>
              <a:rPr lang="ru-RU" b="1" dirty="0" smtClean="0">
                <a:solidFill>
                  <a:schemeClr val="tx1"/>
                </a:solidFill>
              </a:rPr>
              <a:t> файл – </a:t>
            </a:r>
            <a:r>
              <a:rPr lang="ru-RU" b="1" dirty="0" err="1" smtClean="0">
                <a:solidFill>
                  <a:schemeClr val="tx1"/>
                </a:solidFill>
              </a:rPr>
              <a:t>натисн</a:t>
            </a:r>
            <a:r>
              <a:rPr lang="uk-UA" b="1" dirty="0" smtClean="0">
                <a:solidFill>
                  <a:schemeClr val="tx1"/>
                </a:solidFill>
              </a:rPr>
              <a:t>і</a:t>
            </a:r>
            <a:r>
              <a:rPr lang="ru-RU" b="1" dirty="0" err="1" smtClean="0">
                <a:solidFill>
                  <a:schemeClr val="tx1"/>
                </a:solidFill>
              </a:rPr>
              <a:t>ть</a:t>
            </a:r>
            <a:r>
              <a:rPr lang="ru-RU" b="1" dirty="0" smtClean="0">
                <a:solidFill>
                  <a:schemeClr val="tx1"/>
                </a:solidFill>
              </a:rPr>
              <a:t> на  </a:t>
            </a:r>
            <a:r>
              <a:rPr lang="ru-RU" b="1" dirty="0" err="1" smtClean="0">
                <a:solidFill>
                  <a:schemeClr val="tx1"/>
                </a:solidFill>
              </a:rPr>
              <a:t>зображення</a:t>
            </a:r>
            <a:r>
              <a:rPr lang="ru-RU" b="1" dirty="0" smtClean="0">
                <a:solidFill>
                  <a:schemeClr val="tx1"/>
                </a:solidFill>
              </a:rPr>
              <a:t> (С.34)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643998" cy="928670"/>
          </a:xfrm>
        </p:spPr>
        <p:txBody>
          <a:bodyPr>
            <a:noAutofit/>
          </a:bodyPr>
          <a:lstStyle/>
          <a:p>
            <a:pPr algn="ctr"/>
            <a:r>
              <a:rPr lang="uk-UA" sz="3600" b="1" dirty="0" smtClean="0"/>
              <a:t>Математичні уявлення, що формуються в дитини у </a:t>
            </a:r>
            <a:r>
              <a:rPr lang="uk-UA" sz="3600" b="1" dirty="0" err="1" smtClean="0"/>
              <a:t>передшкільний</a:t>
            </a:r>
            <a:r>
              <a:rPr lang="uk-UA" sz="3600" b="1" dirty="0" smtClean="0"/>
              <a:t> період</a:t>
            </a:r>
            <a:endParaRPr lang="ru-RU" sz="3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124744"/>
          <a:ext cx="9144000" cy="6220814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5929322"/>
                <a:gridCol w="3214678"/>
              </a:tblGrid>
              <a:tr h="875496"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</a:pPr>
                      <a:r>
                        <a:rPr lang="uk-UA" sz="2400" dirty="0" smtClean="0">
                          <a:solidFill>
                            <a:schemeClr val="bg1"/>
                          </a:solidFill>
                        </a:rPr>
                        <a:t>Базовий</a:t>
                      </a:r>
                      <a:r>
                        <a:rPr lang="uk-UA" sz="2400" baseline="0" dirty="0" smtClean="0">
                          <a:solidFill>
                            <a:schemeClr val="bg1"/>
                          </a:solidFill>
                        </a:rPr>
                        <a:t> компонент Дошкільної освіти (2012 р.)</a:t>
                      </a:r>
                      <a:endParaRPr lang="uk-UA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</a:pPr>
                      <a:r>
                        <a:rPr lang="uk-UA" sz="2400" dirty="0" smtClean="0">
                          <a:solidFill>
                            <a:schemeClr val="bg1"/>
                          </a:solidFill>
                        </a:rPr>
                        <a:t>Програма</a:t>
                      </a:r>
                      <a:r>
                        <a:rPr lang="uk-UA" sz="24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uk-UA" sz="2400" baseline="0" dirty="0" err="1" smtClean="0">
                          <a:solidFill>
                            <a:schemeClr val="bg1"/>
                          </a:solidFill>
                        </a:rPr>
                        <a:t>“Впевнений</a:t>
                      </a:r>
                      <a:r>
                        <a:rPr lang="uk-UA" sz="24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uk-UA" sz="2400" baseline="0" dirty="0" err="1" smtClean="0">
                          <a:solidFill>
                            <a:schemeClr val="bg1"/>
                          </a:solidFill>
                        </a:rPr>
                        <a:t>старт”</a:t>
                      </a:r>
                      <a:endParaRPr lang="uk-UA" sz="2400" baseline="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>
                        <a:lnSpc>
                          <a:spcPct val="75000"/>
                        </a:lnSpc>
                      </a:pPr>
                      <a:r>
                        <a:rPr lang="uk-UA" sz="2400" baseline="0" dirty="0" smtClean="0">
                          <a:solidFill>
                            <a:schemeClr val="bg1"/>
                          </a:solidFill>
                        </a:rPr>
                        <a:t>(</a:t>
                      </a:r>
                      <a:r>
                        <a:rPr lang="uk-UA" sz="2400" baseline="0" dirty="0" smtClean="0">
                          <a:solidFill>
                            <a:schemeClr val="bg1"/>
                          </a:solidFill>
                        </a:rPr>
                        <a:t>2013 </a:t>
                      </a:r>
                      <a:r>
                        <a:rPr lang="uk-UA" sz="2400" baseline="0" dirty="0" smtClean="0">
                          <a:solidFill>
                            <a:schemeClr val="bg1"/>
                          </a:solidFill>
                        </a:rPr>
                        <a:t>р.) </a:t>
                      </a:r>
                      <a:endParaRPr lang="uk-UA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29700">
                <a:tc gridSpan="2">
                  <a:txBody>
                    <a:bodyPr/>
                    <a:lstStyle/>
                    <a:p>
                      <a:pPr indent="179705"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Pragmatica"/>
                        </a:rPr>
                        <a:t>Ознаки</a:t>
                      </a:r>
                      <a:r>
                        <a:rPr lang="uk-UA" sz="2400" b="1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Pragmatica"/>
                        </a:rPr>
                        <a:t> предметів</a:t>
                      </a:r>
                      <a:endParaRPr lang="ru-RU" sz="2400" dirty="0">
                        <a:solidFill>
                          <a:srgbClr val="000000"/>
                        </a:solidFill>
                        <a:latin typeface="Pragmatica"/>
                        <a:ea typeface="Times New Roman"/>
                        <a:cs typeface="Pragmatica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73856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Знає назву сенсорних еталонів: колір, форма, величина (їх види, ознаки,</a:t>
                      </a:r>
                      <a:r>
                        <a:rPr kumimoji="0" lang="uk-UA" sz="2200" b="0" i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uk-UA" sz="2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властивості); користується словами, що їх характеризують (кольори та їх відтінки; форми ― об’ємні, площинні: циліндр, куб, прямокутник, трикутник тощо); визначає форму предметів за допомогою геометричної фігури як еталону. 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Вміє порівнювати предмети за кольором, формою, величиною, виділяти в них схожі та відмінні ознаки. Розрізняє і називає властивості і якості предметів (гладкий, шорсткий, м’який, металевий, дерев’яний, скляний, бавовняний тощо). Класифікує предмети та їх сукупності за кількісними та якісними ознаками; оперує множинами (посуд, одяг, тварини тощо); упорядковує об’єкти в напряму зростання чи зменшення певної ознаки та за їх розміщенням</a:t>
                      </a:r>
                      <a:r>
                        <a:rPr kumimoji="0" lang="uk-UA" sz="220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kumimoji="0" lang="ru-RU" sz="220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uk-UA" sz="2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200" b="0" i="0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Вміє</a:t>
                      </a:r>
                      <a:r>
                        <a:rPr kumimoji="0" lang="uk-UA" sz="2200" b="0" i="0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uk-UA" sz="2200" b="0" i="0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порівнювати предмети за розміром, висотою, масою, шириною, довжиною, товщиною, класифікує</a:t>
                      </a:r>
                      <a:r>
                        <a:rPr kumimoji="0" lang="uk-UA" sz="2200" b="0" i="0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uk-UA" sz="2200" b="0" i="0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їх за визначеними параметрами.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6000760" y="2509862"/>
            <a:ext cx="3124190" cy="4419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2908" y="-142900"/>
            <a:ext cx="9429784" cy="1800200"/>
          </a:xfrm>
        </p:spPr>
        <p:txBody>
          <a:bodyPr>
            <a:noAutofit/>
          </a:bodyPr>
          <a:lstStyle/>
          <a:p>
            <a:pPr algn="ctr">
              <a:lnSpc>
                <a:spcPct val="75000"/>
              </a:lnSpc>
            </a:pPr>
            <a:r>
              <a:rPr lang="uk-UA" sz="3200" b="1" dirty="0" smtClean="0"/>
              <a:t>Узагальнення і систематизація математичних уявлень, сформованих у </a:t>
            </a:r>
            <a:r>
              <a:rPr lang="uk-UA" sz="3200" b="1" dirty="0" err="1" smtClean="0"/>
              <a:t>передшкільний</a:t>
            </a:r>
            <a:r>
              <a:rPr lang="uk-UA" sz="3200" b="1" dirty="0" smtClean="0"/>
              <a:t> </a:t>
            </a:r>
            <a:r>
              <a:rPr lang="uk-UA" sz="3200" b="1" dirty="0" smtClean="0"/>
              <a:t>період. </a:t>
            </a:r>
            <a:r>
              <a:rPr lang="uk-UA" sz="3200" dirty="0" smtClean="0">
                <a:solidFill>
                  <a:srgbClr val="FFC000"/>
                </a:solidFill>
              </a:rPr>
              <a:t>Нова навчальна програма 2011 р. </a:t>
            </a:r>
            <a:r>
              <a:rPr lang="uk-UA" sz="3200" dirty="0" smtClean="0">
                <a:solidFill>
                  <a:srgbClr val="FFC000"/>
                </a:solidFill>
              </a:rPr>
              <a:t/>
            </a:r>
            <a:br>
              <a:rPr lang="uk-UA" sz="3200" dirty="0" smtClean="0">
                <a:solidFill>
                  <a:srgbClr val="FFC000"/>
                </a:solidFill>
              </a:rPr>
            </a:br>
            <a:r>
              <a:rPr lang="uk-UA" sz="3200" dirty="0" smtClean="0">
                <a:solidFill>
                  <a:srgbClr val="FFC000"/>
                </a:solidFill>
              </a:rPr>
              <a:t>(</a:t>
            </a:r>
            <a:r>
              <a:rPr lang="uk-UA" sz="3200" dirty="0" smtClean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зі змінами 2015 р.)</a:t>
            </a:r>
            <a:r>
              <a:rPr lang="uk-UA" sz="3200" dirty="0" smtClean="0">
                <a:solidFill>
                  <a:srgbClr val="FFC000"/>
                </a:solidFill>
              </a:rPr>
              <a:t> </a:t>
            </a:r>
            <a:r>
              <a:rPr lang="uk-UA" sz="3200" dirty="0" smtClean="0"/>
              <a:t>1</a:t>
            </a:r>
            <a:r>
              <a:rPr lang="uk-UA" sz="3200" b="1" dirty="0" smtClean="0"/>
              <a:t> клас</a:t>
            </a:r>
            <a:endParaRPr lang="ru-RU" sz="32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428736"/>
          <a:ext cx="9144000" cy="53936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60284"/>
                <a:gridCol w="6583716"/>
              </a:tblGrid>
              <a:tr h="93342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Зміст навчального матеріалу</a:t>
                      </a:r>
                      <a:endParaRPr lang="ru-RU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lang="ru-RU" sz="2400" dirty="0" smtClean="0"/>
                    </a:p>
                  </a:txBody>
                  <a:tcPr/>
                </a:tc>
              </a:tr>
              <a:tr h="4424404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Ознаки предметів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kumimoji="0"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Ознаки і властивості предметів.</a:t>
                      </a:r>
                      <a:endParaRPr kumimoji="0" lang="ru-RU" sz="20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kumimoji="0"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Спільні та відмінні ознаки. </a:t>
                      </a:r>
                      <a:endParaRPr kumimoji="0" lang="ru-RU" sz="20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kumimoji="0"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Об’єднання предметів у групу за спільною ознакою. </a:t>
                      </a:r>
                      <a:endParaRPr kumimoji="0" lang="ru-RU" sz="20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kumimoji="0"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Розбиття групи предметів  на підгрупи за спільною ознакою.</a:t>
                      </a:r>
                      <a:endParaRPr kumimoji="0" lang="ru-RU" sz="20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kumimoji="0"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kumimoji="0" lang="ru-RU" sz="20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>
                        <a:lnSpc>
                          <a:spcPct val="80000"/>
                        </a:lnSpc>
                      </a:pP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80000"/>
                        </a:lnSpc>
                      </a:pPr>
                      <a:r>
                        <a:rPr lang="uk-UA" sz="20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Учень (учениця):</a:t>
                      </a:r>
                      <a:endParaRPr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>
                        <a:lnSpc>
                          <a:spcPct val="80000"/>
                        </a:lnSpc>
                      </a:pPr>
                      <a:r>
                        <a:rPr lang="uk-UA" sz="20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розпізнає</a:t>
                      </a:r>
                      <a:r>
                        <a:rPr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предмети за розміром, формою</a:t>
                      </a:r>
                      <a:r>
                        <a:rPr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призначенням, </a:t>
                      </a:r>
                      <a:r>
                        <a:rPr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кольором</a:t>
                      </a:r>
                      <a:r>
                        <a:rPr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uk-UA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тощо</a:t>
                      </a:r>
                      <a:r>
                        <a:rPr lang="uk-UA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</a:t>
                      </a:r>
                      <a:endParaRPr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розуміє </a:t>
                      </a:r>
                      <a:r>
                        <a:rPr kumimoji="0" lang="uk-UA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узагальнювальні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слова (без уживання терміну) «кожний», «всі», «крім», «один із», «хоча б один», «всі», «деякі», </a:t>
                      </a:r>
                      <a:r>
                        <a:rPr kumimoji="0" lang="ru-RU" sz="2000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логічні</a:t>
                      </a:r>
                      <a:r>
                        <a:rPr kumimoji="0" lang="ru-RU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000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сполучники</a:t>
                      </a:r>
                      <a:r>
                        <a:rPr kumimoji="0" lang="ru-RU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«</a:t>
                      </a:r>
                      <a:r>
                        <a:rPr kumimoji="0" lang="ru-RU" sz="2000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і</a:t>
                      </a:r>
                      <a:r>
                        <a:rPr kumimoji="0" lang="ru-RU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» та «</a:t>
                      </a:r>
                      <a:r>
                        <a:rPr kumimoji="0" lang="ru-RU" sz="2000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або</a:t>
                      </a:r>
                      <a:r>
                        <a:rPr kumimoji="0" lang="ru-RU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»; </a:t>
                      </a:r>
                    </a:p>
                    <a:p>
                      <a:pPr algn="just">
                        <a:lnSpc>
                          <a:spcPct val="80000"/>
                        </a:lnSpc>
                      </a:pPr>
                      <a:r>
                        <a:rPr lang="uk-UA" sz="20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визначає</a:t>
                      </a:r>
                      <a:r>
                        <a:rPr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спільні та відмінні ознаки об’єктів навколишнього світу;  </a:t>
                      </a:r>
                      <a:endParaRPr lang="ru-RU" sz="20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>
                        <a:lnSpc>
                          <a:spcPct val="80000"/>
                        </a:lnSpc>
                      </a:pPr>
                      <a:r>
                        <a:rPr lang="uk-UA" sz="20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порівнює</a:t>
                      </a:r>
                      <a:r>
                        <a:rPr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предмети за вказаними ознаками;</a:t>
                      </a:r>
                      <a:endParaRPr lang="ru-RU" sz="20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>
                        <a:lnSpc>
                          <a:spcPct val="80000"/>
                        </a:lnSpc>
                      </a:pPr>
                      <a:r>
                        <a:rPr lang="uk-UA" sz="20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об’єднує</a:t>
                      </a:r>
                      <a:r>
                        <a:rPr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предмети в </a:t>
                      </a:r>
                      <a:r>
                        <a:rPr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групу за спільною ознакою; </a:t>
                      </a:r>
                      <a:endParaRPr lang="ru-RU" sz="20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>
                        <a:lnSpc>
                          <a:spcPct val="80000"/>
                        </a:lnSpc>
                      </a:pPr>
                      <a:r>
                        <a:rPr lang="uk-UA" sz="20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розбиває </a:t>
                      </a:r>
                      <a:r>
                        <a:rPr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предмети на </a:t>
                      </a:r>
                      <a:r>
                        <a:rPr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групи за спільною ознакою;</a:t>
                      </a:r>
                      <a:endParaRPr lang="ru-RU" sz="20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>
                        <a:lnSpc>
                          <a:spcPct val="80000"/>
                        </a:lnSpc>
                      </a:pPr>
                      <a:r>
                        <a:rPr kumimoji="0" lang="uk-UA" sz="20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будує </a:t>
                      </a:r>
                      <a:r>
                        <a:rPr kumimoji="0"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висловлювання з використанням </a:t>
                      </a:r>
                      <a:r>
                        <a:rPr kumimoji="0" lang="uk-UA" sz="2000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узагальнювальних</a:t>
                      </a:r>
                      <a:r>
                        <a:rPr kumimoji="0"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слів та логічних сполучників з допомогою дорослого.</a:t>
                      </a:r>
                      <a:endParaRPr lang="ru-RU" sz="20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029" name="Group 5"/>
          <p:cNvGrpSpPr>
            <a:grpSpLocks noChangeAspect="1"/>
          </p:cNvGrpSpPr>
          <p:nvPr/>
        </p:nvGrpSpPr>
        <p:grpSpPr bwMode="auto">
          <a:xfrm>
            <a:off x="2555776" y="2428875"/>
            <a:ext cx="6538912" cy="4429125"/>
            <a:chOff x="1641" y="1530"/>
            <a:chExt cx="4119" cy="2790"/>
          </a:xfrm>
        </p:grpSpPr>
        <p:sp>
          <p:nvSpPr>
            <p:cNvPr id="1028" name="AutoShape 4"/>
            <p:cNvSpPr>
              <a:spLocks noChangeAspect="1" noChangeArrowheads="1" noTextEdit="1"/>
            </p:cNvSpPr>
            <p:nvPr/>
          </p:nvSpPr>
          <p:spPr bwMode="auto">
            <a:xfrm>
              <a:off x="1641" y="1530"/>
              <a:ext cx="4119" cy="27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0" name="Rectangle 6"/>
            <p:cNvSpPr>
              <a:spLocks noChangeArrowheads="1"/>
            </p:cNvSpPr>
            <p:nvPr/>
          </p:nvSpPr>
          <p:spPr bwMode="auto">
            <a:xfrm>
              <a:off x="1653" y="1533"/>
              <a:ext cx="4095" cy="278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428736"/>
          <a:ext cx="9144000" cy="54806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60284"/>
                <a:gridCol w="6583716"/>
              </a:tblGrid>
              <a:tr h="100013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Зміст навчального матеріалу</a:t>
                      </a:r>
                      <a:endParaRPr lang="ru-RU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lang="ru-RU" sz="2400" dirty="0" smtClean="0"/>
                    </a:p>
                  </a:txBody>
                  <a:tcPr/>
                </a:tc>
              </a:tr>
              <a:tr h="352016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Ознаки, пов’язані із поняттям величини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kumimoji="0"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Відношення між предметами, пов’язані з їх довжиною, висотою, товщиною.</a:t>
                      </a:r>
                      <a:endParaRPr kumimoji="0" lang="ru-RU" sz="20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kumimoji="0"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kumimoji="0" lang="ru-RU" sz="20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endParaRPr lang="ru-RU" sz="20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sz="20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Учень (учениця):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endParaRPr lang="uk-UA" sz="2000" i="1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sz="20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встановлює </a:t>
                      </a:r>
                      <a:r>
                        <a:rPr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відповідні відношення</a:t>
                      </a:r>
                      <a:r>
                        <a:rPr lang="uk-UA" sz="20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між</a:t>
                      </a:r>
                      <a:r>
                        <a:rPr lang="uk-UA" sz="20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предметами: більший, ніж; менший, ніж; найбільший; найменший; однакові;</a:t>
                      </a:r>
                      <a:r>
                        <a:rPr lang="uk-UA" sz="20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коротший ніж; довший за; найдовший; найкоротший; однакові за довжиною та ін.;</a:t>
                      </a:r>
                      <a:endParaRPr lang="ru-RU" sz="20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sz="20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порівнює </a:t>
                      </a:r>
                      <a:r>
                        <a:rPr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і</a:t>
                      </a:r>
                      <a:r>
                        <a:rPr lang="uk-UA" sz="20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впорядковує </a:t>
                      </a:r>
                      <a:r>
                        <a:rPr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предмети за довжиною, висотою, </a:t>
                      </a:r>
                      <a:r>
                        <a:rPr lang="uk-UA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товщиною. 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endParaRPr lang="uk-UA" sz="20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endParaRPr lang="uk-UA" sz="20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endParaRPr lang="ru-RU" sz="20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endParaRPr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endParaRPr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endParaRPr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endParaRPr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endParaRPr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endParaRPr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endParaRPr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607692" y="2433638"/>
            <a:ext cx="6500812" cy="44196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-142908" y="-142900"/>
            <a:ext cx="9429784" cy="18002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7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Узагальнення і систематизація математичних уявлень, сформованих у передшкільний період. </a:t>
            </a:r>
            <a:r>
              <a:rPr kumimoji="0" lang="uk-UA" sz="3200" b="1" i="0" u="none" strike="noStrike" kern="1200" cap="none" spc="0" normalizeH="0" baseline="0" noProof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Нова навчальна програма 2011 р. </a:t>
            </a:r>
            <a:br>
              <a:rPr kumimoji="0" lang="uk-UA" sz="3200" b="1" i="0" u="none" strike="noStrike" kern="1200" cap="none" spc="0" normalizeH="0" baseline="0" noProof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3200" b="1" i="0" u="none" strike="noStrike" kern="1200" cap="none" spc="0" normalizeH="0" baseline="0" noProof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</a:t>
            </a:r>
            <a:r>
              <a:rPr kumimoji="0" lang="uk-UA" sz="3200" b="1" i="0" u="none" strike="noStrike" kern="1200" cap="none" spc="0" normalizeH="0" baseline="0" noProof="0" smtClean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зі змінами 2015 р.)</a:t>
            </a:r>
            <a:r>
              <a:rPr kumimoji="0" lang="uk-UA" sz="3200" b="1" i="0" u="none" strike="noStrike" kern="1200" cap="none" spc="0" normalizeH="0" baseline="0" noProof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uk-UA" sz="32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 клас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satMod val="1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57298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uk-UA" sz="3600" b="1" dirty="0" smtClean="0"/>
              <a:t>Математичні уявлення, що формуються в дитини у </a:t>
            </a:r>
            <a:r>
              <a:rPr lang="uk-UA" sz="3600" b="1" dirty="0" err="1" smtClean="0"/>
              <a:t>передшкільний</a:t>
            </a:r>
            <a:r>
              <a:rPr lang="uk-UA" sz="3600" b="1" dirty="0" smtClean="0"/>
              <a:t> період</a:t>
            </a:r>
            <a:endParaRPr lang="ru-RU" sz="3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214422"/>
          <a:ext cx="9144000" cy="5803115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4714876"/>
                <a:gridCol w="4429124"/>
              </a:tblGrid>
              <a:tr h="713884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uk-UA" sz="2400" dirty="0" smtClean="0"/>
                        <a:t>Базовий</a:t>
                      </a:r>
                      <a:r>
                        <a:rPr lang="uk-UA" sz="2400" baseline="0" dirty="0" smtClean="0"/>
                        <a:t> компонент Дошкільної освіти (2012 р.)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 marL="86360" marR="8636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uk-UA" sz="2400" dirty="0" smtClean="0"/>
                        <a:t>Програма</a:t>
                      </a:r>
                      <a:r>
                        <a:rPr lang="uk-UA" sz="2400" baseline="0" dirty="0" smtClean="0"/>
                        <a:t> </a:t>
                      </a:r>
                      <a:r>
                        <a:rPr lang="uk-UA" sz="2400" baseline="0" dirty="0" err="1" smtClean="0"/>
                        <a:t>“Впевнений</a:t>
                      </a:r>
                      <a:r>
                        <a:rPr lang="uk-UA" sz="2400" baseline="0" dirty="0" smtClean="0"/>
                        <a:t> </a:t>
                      </a:r>
                      <a:r>
                        <a:rPr lang="uk-UA" sz="2400" baseline="0" dirty="0" err="1" smtClean="0"/>
                        <a:t>старт”</a:t>
                      </a:r>
                      <a:endParaRPr lang="uk-UA" sz="2400" baseline="0" dirty="0" smtClean="0"/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uk-UA" sz="2400" baseline="0" dirty="0" smtClean="0"/>
                        <a:t>(</a:t>
                      </a:r>
                      <a:r>
                        <a:rPr lang="uk-UA" sz="2400" baseline="0" dirty="0" smtClean="0"/>
                        <a:t>2013 </a:t>
                      </a:r>
                      <a:r>
                        <a:rPr lang="uk-UA" sz="2400" baseline="0" dirty="0" smtClean="0"/>
                        <a:t>рік) 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 marL="86360" marR="863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13599">
                <a:tc gridSpan="2"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uk-UA" sz="2400" b="1" dirty="0" smtClean="0"/>
                        <a:t>Просторові</a:t>
                      </a:r>
                      <a:r>
                        <a:rPr lang="uk-UA" sz="2400" b="1" baseline="0" dirty="0" smtClean="0"/>
                        <a:t> відношення.</a:t>
                      </a:r>
                      <a:endParaRPr lang="ru-RU" sz="2400" b="1" dirty="0"/>
                    </a:p>
                  </a:txBody>
                  <a:tcPr marL="86360" marR="8636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85285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200" kern="1200" dirty="0" smtClean="0"/>
                        <a:t>Орієнтується у просторі на основі його безпосереднього сприйняття та словесного позначення просторових категорій (місцеположення, віддаленість); визначає своє місцезнаходження відносно об’єктів, що її оточують, розташування предметів і об’єктів у просторі (близько, далеко, ліворуч, праворуч, всередині, під, над, біля, зверху, знизу, назад, вперед). Орієнтується на площині аркуша паперу, книги; вміє складати орнаменти, малюнки з використанням геометричних фігур, різних за величиною, формою, кольором.</a:t>
                      </a:r>
                      <a:endParaRPr kumimoji="0" lang="ru-RU" sz="2200" kern="1200" dirty="0" smtClean="0"/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6360" marR="8636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 err="1" smtClean="0"/>
                        <a:t>розрізняє</a:t>
                      </a:r>
                      <a:r>
                        <a:rPr lang="ru-RU" sz="2200" dirty="0" smtClean="0"/>
                        <a:t> </a:t>
                      </a:r>
                      <a:r>
                        <a:rPr lang="ru-RU" sz="2200" dirty="0" err="1" smtClean="0"/>
                        <a:t>розташування</a:t>
                      </a:r>
                      <a:r>
                        <a:rPr lang="ru-RU" sz="2200" dirty="0" smtClean="0"/>
                        <a:t> </a:t>
                      </a:r>
                      <a:r>
                        <a:rPr lang="ru-RU" sz="2200" dirty="0" err="1" smtClean="0"/>
                        <a:t>предметів</a:t>
                      </a:r>
                      <a:r>
                        <a:rPr lang="ru-RU" sz="2200" dirty="0" smtClean="0"/>
                        <a:t> у </a:t>
                      </a:r>
                      <a:r>
                        <a:rPr lang="ru-RU" sz="2200" dirty="0" err="1" smtClean="0"/>
                        <a:t>просторі</a:t>
                      </a:r>
                      <a:r>
                        <a:rPr lang="ru-RU" sz="2200" dirty="0" smtClean="0"/>
                        <a:t> (</a:t>
                      </a:r>
                      <a:r>
                        <a:rPr lang="ru-RU" sz="2200" dirty="0" err="1" smtClean="0"/>
                        <a:t>вгорі</a:t>
                      </a:r>
                      <a:r>
                        <a:rPr lang="ru-RU" sz="2200" dirty="0" smtClean="0"/>
                        <a:t>, внизу, </a:t>
                      </a:r>
                      <a:r>
                        <a:rPr lang="ru-RU" sz="2200" dirty="0" err="1" smtClean="0"/>
                        <a:t>ліворуч</a:t>
                      </a:r>
                      <a:r>
                        <a:rPr lang="ru-RU" sz="2200" dirty="0" smtClean="0"/>
                        <a:t>, </a:t>
                      </a:r>
                      <a:r>
                        <a:rPr lang="ru-RU" sz="2200" dirty="0" err="1" smtClean="0"/>
                        <a:t>праворуч</a:t>
                      </a:r>
                      <a:r>
                        <a:rPr lang="ru-RU" sz="2200" dirty="0" smtClean="0"/>
                        <a:t>, </a:t>
                      </a:r>
                      <a:r>
                        <a:rPr lang="ru-RU" sz="2200" dirty="0" err="1" smtClean="0"/>
                        <a:t>попереду</a:t>
                      </a:r>
                      <a:r>
                        <a:rPr lang="ru-RU" sz="2200" dirty="0" smtClean="0"/>
                        <a:t>, </a:t>
                      </a:r>
                      <a:r>
                        <a:rPr lang="ru-RU" sz="2200" dirty="0" err="1" smtClean="0"/>
                        <a:t>позаду</a:t>
                      </a:r>
                      <a:r>
                        <a:rPr lang="ru-RU" sz="2200" dirty="0" smtClean="0"/>
                        <a:t>, </a:t>
                      </a:r>
                      <a:r>
                        <a:rPr lang="ru-RU" sz="2200" dirty="0" err="1" smtClean="0"/>
                        <a:t>посередині</a:t>
                      </a:r>
                      <a:r>
                        <a:rPr lang="ru-RU" sz="2200" dirty="0" smtClean="0"/>
                        <a:t>) та </a:t>
                      </a:r>
                      <a:r>
                        <a:rPr lang="ru-RU" sz="2200" dirty="0" err="1" smtClean="0"/>
                        <a:t>визначати</a:t>
                      </a:r>
                      <a:r>
                        <a:rPr lang="ru-RU" sz="2200" dirty="0" smtClean="0"/>
                        <a:t> </a:t>
                      </a:r>
                      <a:r>
                        <a:rPr lang="ru-RU" sz="2200" dirty="0" err="1" smtClean="0"/>
                        <a:t>напрямок</a:t>
                      </a:r>
                      <a:r>
                        <a:rPr lang="ru-RU" sz="2200" dirty="0" smtClean="0"/>
                        <a:t> </a:t>
                      </a:r>
                      <a:r>
                        <a:rPr lang="ru-RU" sz="2200" dirty="0" err="1" smtClean="0"/>
                        <a:t>руху</a:t>
                      </a:r>
                      <a:r>
                        <a:rPr lang="ru-RU" sz="2200" dirty="0" smtClean="0"/>
                        <a:t> (вперед, назад, </a:t>
                      </a:r>
                      <a:r>
                        <a:rPr lang="ru-RU" sz="2200" dirty="0" err="1" smtClean="0"/>
                        <a:t>ліворуч</a:t>
                      </a:r>
                      <a:r>
                        <a:rPr lang="ru-RU" sz="2200" dirty="0" smtClean="0"/>
                        <a:t>, </a:t>
                      </a:r>
                      <a:r>
                        <a:rPr lang="ru-RU" sz="2200" dirty="0" err="1" smtClean="0"/>
                        <a:t>праворуч</a:t>
                      </a:r>
                      <a:r>
                        <a:rPr lang="ru-RU" sz="2200" dirty="0" smtClean="0"/>
                        <a:t>, </a:t>
                      </a:r>
                      <a:r>
                        <a:rPr lang="ru-RU" sz="2200" dirty="0" err="1" smtClean="0"/>
                        <a:t>вгору</a:t>
                      </a:r>
                      <a:r>
                        <a:rPr lang="ru-RU" sz="2200" dirty="0" smtClean="0"/>
                        <a:t>, вниз);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 err="1" smtClean="0"/>
                        <a:t>визначає</a:t>
                      </a:r>
                      <a:r>
                        <a:rPr lang="ru-RU" sz="2200" dirty="0" smtClean="0"/>
                        <a:t> </a:t>
                      </a:r>
                      <a:r>
                        <a:rPr lang="ru-RU" sz="2200" dirty="0" err="1" smtClean="0"/>
                        <a:t>розташування</a:t>
                      </a:r>
                      <a:r>
                        <a:rPr lang="ru-RU" sz="2200" dirty="0" smtClean="0"/>
                        <a:t> </a:t>
                      </a:r>
                      <a:r>
                        <a:rPr lang="ru-RU" sz="2200" dirty="0" err="1" smtClean="0"/>
                        <a:t>предметів</a:t>
                      </a:r>
                      <a:r>
                        <a:rPr lang="ru-RU" sz="2200" dirty="0" smtClean="0"/>
                        <a:t> </a:t>
                      </a:r>
                      <a:r>
                        <a:rPr lang="ru-RU" sz="2200" dirty="0" err="1" smtClean="0"/>
                        <a:t>відносно</a:t>
                      </a:r>
                      <a:r>
                        <a:rPr lang="ru-RU" sz="2200" dirty="0" smtClean="0"/>
                        <a:t> себе </a:t>
                      </a:r>
                      <a:r>
                        <a:rPr lang="ru-RU" sz="2200" dirty="0" err="1" smtClean="0"/>
                        <a:t>і</a:t>
                      </a:r>
                      <a:r>
                        <a:rPr lang="ru-RU" sz="2200" dirty="0" smtClean="0"/>
                        <a:t> </a:t>
                      </a:r>
                      <a:r>
                        <a:rPr lang="ru-RU" sz="2200" dirty="0" err="1" smtClean="0"/>
                        <a:t>будь-якого</a:t>
                      </a:r>
                      <a:r>
                        <a:rPr lang="ru-RU" sz="2200" dirty="0" smtClean="0"/>
                        <a:t> предмета за </a:t>
                      </a:r>
                      <a:r>
                        <a:rPr lang="ru-RU" sz="2200" dirty="0" err="1" smtClean="0"/>
                        <a:t>просторовим</a:t>
                      </a:r>
                      <a:r>
                        <a:rPr lang="ru-RU" sz="2200" dirty="0" smtClean="0"/>
                        <a:t> </a:t>
                      </a:r>
                      <a:r>
                        <a:rPr lang="ru-RU" sz="2200" dirty="0" err="1" smtClean="0"/>
                        <a:t>розміщенням</a:t>
                      </a:r>
                      <a:r>
                        <a:rPr lang="ru-RU" sz="2200" dirty="0" smtClean="0"/>
                        <a:t> на </a:t>
                      </a:r>
                      <a:r>
                        <a:rPr lang="ru-RU" sz="2200" dirty="0" err="1" smtClean="0"/>
                        <a:t>площині</a:t>
                      </a:r>
                      <a:r>
                        <a:rPr lang="ru-RU" sz="2200" dirty="0" smtClean="0"/>
                        <a:t> (на </a:t>
                      </a:r>
                      <a:r>
                        <a:rPr lang="ru-RU" sz="2200" dirty="0" err="1" smtClean="0"/>
                        <a:t>столі</a:t>
                      </a:r>
                      <a:r>
                        <a:rPr lang="ru-RU" sz="2200" dirty="0" smtClean="0"/>
                        <a:t>, в </a:t>
                      </a:r>
                      <a:r>
                        <a:rPr lang="ru-RU" sz="2200" dirty="0" err="1" smtClean="0"/>
                        <a:t>зошиті</a:t>
                      </a:r>
                      <a:r>
                        <a:rPr lang="ru-RU" sz="2200" dirty="0" smtClean="0"/>
                        <a:t>, на </a:t>
                      </a:r>
                      <a:r>
                        <a:rPr lang="ru-RU" sz="2200" dirty="0" err="1" smtClean="0"/>
                        <a:t>підлозі</a:t>
                      </a:r>
                      <a:r>
                        <a:rPr lang="ru-RU" sz="2200" dirty="0" smtClean="0"/>
                        <a:t>, </a:t>
                      </a:r>
                      <a:r>
                        <a:rPr lang="ru-RU" sz="2200" dirty="0" err="1" smtClean="0"/>
                        <a:t>майданчику</a:t>
                      </a:r>
                      <a:r>
                        <a:rPr lang="ru-RU" sz="2200" dirty="0" smtClean="0"/>
                        <a:t> </a:t>
                      </a:r>
                      <a:r>
                        <a:rPr lang="ru-RU" sz="2200" dirty="0" err="1" smtClean="0"/>
                        <a:t>тощо</a:t>
                      </a:r>
                      <a:r>
                        <a:rPr lang="ru-RU" sz="2200" dirty="0" smtClean="0"/>
                        <a:t>);  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 err="1" smtClean="0"/>
                        <a:t>визначенні</a:t>
                      </a:r>
                      <a:r>
                        <a:rPr lang="ru-RU" sz="2200" dirty="0" smtClean="0"/>
                        <a:t> </a:t>
                      </a:r>
                      <a:r>
                        <a:rPr lang="ru-RU" sz="2200" dirty="0" err="1" smtClean="0"/>
                        <a:t>відстані</a:t>
                      </a:r>
                      <a:r>
                        <a:rPr lang="ru-RU" sz="2200" dirty="0" smtClean="0"/>
                        <a:t>, </a:t>
                      </a:r>
                      <a:r>
                        <a:rPr lang="ru-RU" sz="2200" dirty="0" err="1" smtClean="0"/>
                        <a:t>диференціації</a:t>
                      </a:r>
                      <a:r>
                        <a:rPr lang="ru-RU" sz="2200" dirty="0" smtClean="0"/>
                        <a:t> понять: далеко, </a:t>
                      </a:r>
                      <a:r>
                        <a:rPr lang="ru-RU" sz="2200" dirty="0" err="1" smtClean="0"/>
                        <a:t>близько</a:t>
                      </a:r>
                      <a:r>
                        <a:rPr lang="ru-RU" sz="2200" dirty="0" smtClean="0"/>
                        <a:t>, </a:t>
                      </a:r>
                      <a:r>
                        <a:rPr lang="ru-RU" sz="2200" dirty="0" err="1" smtClean="0"/>
                        <a:t>поруч</a:t>
                      </a:r>
                      <a:r>
                        <a:rPr lang="ru-RU" sz="2200" dirty="0" smtClean="0"/>
                        <a:t>, </a:t>
                      </a:r>
                      <a:r>
                        <a:rPr lang="ru-RU" sz="2200" dirty="0" err="1" smtClean="0"/>
                        <a:t>далі</a:t>
                      </a:r>
                      <a:r>
                        <a:rPr lang="ru-RU" sz="2200" dirty="0" smtClean="0"/>
                        <a:t>, </a:t>
                      </a:r>
                      <a:r>
                        <a:rPr lang="ru-RU" sz="2200" dirty="0" err="1" smtClean="0"/>
                        <a:t>ближче</a:t>
                      </a:r>
                      <a:r>
                        <a:rPr lang="ru-RU" sz="2200" dirty="0" smtClean="0"/>
                        <a:t>.</a:t>
                      </a:r>
                    </a:p>
                  </a:txBody>
                  <a:tcPr marL="86360" marR="863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4786314" y="2357430"/>
            <a:ext cx="4338636" cy="450057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428736"/>
          <a:ext cx="9144000" cy="5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60284"/>
                <a:gridCol w="6583716"/>
              </a:tblGrid>
              <a:tr h="105156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Зміст навчального матеріалу</a:t>
                      </a:r>
                      <a:endParaRPr lang="ru-RU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lang="ru-RU" sz="2400" dirty="0" smtClean="0"/>
                    </a:p>
                  </a:txBody>
                  <a:tcPr/>
                </a:tc>
              </a:tr>
              <a:tr h="437769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sz="2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Просторові відношення</a:t>
                      </a:r>
                      <a:endParaRPr lang="ru-RU" sz="2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sz="2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Розміщення </a:t>
                      </a:r>
                      <a:r>
                        <a:rPr lang="uk-UA" sz="2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предметів</a:t>
                      </a:r>
                      <a:r>
                        <a:rPr lang="uk-UA" sz="2200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uk-UA" sz="2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на </a:t>
                      </a:r>
                      <a:r>
                        <a:rPr lang="uk-UA" sz="2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площині та в просторі: вгорі, внизу, по центру; ліворуч, праворуч, між; під, над, на; попереду, позаду, </a:t>
                      </a:r>
                      <a:r>
                        <a:rPr lang="uk-UA" sz="2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поруч.</a:t>
                      </a:r>
                      <a:endParaRPr lang="ru-RU" sz="22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sz="2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Напрямки руху: справа наліво, зліва направо, зверху вниз, знизу </a:t>
                      </a:r>
                      <a:r>
                        <a:rPr lang="uk-UA" sz="2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вгору.</a:t>
                      </a:r>
                      <a:endParaRPr lang="ru-RU" sz="2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sz="22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Учень (учениця):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sz="22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орієнтується </a:t>
                      </a:r>
                      <a:r>
                        <a:rPr lang="uk-UA" sz="2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на площині та у просторі (на аркуші паперу, на стільниці парти, робочому столі, у класній кімнаті, на подвір’ї тощо);</a:t>
                      </a:r>
                      <a:endParaRPr lang="ru-RU" sz="22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sz="22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визначає </a:t>
                      </a:r>
                      <a:r>
                        <a:rPr lang="uk-UA" sz="2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розміщення </a:t>
                      </a:r>
                      <a:r>
                        <a:rPr lang="uk-UA" sz="2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предметів у </a:t>
                      </a:r>
                      <a:r>
                        <a:rPr lang="uk-UA" sz="2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просторі і на площині; </a:t>
                      </a:r>
                      <a:endParaRPr lang="ru-RU" sz="22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sz="22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встановлює</a:t>
                      </a:r>
                      <a:r>
                        <a:rPr lang="uk-UA" sz="2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відношення між предметами, розміщеними на площині та в просторі (лівіше, правіше, вище, нижче тощо)</a:t>
                      </a:r>
                      <a:r>
                        <a:rPr lang="uk-UA" sz="2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</a:t>
                      </a:r>
                      <a:endParaRPr lang="ru-RU" sz="22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sz="22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22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endParaRPr lang="uk-UA" sz="2200" i="1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sz="22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uk-UA" sz="22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розміщує </a:t>
                      </a:r>
                      <a:r>
                        <a:rPr lang="uk-UA" sz="2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предмети на площині аркуша паперу, парти тощо, </a:t>
                      </a:r>
                      <a:r>
                        <a:rPr lang="uk-UA" sz="22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переміщує </a:t>
                      </a:r>
                      <a:r>
                        <a:rPr lang="uk-UA" sz="2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їх у заданих напрямках;</a:t>
                      </a:r>
                      <a:endParaRPr lang="ru-RU" sz="2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sz="22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вживає</a:t>
                      </a:r>
                      <a:r>
                        <a:rPr lang="uk-UA" sz="2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у мовленні відповідні словесні конструкції; </a:t>
                      </a:r>
                      <a:endParaRPr lang="ru-RU" sz="2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sz="22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визначає </a:t>
                      </a:r>
                      <a:r>
                        <a:rPr lang="uk-UA" sz="2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взаємне розміщення оточуючих </a:t>
                      </a:r>
                      <a:r>
                        <a:rPr lang="uk-UA" sz="2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об’єктів.</a:t>
                      </a:r>
                      <a:r>
                        <a:rPr lang="uk-UA" sz="24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24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endParaRPr lang="ru-RU" sz="2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607692" y="2465784"/>
            <a:ext cx="6500812" cy="44196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-142908" y="-142900"/>
            <a:ext cx="9429784" cy="18002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7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Узагальнення і систематизація математичних уявлень, сформованих у передшкільний період. </a:t>
            </a:r>
            <a:r>
              <a:rPr kumimoji="0" lang="uk-UA" sz="3200" b="1" i="0" u="none" strike="noStrike" kern="1200" cap="none" spc="0" normalizeH="0" baseline="0" noProof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Нова навчальна програма 2011 р. </a:t>
            </a:r>
            <a:br>
              <a:rPr kumimoji="0" lang="uk-UA" sz="3200" b="1" i="0" u="none" strike="noStrike" kern="1200" cap="none" spc="0" normalizeH="0" baseline="0" noProof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3200" b="1" i="0" u="none" strike="noStrike" kern="1200" cap="none" spc="0" normalizeH="0" baseline="0" noProof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</a:t>
            </a:r>
            <a:r>
              <a:rPr kumimoji="0" lang="uk-UA" sz="3200" b="1" i="0" u="none" strike="noStrike" kern="1200" cap="none" spc="0" normalizeH="0" baseline="0" noProof="0" smtClean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зі змінами 2015 р.)</a:t>
            </a:r>
            <a:r>
              <a:rPr kumimoji="0" lang="uk-UA" sz="3200" b="1" i="0" u="none" strike="noStrike" kern="1200" cap="none" spc="0" normalizeH="0" baseline="0" noProof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uk-UA" sz="32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 клас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satMod val="1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572560" cy="1212174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uk-UA" sz="3600" b="1" dirty="0" smtClean="0"/>
              <a:t>Математичні уявлення, що формуються в дитини у </a:t>
            </a:r>
            <a:r>
              <a:rPr lang="uk-UA" sz="3600" b="1" dirty="0" err="1" smtClean="0"/>
              <a:t>передшкільний</a:t>
            </a:r>
            <a:r>
              <a:rPr lang="uk-UA" sz="3600" b="1" dirty="0" smtClean="0"/>
              <a:t> період</a:t>
            </a:r>
            <a:endParaRPr lang="ru-RU" sz="3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428736"/>
          <a:ext cx="9144000" cy="5586786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4500562"/>
                <a:gridCol w="4643438"/>
              </a:tblGrid>
              <a:tr h="456129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uk-UA" sz="2400" dirty="0" smtClean="0"/>
                        <a:t>Базовий</a:t>
                      </a:r>
                      <a:r>
                        <a:rPr lang="uk-UA" sz="2400" baseline="0" dirty="0" smtClean="0"/>
                        <a:t> компонент Дошкільної освіти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uk-UA" sz="2400" baseline="0" dirty="0" smtClean="0"/>
                        <a:t>(2012 р.)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 marL="86360" marR="8636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uk-UA" sz="2400" dirty="0" smtClean="0"/>
                        <a:t>Програма</a:t>
                      </a:r>
                      <a:r>
                        <a:rPr lang="uk-UA" sz="2400" baseline="0" dirty="0" smtClean="0"/>
                        <a:t> “ Впевнений </a:t>
                      </a:r>
                      <a:r>
                        <a:rPr lang="uk-UA" sz="2400" baseline="0" dirty="0" err="1" smtClean="0"/>
                        <a:t>старт”</a:t>
                      </a:r>
                      <a:endParaRPr lang="uk-UA" sz="2400" baseline="0" dirty="0" smtClean="0"/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uk-UA" sz="2400" baseline="0" dirty="0" smtClean="0"/>
                        <a:t>(</a:t>
                      </a:r>
                      <a:r>
                        <a:rPr lang="uk-UA" sz="2400" baseline="0" dirty="0" smtClean="0"/>
                        <a:t>2013 </a:t>
                      </a:r>
                      <a:r>
                        <a:rPr lang="uk-UA" sz="2400" baseline="0" dirty="0" smtClean="0"/>
                        <a:t>р.) 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 marL="86360" marR="863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56129">
                <a:tc gridSpan="2"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uk-UA" sz="2400" b="1" baseline="0" dirty="0" smtClean="0"/>
                        <a:t>Геометричні фігури</a:t>
                      </a:r>
                      <a:endParaRPr lang="ru-RU" sz="2400" b="1" dirty="0"/>
                    </a:p>
                  </a:txBody>
                  <a:tcPr marL="86360" marR="8636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61393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200" kern="1200" dirty="0" smtClean="0"/>
                        <a:t>Знає форми ― об’ємні, площинні: циліндр, куб, прямокутник, трикутник тощо); визначає форму предметів за допомогою геометричної фігури як еталону.</a:t>
                      </a:r>
                      <a:endParaRPr lang="ru-RU" sz="2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6360" marR="8636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200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Має уявлення про геометричні фігури, їх властивості (площинні: круг, овал, трикутник, квадрат, прямокутник, багатокутник; об’ємні: куля, куб, циліндр, конус);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200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співвідносить форми предметів довкілля із відповідними геометричними фігурами; долучається</a:t>
                      </a:r>
                      <a:r>
                        <a:rPr kumimoji="0" lang="uk-UA" sz="2200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до </a:t>
                      </a:r>
                      <a:r>
                        <a:rPr kumimoji="0" lang="uk-UA" sz="2200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створення різних геометричних візерунків та розв’язання геометричних головоломок.</a:t>
                      </a:r>
                      <a:endParaRPr lang="ru-RU" sz="2200" dirty="0"/>
                    </a:p>
                  </a:txBody>
                  <a:tcPr marL="86360" marR="863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4519644" y="2857496"/>
            <a:ext cx="4624356" cy="4419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428736"/>
          <a:ext cx="9144000" cy="5620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60329"/>
                <a:gridCol w="6183671"/>
              </a:tblGrid>
              <a:tr h="64294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Зміст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навчального матеріалу</a:t>
                      </a:r>
                      <a:endParaRPr lang="ru-RU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lang="ru-RU" sz="2400" dirty="0" smtClean="0"/>
                    </a:p>
                  </a:txBody>
                  <a:tcPr/>
                </a:tc>
              </a:tr>
              <a:tr h="3962539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sz="2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Геометричні фігури</a:t>
                      </a:r>
                      <a:endParaRPr lang="ru-RU" sz="2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sz="2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Геометричні поняття: точка, пряма, крива, відрізок, промінь, кут, ламана (замкнена, незамкнена), </a:t>
                      </a:r>
                      <a:r>
                        <a:rPr lang="uk-UA" sz="2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многокутник (трикутник, чотирикутник, </a:t>
                      </a:r>
                      <a:r>
                        <a:rPr lang="uk-UA" sz="2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п’ятикутник, шестикутник тощо</a:t>
                      </a:r>
                      <a:r>
                        <a:rPr lang="uk-UA" sz="2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), круг. </a:t>
                      </a:r>
                      <a:endParaRPr lang="ru-RU" sz="22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sz="2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Просторові фігури: куб, </a:t>
                      </a:r>
                      <a:r>
                        <a:rPr lang="uk-UA" sz="2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куля. </a:t>
                      </a:r>
                      <a:endParaRPr lang="ru-RU" sz="22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sz="2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Позначення точок і відрізків буквами.</a:t>
                      </a:r>
                      <a:endParaRPr lang="ru-RU" sz="2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sz="22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Учень (учениця):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sz="22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розпізнає </a:t>
                      </a:r>
                      <a:r>
                        <a:rPr lang="uk-UA" sz="2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форму оточуючих предметів;</a:t>
                      </a:r>
                      <a:endParaRPr lang="ru-RU" sz="22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sz="22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розрізняє</a:t>
                      </a:r>
                      <a:r>
                        <a:rPr lang="uk-UA" sz="2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геометричні фігури </a:t>
                      </a:r>
                      <a:r>
                        <a:rPr lang="uk-UA" sz="2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 пряму, криву, промінь, </a:t>
                      </a:r>
                      <a:r>
                        <a:rPr lang="uk-UA" sz="2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відрізок, кут, ламану;</a:t>
                      </a:r>
                      <a:r>
                        <a:rPr lang="uk-UA" sz="22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uk-UA" sz="2200" i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многокутник</a:t>
                      </a:r>
                      <a:r>
                        <a:rPr lang="uk-UA" sz="22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uk-UA" sz="2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куб, </a:t>
                      </a:r>
                      <a:r>
                        <a:rPr lang="uk-UA" sz="2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кулю;</a:t>
                      </a:r>
                      <a:endParaRPr lang="ru-RU" sz="22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sz="22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розпізнає </a:t>
                      </a:r>
                      <a:r>
                        <a:rPr lang="uk-UA" sz="22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і описує </a:t>
                      </a:r>
                      <a:r>
                        <a:rPr lang="uk-UA" sz="2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предмети за їх формою;</a:t>
                      </a:r>
                      <a:endParaRPr lang="ru-RU" sz="22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sz="22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зображує</a:t>
                      </a:r>
                      <a:r>
                        <a:rPr lang="uk-UA" sz="2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точку, пряму, криву, промінь, відрізок, </a:t>
                      </a:r>
                      <a:r>
                        <a:rPr lang="uk-UA" sz="2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ламану</a:t>
                      </a:r>
                      <a:r>
                        <a:rPr lang="uk-UA" sz="2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</a:t>
                      </a:r>
                      <a:endParaRPr lang="ru-RU" sz="2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sz="22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позначає </a:t>
                      </a:r>
                      <a:r>
                        <a:rPr lang="uk-UA" sz="2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точки й відрізки буквами;</a:t>
                      </a:r>
                      <a:endParaRPr lang="ru-RU" sz="2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sz="22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описує </a:t>
                      </a:r>
                      <a:r>
                        <a:rPr lang="uk-UA" sz="2200" i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окремі</a:t>
                      </a:r>
                      <a:r>
                        <a:rPr lang="uk-UA" sz="22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uk-UA" sz="2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геометричні фігури, </a:t>
                      </a:r>
                      <a:r>
                        <a:rPr lang="uk-UA" sz="22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називає</a:t>
                      </a:r>
                      <a:r>
                        <a:rPr lang="uk-UA" sz="2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їх ознаки;</a:t>
                      </a:r>
                      <a:r>
                        <a:rPr lang="uk-UA" sz="22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uk-UA" sz="2200" i="1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endParaRPr lang="uk-UA" sz="2200" i="1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endParaRPr lang="uk-UA" sz="2200" i="1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endParaRPr lang="uk-UA" sz="2200" i="1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endParaRPr lang="uk-UA" sz="2200" i="1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endParaRPr lang="uk-UA" sz="2200" i="1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endParaRPr lang="ru-RU" sz="22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987824" y="2433638"/>
            <a:ext cx="6124586" cy="44196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-142908" y="-142900"/>
            <a:ext cx="9429784" cy="1800200"/>
          </a:xfrm>
        </p:spPr>
        <p:txBody>
          <a:bodyPr>
            <a:noAutofit/>
          </a:bodyPr>
          <a:lstStyle/>
          <a:p>
            <a:pPr algn="ctr">
              <a:lnSpc>
                <a:spcPct val="75000"/>
              </a:lnSpc>
            </a:pPr>
            <a:r>
              <a:rPr lang="uk-UA" sz="3200" b="1" dirty="0" smtClean="0"/>
              <a:t>Узагальнення і систематизація математичних уявлень, сформованих у </a:t>
            </a:r>
            <a:r>
              <a:rPr lang="uk-UA" sz="3200" b="1" dirty="0" err="1" smtClean="0"/>
              <a:t>передшкільний</a:t>
            </a:r>
            <a:r>
              <a:rPr lang="uk-UA" sz="3200" b="1" dirty="0" smtClean="0"/>
              <a:t> </a:t>
            </a:r>
            <a:r>
              <a:rPr lang="uk-UA" sz="3200" b="1" dirty="0" smtClean="0"/>
              <a:t>період. </a:t>
            </a:r>
            <a:r>
              <a:rPr lang="uk-UA" sz="3200" dirty="0" smtClean="0">
                <a:solidFill>
                  <a:srgbClr val="FFC000"/>
                </a:solidFill>
              </a:rPr>
              <a:t>Нова навчальна програма 2011 р. </a:t>
            </a:r>
            <a:r>
              <a:rPr lang="uk-UA" sz="3200" dirty="0" smtClean="0">
                <a:solidFill>
                  <a:srgbClr val="FFC000"/>
                </a:solidFill>
              </a:rPr>
              <a:t/>
            </a:r>
            <a:br>
              <a:rPr lang="uk-UA" sz="3200" dirty="0" smtClean="0">
                <a:solidFill>
                  <a:srgbClr val="FFC000"/>
                </a:solidFill>
              </a:rPr>
            </a:br>
            <a:r>
              <a:rPr lang="uk-UA" sz="3200" dirty="0" smtClean="0">
                <a:solidFill>
                  <a:srgbClr val="FFC000"/>
                </a:solidFill>
              </a:rPr>
              <a:t>(</a:t>
            </a:r>
            <a:r>
              <a:rPr lang="uk-UA" sz="3200" dirty="0" smtClean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зі змінами 2015 р.)</a:t>
            </a:r>
            <a:r>
              <a:rPr lang="uk-UA" sz="3200" dirty="0" smtClean="0">
                <a:solidFill>
                  <a:srgbClr val="FFC000"/>
                </a:solidFill>
              </a:rPr>
              <a:t> </a:t>
            </a:r>
            <a:r>
              <a:rPr lang="uk-UA" sz="3200" dirty="0" smtClean="0"/>
              <a:t>1</a:t>
            </a:r>
            <a:r>
              <a:rPr lang="uk-UA" sz="3200" b="1" dirty="0" smtClean="0"/>
              <a:t> клас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57146"/>
            <a:ext cx="8572528" cy="914400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uk-UA" sz="3600" b="1" dirty="0" smtClean="0"/>
              <a:t>Математичні уявлення, що формуються в дитини у </a:t>
            </a:r>
            <a:r>
              <a:rPr lang="uk-UA" sz="3600" b="1" dirty="0" err="1" smtClean="0"/>
              <a:t>передшкільний</a:t>
            </a:r>
            <a:r>
              <a:rPr lang="uk-UA" sz="3600" b="1" dirty="0" smtClean="0"/>
              <a:t> період</a:t>
            </a:r>
            <a:endParaRPr lang="ru-RU" sz="3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142984"/>
          <a:ext cx="9144000" cy="6230806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4643438"/>
                <a:gridCol w="4500562"/>
              </a:tblGrid>
              <a:tr h="453474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uk-UA" sz="2400" dirty="0" smtClean="0"/>
                        <a:t>Базовий</a:t>
                      </a:r>
                      <a:r>
                        <a:rPr lang="uk-UA" sz="2400" baseline="0" dirty="0" smtClean="0"/>
                        <a:t> компонент Дошкільної освіти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uk-UA" sz="2400" baseline="0" dirty="0" smtClean="0"/>
                        <a:t>(2012 р.)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 marL="86360" marR="8636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uk-UA" sz="2400" dirty="0" smtClean="0"/>
                        <a:t>Програма</a:t>
                      </a:r>
                      <a:r>
                        <a:rPr lang="uk-UA" sz="2400" baseline="0" dirty="0" smtClean="0"/>
                        <a:t> “ Впевнений старт ”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aseline="0" dirty="0" smtClean="0"/>
                        <a:t>(</a:t>
                      </a:r>
                      <a:r>
                        <a:rPr lang="uk-UA" sz="2400" baseline="0" dirty="0" smtClean="0"/>
                        <a:t>2013 </a:t>
                      </a:r>
                      <a:r>
                        <a:rPr lang="uk-UA" sz="2400" baseline="0" dirty="0" smtClean="0"/>
                        <a:t>р.) 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 marL="86360" marR="863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53474">
                <a:tc gridSpan="2"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uk-UA" sz="2400" b="1" baseline="0" dirty="0" smtClean="0"/>
                        <a:t>Лічба</a:t>
                      </a:r>
                      <a:endParaRPr lang="ru-RU" sz="2400" b="1" dirty="0"/>
                    </a:p>
                  </a:txBody>
                  <a:tcPr marL="86360" marR="8636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0806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200" kern="1200" dirty="0" smtClean="0"/>
                        <a:t>Усвідомлює зміст понять «число», «цифра», «лічба», «рахунок», «задача». Має уявлення про натуральний ряд чисел. Лічить у межах 10 у прямому та зворотному порядках; користується кількісними та порядковими числівниками. Знає цифри від «0» до «9». Визначає кількісний склад числа в межах 10. Порівнює суміжні числа. Складає числа із двох менших; розуміє і оперує поняттям «на 1(2) одиниці менше/більше».</a:t>
                      </a:r>
                      <a:endParaRPr kumimoji="0" lang="ru-RU" sz="2200" kern="1200" dirty="0" smtClean="0"/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u="sng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6360" marR="8636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80000"/>
                        </a:lnSpc>
                      </a:pPr>
                      <a:r>
                        <a:rPr lang="uk-UA" sz="2200" kern="1200" noProof="0" dirty="0" smtClean="0"/>
                        <a:t>Уміє лічити в межах першого десятка, використовуючи різні    види  лічби  (кількісна,  порядкова,  у  прямому  та  зворотному порядку, від заданого числа тощо);</a:t>
                      </a:r>
                    </a:p>
                    <a:p>
                      <a:pPr algn="just">
                        <a:lnSpc>
                          <a:spcPct val="80000"/>
                        </a:lnSpc>
                      </a:pPr>
                      <a:r>
                        <a:rPr lang="uk-UA" sz="2200" u="none" kern="1200" noProof="0" dirty="0" smtClean="0"/>
                        <a:t>знає  числа  від  0  до  9,  співвідносить  їх  з  певною  кількістю    предметів, елементів множин;</a:t>
                      </a:r>
                    </a:p>
                    <a:p>
                      <a:pPr algn="just">
                        <a:lnSpc>
                          <a:spcPct val="80000"/>
                        </a:lnSpc>
                      </a:pPr>
                      <a:r>
                        <a:rPr lang="uk-UA" sz="2200" kern="1200" noProof="0" dirty="0" smtClean="0"/>
                        <a:t>має уявлення про склад числа з одиниць та двох менших (у    межах 10), визначає суміжні числа.</a:t>
                      </a:r>
                      <a:endParaRPr lang="uk-UA" sz="2200" kern="1200" noProof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6360" marR="863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4714876" y="2581300"/>
            <a:ext cx="4410042" cy="4419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36f46bdac99bce25ec81aee33a16998b18a76263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НОГМ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5520</TotalTime>
  <Words>2128</Words>
  <Application>Microsoft Office PowerPoint</Application>
  <PresentationFormat>Экран (4:3)</PresentationFormat>
  <Paragraphs>179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Модульная</vt:lpstr>
      <vt:lpstr>Зміст навчання теми за новою програмою  (2011 рік)</vt:lpstr>
      <vt:lpstr>Математичні уявлення, що формуються в дитини у передшкільний період</vt:lpstr>
      <vt:lpstr>Узагальнення і систематизація математичних уявлень, сформованих у передшкільний період. Нова навчальна програма 2011 р.  (зі змінами 2015 р.) 1 клас</vt:lpstr>
      <vt:lpstr>Слайд 4</vt:lpstr>
      <vt:lpstr>Математичні уявлення, що формуються в дитини у передшкільний період</vt:lpstr>
      <vt:lpstr>Слайд 6</vt:lpstr>
      <vt:lpstr>Математичні уявлення, що формуються в дитини у передшкільний період</vt:lpstr>
      <vt:lpstr>Узагальнення і систематизація математичних уявлень, сформованих у передшкільний період. Нова навчальна програма 2011 р.  (зі змінами 2015 р.) 1 клас</vt:lpstr>
      <vt:lpstr>Математичні уявлення, що формуються в дитини у передшкільний період</vt:lpstr>
      <vt:lpstr>Слайд 10</vt:lpstr>
      <vt:lpstr>Слайд 11</vt:lpstr>
      <vt:lpstr>Математичні уявлення, що формуються в дитини у передшкільний період</vt:lpstr>
      <vt:lpstr>Математичні уявлення, що формуються в дитини у передшкільний період</vt:lpstr>
      <vt:lpstr>Базовий компонент дошкільної освіти (2012 р.)</vt:lpstr>
      <vt:lpstr>Базовий компонент дошкільної освіти (2012 р.)</vt:lpstr>
      <vt:lpstr>Базовий компонент дошкільної освіти (2012 р.)</vt:lpstr>
      <vt:lpstr>Показники логіко-математичного розвитку дитини на передодні вступу до школи (Програма “Впевнений старт” (2013 р.))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Лекція 3.   Методика актуалізації та систематизації знань першокласників на початку навчального року</dc:title>
  <dc:creator>Admin</dc:creator>
  <cp:lastModifiedBy>Marinochka</cp:lastModifiedBy>
  <cp:revision>216</cp:revision>
  <dcterms:created xsi:type="dcterms:W3CDTF">2013-02-03T08:00:45Z</dcterms:created>
  <dcterms:modified xsi:type="dcterms:W3CDTF">2016-01-29T16:31:50Z</dcterms:modified>
</cp:coreProperties>
</file>