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91" r:id="rId2"/>
  </p:sldIdLst>
  <p:sldSz cx="9144000" cy="6858000" type="screen4x3"/>
  <p:notesSz cx="6858000" cy="9144000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1" autoAdjust="0"/>
    <p:restoredTop sz="91935" autoAdjust="0"/>
  </p:normalViewPr>
  <p:slideViewPr>
    <p:cSldViewPr>
      <p:cViewPr>
        <p:scale>
          <a:sx n="62" d="100"/>
          <a:sy n="62" d="100"/>
        </p:scale>
        <p:origin x="-1254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on.gov.ua/education/average" TargetMode="External"/><Relationship Id="rId1" Type="http://schemas.openxmlformats.org/officeDocument/2006/relationships/hyperlink" Target="http://www.mon.gov.ua/education/average/vpevnenyi_standart.doc" TargetMode="External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on.gov.ua/education/average" TargetMode="External"/><Relationship Id="rId1" Type="http://schemas.openxmlformats.org/officeDocument/2006/relationships/hyperlink" Target="http://www.mon.gov.ua/education/average/vpevnenyi_standart.doc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079A72-2727-424D-B5FE-A91191538121}" type="doc">
      <dgm:prSet loTypeId="urn:microsoft.com/office/officeart/2005/8/layout/hList6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0185DEC-A004-4FA4-88FD-66C2E3F007A9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noProof="0" dirty="0" smtClean="0"/>
            <a:t>Коваль Л.В., </a:t>
          </a:r>
          <a:r>
            <a:rPr lang="uk-UA" sz="2400" b="1" noProof="0" dirty="0" err="1" smtClean="0"/>
            <a:t>Скворцова</a:t>
          </a:r>
          <a:r>
            <a:rPr lang="uk-UA" sz="2400" b="1" noProof="0" dirty="0" smtClean="0"/>
            <a:t> С.О. </a:t>
          </a:r>
          <a:r>
            <a:rPr lang="uk-UA" sz="2400" noProof="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noProof="0" dirty="0" err="1" smtClean="0"/>
            <a:t>„Початкове</a:t>
          </a:r>
          <a:r>
            <a:rPr lang="uk-UA" sz="2400" noProof="0" dirty="0" smtClean="0"/>
            <a:t> </a:t>
          </a:r>
          <a:r>
            <a:rPr lang="uk-UA" sz="2400" noProof="0" dirty="0" err="1" smtClean="0"/>
            <a:t>навчання”</a:t>
          </a:r>
          <a:r>
            <a:rPr lang="uk-UA" sz="2400" noProof="0" dirty="0" smtClean="0"/>
            <a:t>, освітньо-кваліфікаційного рівня </a:t>
          </a:r>
          <a:r>
            <a:rPr lang="uk-UA" sz="2400" noProof="0" dirty="0" err="1" smtClean="0"/>
            <a:t>„бакалавр”</a:t>
          </a:r>
          <a:r>
            <a:rPr lang="uk-UA" sz="2400" noProof="0" dirty="0" smtClean="0"/>
            <a:t> – Харків: ЧП «</a:t>
          </a:r>
          <a:r>
            <a:rPr lang="uk-UA" sz="2400" noProof="0" dirty="0" err="1" smtClean="0"/>
            <a:t>Принт-Лідер</a:t>
          </a:r>
          <a:r>
            <a:rPr lang="uk-UA" sz="2400" noProof="0" dirty="0" smtClean="0"/>
            <a:t>»,  2011. – 414 с. – С.118 – 124.</a:t>
          </a:r>
          <a:endParaRPr lang="uk-UA" sz="2400" noProof="0" dirty="0"/>
        </a:p>
      </dgm:t>
    </dgm:pt>
    <dgm:pt modelId="{7A64F6CD-A89D-447D-894E-D75895622BAD}" type="par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E6FA960-0A41-418B-B19C-B799CADA261A}" type="sib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904D20C8-10B8-4171-B597-768FCCA53FB4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err="1" smtClean="0"/>
            <a:t>Скворцова</a:t>
          </a:r>
          <a:r>
            <a:rPr lang="uk-UA" sz="2400" b="1" dirty="0" smtClean="0"/>
            <a:t> С.О..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навчання математики в першому класі: </a:t>
          </a:r>
          <a:r>
            <a:rPr lang="uk-UA" sz="2400" dirty="0" err="1" smtClean="0"/>
            <a:t>Навч</a:t>
          </a:r>
          <a:r>
            <a:rPr lang="uk-UA" sz="2400" dirty="0" smtClean="0"/>
            <a:t>. </a:t>
          </a:r>
          <a:r>
            <a:rPr lang="uk-UA" sz="2400" dirty="0" err="1" smtClean="0"/>
            <a:t>пос</a:t>
          </a:r>
          <a:r>
            <a:rPr lang="uk-UA" sz="2400" dirty="0" smtClean="0"/>
            <a:t>. — Одеса: </a:t>
          </a:r>
          <a:r>
            <a:rPr lang="uk-UA" sz="2400" dirty="0" err="1" smtClean="0"/>
            <a:t>“Фенікс”</a:t>
          </a:r>
          <a:r>
            <a:rPr lang="uk-UA" sz="2400" dirty="0" smtClean="0"/>
            <a:t>, 2011.— 240 с. – С.  23-52.</a:t>
          </a:r>
          <a:r>
            <a:rPr lang="uk-UA" sz="2400" b="1" dirty="0" smtClean="0"/>
            <a:t> Навчальні програми</a:t>
          </a:r>
          <a:r>
            <a:rPr lang="ru-RU" sz="2400" b="1" dirty="0" smtClean="0"/>
            <a:t> </a:t>
          </a:r>
          <a:r>
            <a:rPr lang="ru-RU" sz="2400" dirty="0" smtClean="0"/>
            <a:t>для  </a:t>
          </a:r>
          <a:r>
            <a:rPr lang="ru-RU" sz="2400" dirty="0" err="1" smtClean="0"/>
            <a:t>загальноосвітніх</a:t>
          </a:r>
          <a:r>
            <a:rPr lang="ru-RU" sz="2400" dirty="0" smtClean="0"/>
            <a:t> </a:t>
          </a:r>
          <a:r>
            <a:rPr lang="ru-RU" sz="2400" dirty="0" err="1" smtClean="0"/>
            <a:t>навчальних</a:t>
          </a:r>
          <a:r>
            <a:rPr lang="ru-RU" sz="2400" dirty="0" smtClean="0"/>
            <a:t> </a:t>
          </a:r>
          <a:r>
            <a:rPr lang="ru-RU" sz="2400" dirty="0" err="1" smtClean="0"/>
            <a:t>закладів</a:t>
          </a:r>
          <a:r>
            <a:rPr lang="ru-RU" sz="2400" dirty="0" smtClean="0"/>
            <a:t>. 1 – 4 </a:t>
          </a:r>
          <a:r>
            <a:rPr lang="ru-RU" sz="2400" dirty="0" err="1" smtClean="0"/>
            <a:t>класи</a:t>
          </a:r>
          <a:r>
            <a:rPr lang="ru-RU" sz="2400" dirty="0" smtClean="0"/>
            <a:t>. – К. : </a:t>
          </a:r>
          <a:r>
            <a:rPr lang="ru-RU" sz="2400" dirty="0" err="1" smtClean="0"/>
            <a:t>Видавничий</a:t>
          </a:r>
          <a:r>
            <a:rPr lang="ru-RU" sz="2400" dirty="0" smtClean="0"/>
            <a:t> </a:t>
          </a:r>
          <a:r>
            <a:rPr lang="ru-RU" sz="2400" dirty="0" err="1" smtClean="0"/>
            <a:t>дім</a:t>
          </a:r>
          <a:r>
            <a:rPr lang="ru-RU" sz="2400" dirty="0" smtClean="0"/>
            <a:t> «</a:t>
          </a:r>
          <a:r>
            <a:rPr lang="ru-RU" sz="2400" dirty="0" err="1" smtClean="0"/>
            <a:t>Освіта</a:t>
          </a:r>
          <a:r>
            <a:rPr lang="ru-RU" sz="2400" dirty="0" smtClean="0"/>
            <a:t>», 2011. – 392 с. – С. 138 – 144.</a:t>
          </a:r>
        </a:p>
        <a:p>
          <a:pPr algn="just" defTabSz="1066800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uk-UA" sz="2400" noProof="0" dirty="0"/>
        </a:p>
      </dgm:t>
    </dgm:pt>
    <dgm:pt modelId="{AB13E09B-144B-4E8C-859C-2D69DAE6EC31}" type="par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724B662-0105-41B3-A843-9B2B02E3932C}" type="sib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1FDD25E-E824-4031-88BC-0F373555732D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ru-RU" sz="2400" dirty="0" err="1" smtClean="0"/>
            <a:t>Програма</a:t>
          </a:r>
          <a:r>
            <a:rPr lang="ru-RU" sz="2400" dirty="0" smtClean="0"/>
            <a:t> </a:t>
          </a:r>
          <a:r>
            <a:rPr lang="ru-RU" sz="2400" dirty="0" err="1" smtClean="0"/>
            <a:t>розвитку</a:t>
          </a:r>
          <a:r>
            <a:rPr lang="ru-RU" sz="2400" dirty="0" smtClean="0"/>
            <a:t> </a:t>
          </a:r>
          <a:r>
            <a:rPr lang="ru-RU" sz="2400" dirty="0" err="1" smtClean="0"/>
            <a:t>дітей</a:t>
          </a:r>
          <a:r>
            <a:rPr lang="ru-RU" sz="2400" dirty="0" smtClean="0"/>
            <a:t> старшого </a:t>
          </a:r>
          <a:r>
            <a:rPr lang="ru-RU" sz="2400" dirty="0" err="1" smtClean="0"/>
            <a:t>дошкільного</a:t>
          </a:r>
          <a:r>
            <a:rPr lang="ru-RU" sz="2400" dirty="0" smtClean="0"/>
            <a:t> </a:t>
          </a:r>
          <a:r>
            <a:rPr lang="ru-RU" sz="2400" dirty="0" err="1" smtClean="0"/>
            <a:t>віку</a:t>
          </a:r>
          <a:r>
            <a:rPr lang="ru-RU" sz="2400" dirty="0" smtClean="0"/>
            <a:t> (6-й </a:t>
          </a:r>
          <a:r>
            <a:rPr lang="ru-RU" sz="2400" dirty="0" err="1" smtClean="0"/>
            <a:t>рік</a:t>
          </a:r>
          <a:r>
            <a:rPr lang="ru-RU" sz="2400" dirty="0" smtClean="0"/>
            <a:t> </a:t>
          </a:r>
          <a:r>
            <a:rPr lang="ru-RU" sz="2400" dirty="0" err="1" smtClean="0"/>
            <a:t>життя</a:t>
          </a:r>
          <a:r>
            <a:rPr lang="ru-RU" sz="2400" dirty="0" smtClean="0"/>
            <a:t>) </a:t>
          </a:r>
          <a:r>
            <a:rPr lang="uk-UA" sz="2400" dirty="0" err="1" smtClean="0"/>
            <a:t>„</a:t>
          </a:r>
          <a:r>
            <a:rPr lang="uk-UA" sz="2400" b="1" dirty="0" err="1" smtClean="0"/>
            <a:t>Впевнений</a:t>
          </a:r>
          <a:r>
            <a:rPr lang="uk-UA" sz="2400" b="1" dirty="0" smtClean="0"/>
            <a:t> </a:t>
          </a:r>
          <a:r>
            <a:rPr lang="uk-UA" sz="2400" b="1" dirty="0" err="1" smtClean="0"/>
            <a:t>старт</a:t>
          </a:r>
          <a:r>
            <a:rPr lang="uk-UA" sz="2400" dirty="0" err="1" smtClean="0"/>
            <a:t>”</a:t>
          </a:r>
          <a:r>
            <a:rPr lang="uk-UA" sz="2400" dirty="0" smtClean="0"/>
            <a:t> </a:t>
          </a:r>
          <a:r>
            <a:rPr lang="ru-RU" sz="2400" dirty="0" smtClean="0"/>
            <a:t>– </a:t>
          </a:r>
          <a:r>
            <a:rPr lang="ru-RU" sz="2400" dirty="0" err="1" smtClean="0"/>
            <a:t>Київ</a:t>
          </a:r>
          <a:r>
            <a:rPr lang="ru-RU" sz="2400" dirty="0" smtClean="0"/>
            <a:t>, 2010. – 36 с.  – Режим доступу: </a:t>
          </a:r>
          <a:r>
            <a:rPr lang="ru-RU" sz="2400" u="sng" spc="-150" dirty="0" smtClean="0">
              <a:hlinkClick xmlns:r="http://schemas.openxmlformats.org/officeDocument/2006/relationships" r:id="rId1"/>
            </a:rPr>
            <a:t>http://www.mon.gov.ua/education/average/vpevnenyi_standart.doc</a:t>
          </a:r>
          <a:endParaRPr lang="ru-RU" sz="2400" u="sng" spc="-150" dirty="0" smtClean="0"/>
        </a:p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ru-RU" sz="2400" b="1" spc="-150" dirty="0" err="1" smtClean="0"/>
            <a:t>Базовий</a:t>
          </a:r>
          <a:r>
            <a:rPr lang="ru-RU" sz="2400" b="1" spc="-150" dirty="0" smtClean="0"/>
            <a:t> </a:t>
          </a:r>
          <a:r>
            <a:rPr lang="ru-RU" sz="2400" b="1" dirty="0" smtClean="0"/>
            <a:t>компонент </a:t>
          </a:r>
          <a:r>
            <a:rPr lang="ru-RU" sz="2400" b="1" dirty="0" err="1" smtClean="0"/>
            <a:t>дошкільної</a:t>
          </a:r>
          <a:r>
            <a:rPr lang="ru-RU" sz="2400" b="1" dirty="0" smtClean="0"/>
            <a:t> </a:t>
          </a:r>
          <a:r>
            <a:rPr lang="ru-RU" sz="2400" b="1" dirty="0" err="1" smtClean="0"/>
            <a:t>освіти</a:t>
          </a:r>
          <a:r>
            <a:rPr lang="ru-RU" sz="2400" b="1" dirty="0" smtClean="0"/>
            <a:t> </a:t>
          </a:r>
          <a:r>
            <a:rPr lang="ru-RU" sz="2400" dirty="0" smtClean="0"/>
            <a:t>в </a:t>
          </a:r>
          <a:r>
            <a:rPr lang="ru-RU" sz="2400" dirty="0" err="1" smtClean="0"/>
            <a:t>Україні</a:t>
          </a:r>
          <a:r>
            <a:rPr lang="ru-RU" sz="2400" u="sng" dirty="0" smtClean="0"/>
            <a:t> </a:t>
          </a:r>
          <a:r>
            <a:rPr lang="ru-RU" sz="2400" dirty="0" smtClean="0"/>
            <a:t>– Режим доступу: </a:t>
          </a:r>
          <a:r>
            <a:rPr lang="ru-RU" sz="2400" u="sng" dirty="0" smtClean="0">
              <a:hlinkClick xmlns:r="http://schemas.openxmlformats.org/officeDocument/2006/relationships" r:id="rId2"/>
            </a:rPr>
            <a:t>http://</a:t>
          </a:r>
          <a:r>
            <a:rPr lang="ru-RU" sz="2400" u="sng" spc="-150" dirty="0" smtClean="0">
              <a:hlinkClick xmlns:r="http://schemas.openxmlformats.org/officeDocument/2006/relationships" r:id="rId2"/>
            </a:rPr>
            <a:t>www.mon.gov.ua/education/average</a:t>
          </a:r>
          <a:endParaRPr lang="uk-UA" sz="2400" b="1" spc="-150" noProof="0" dirty="0" smtClean="0"/>
        </a:p>
      </dgm:t>
    </dgm:pt>
    <dgm:pt modelId="{C702E0CA-6275-47FC-BA78-67A35C06F402}" type="par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3CCF12BB-1C33-46E8-82C6-DC01B0B90D19}" type="sib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1B3D0ADA-319A-4940-B395-95DDFC699AD5}" type="pres">
      <dgm:prSet presAssocID="{DD079A72-2727-424D-B5FE-A9119153812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B34294-6D5C-4362-AE07-3750C0B6CB94}" type="pres">
      <dgm:prSet presAssocID="{F0185DEC-A004-4FA4-88FD-66C2E3F007A9}" presName="node" presStyleLbl="node1" presStyleIdx="0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4BE53-D7CF-43C4-9E28-06C19846DE34}" type="pres">
      <dgm:prSet presAssocID="{AE6FA960-0A41-418B-B19C-B799CADA261A}" presName="sibTrans" presStyleCnt="0"/>
      <dgm:spPr/>
      <dgm:t>
        <a:bodyPr/>
        <a:lstStyle/>
        <a:p>
          <a:endParaRPr lang="ru-RU"/>
        </a:p>
      </dgm:t>
    </dgm:pt>
    <dgm:pt modelId="{AA690A2A-462F-4842-87AB-27D36FBE8E82}" type="pres">
      <dgm:prSet presAssocID="{904D20C8-10B8-4171-B597-768FCCA53FB4}" presName="node" presStyleLbl="node1" presStyleIdx="1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8EF68-1A81-4AB3-AAA6-287B403EDA26}" type="pres">
      <dgm:prSet presAssocID="{A724B662-0105-41B3-A843-9B2B02E3932C}" presName="sibTrans" presStyleCnt="0"/>
      <dgm:spPr/>
      <dgm:t>
        <a:bodyPr/>
        <a:lstStyle/>
        <a:p>
          <a:endParaRPr lang="ru-RU"/>
        </a:p>
      </dgm:t>
    </dgm:pt>
    <dgm:pt modelId="{4D486EF9-B268-495E-A68E-24F75757F6C9}" type="pres">
      <dgm:prSet presAssocID="{A1FDD25E-E824-4031-88BC-0F373555732D}" presName="node" presStyleLbl="node1" presStyleIdx="2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34559E7-32A9-4247-A0D6-09CAC2066F72}" type="presOf" srcId="{DD079A72-2727-424D-B5FE-A91191538121}" destId="{1B3D0ADA-319A-4940-B395-95DDFC699AD5}" srcOrd="0" destOrd="0" presId="urn:microsoft.com/office/officeart/2005/8/layout/hList6"/>
    <dgm:cxn modelId="{DD40AA0E-D31E-457F-9B71-5D1A1727A1CB}" type="presOf" srcId="{F0185DEC-A004-4FA4-88FD-66C2E3F007A9}" destId="{E6B34294-6D5C-4362-AE07-3750C0B6CB94}" srcOrd="0" destOrd="0" presId="urn:microsoft.com/office/officeart/2005/8/layout/hList6"/>
    <dgm:cxn modelId="{98F918AA-30A7-487A-8801-7392EAC23E17}" type="presOf" srcId="{A1FDD25E-E824-4031-88BC-0F373555732D}" destId="{4D486EF9-B268-495E-A68E-24F75757F6C9}" srcOrd="0" destOrd="0" presId="urn:microsoft.com/office/officeart/2005/8/layout/hList6"/>
    <dgm:cxn modelId="{89460EDA-9BD4-4293-90B9-DE031DD704FC}" srcId="{DD079A72-2727-424D-B5FE-A91191538121}" destId="{A1FDD25E-E824-4031-88BC-0F373555732D}" srcOrd="2" destOrd="0" parTransId="{C702E0CA-6275-47FC-BA78-67A35C06F402}" sibTransId="{3CCF12BB-1C33-46E8-82C6-DC01B0B90D19}"/>
    <dgm:cxn modelId="{35602394-AD83-4D69-8485-29B95562C5C3}" srcId="{DD079A72-2727-424D-B5FE-A91191538121}" destId="{904D20C8-10B8-4171-B597-768FCCA53FB4}" srcOrd="1" destOrd="0" parTransId="{AB13E09B-144B-4E8C-859C-2D69DAE6EC31}" sibTransId="{A724B662-0105-41B3-A843-9B2B02E3932C}"/>
    <dgm:cxn modelId="{3B651422-136F-4D62-B356-C66766D8533C}" type="presOf" srcId="{904D20C8-10B8-4171-B597-768FCCA53FB4}" destId="{AA690A2A-462F-4842-87AB-27D36FBE8E82}" srcOrd="0" destOrd="0" presId="urn:microsoft.com/office/officeart/2005/8/layout/hList6"/>
    <dgm:cxn modelId="{C4813B3E-BED6-496A-A2CB-8B9B14B89133}" srcId="{DD079A72-2727-424D-B5FE-A91191538121}" destId="{F0185DEC-A004-4FA4-88FD-66C2E3F007A9}" srcOrd="0" destOrd="0" parTransId="{7A64F6CD-A89D-447D-894E-D75895622BAD}" sibTransId="{AE6FA960-0A41-418B-B19C-B799CADA261A}"/>
    <dgm:cxn modelId="{C8053B92-E305-47C4-A35B-77EBF29A2D0F}" type="presParOf" srcId="{1B3D0ADA-319A-4940-B395-95DDFC699AD5}" destId="{E6B34294-6D5C-4362-AE07-3750C0B6CB94}" srcOrd="0" destOrd="0" presId="urn:microsoft.com/office/officeart/2005/8/layout/hList6"/>
    <dgm:cxn modelId="{2F9F1C8F-1270-4333-BD85-63AC1D0C32BD}" type="presParOf" srcId="{1B3D0ADA-319A-4940-B395-95DDFC699AD5}" destId="{E8E4BE53-D7CF-43C4-9E28-06C19846DE34}" srcOrd="1" destOrd="0" presId="urn:microsoft.com/office/officeart/2005/8/layout/hList6"/>
    <dgm:cxn modelId="{E55AD469-5DAD-4CDA-A634-06535E4C4B49}" type="presParOf" srcId="{1B3D0ADA-319A-4940-B395-95DDFC699AD5}" destId="{AA690A2A-462F-4842-87AB-27D36FBE8E82}" srcOrd="2" destOrd="0" presId="urn:microsoft.com/office/officeart/2005/8/layout/hList6"/>
    <dgm:cxn modelId="{6E4D0259-DC6A-4B1A-82C3-4AB16E6379C9}" type="presParOf" srcId="{1B3D0ADA-319A-4940-B395-95DDFC699AD5}" destId="{5B68EF68-1A81-4AB3-AAA6-287B403EDA26}" srcOrd="3" destOrd="0" presId="urn:microsoft.com/office/officeart/2005/8/layout/hList6"/>
    <dgm:cxn modelId="{30C14CD0-BB51-4B0F-9553-6D44D6A25E47}" type="presParOf" srcId="{1B3D0ADA-319A-4940-B395-95DDFC699AD5}" destId="{4D486EF9-B268-495E-A68E-24F75757F6C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B34294-6D5C-4362-AE07-3750C0B6CB94}">
      <dsp:nvSpPr>
        <dsp:cNvPr id="0" name=""/>
        <dsp:cNvSpPr/>
      </dsp:nvSpPr>
      <dsp:spPr>
        <a:xfrm rot="16200000">
          <a:off x="-1787846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noProof="0" dirty="0" smtClean="0"/>
            <a:t>Коваль Л.В., </a:t>
          </a:r>
          <a:r>
            <a:rPr lang="uk-UA" sz="2400" b="1" kern="1200" noProof="0" dirty="0" err="1" smtClean="0"/>
            <a:t>Скворцова</a:t>
          </a:r>
          <a:r>
            <a:rPr lang="uk-UA" sz="2400" b="1" kern="1200" noProof="0" dirty="0" smtClean="0"/>
            <a:t> С.О. </a:t>
          </a:r>
          <a:r>
            <a:rPr lang="uk-UA" sz="2400" kern="1200" noProof="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kern="1200" noProof="0" dirty="0" err="1" smtClean="0"/>
            <a:t>„Початкове</a:t>
          </a:r>
          <a:r>
            <a:rPr lang="uk-UA" sz="2400" kern="1200" noProof="0" dirty="0" smtClean="0"/>
            <a:t> </a:t>
          </a:r>
          <a:r>
            <a:rPr lang="uk-UA" sz="2400" kern="1200" noProof="0" dirty="0" err="1" smtClean="0"/>
            <a:t>навчання”</a:t>
          </a:r>
          <a:r>
            <a:rPr lang="uk-UA" sz="2400" kern="1200" noProof="0" dirty="0" smtClean="0"/>
            <a:t>, освітньо-кваліфікаційного рівня </a:t>
          </a:r>
          <a:r>
            <a:rPr lang="uk-UA" sz="2400" kern="1200" noProof="0" dirty="0" err="1" smtClean="0"/>
            <a:t>„бакалавр”</a:t>
          </a:r>
          <a:r>
            <a:rPr lang="uk-UA" sz="2400" kern="1200" noProof="0" dirty="0" smtClean="0"/>
            <a:t> – Харків: ЧП «</a:t>
          </a:r>
          <a:r>
            <a:rPr lang="uk-UA" sz="2400" kern="1200" noProof="0" dirty="0" err="1" smtClean="0"/>
            <a:t>Принт-Лідер</a:t>
          </a:r>
          <a:r>
            <a:rPr lang="uk-UA" sz="2400" kern="1200" noProof="0" dirty="0" smtClean="0"/>
            <a:t>»,  2011. – 414 с. – С.118 – 124.</a:t>
          </a:r>
          <a:endParaRPr lang="uk-UA" sz="2400" kern="1200" noProof="0" dirty="0"/>
        </a:p>
      </dsp:txBody>
      <dsp:txXfrm rot="16200000">
        <a:off x="-1787846" y="1794320"/>
        <a:ext cx="6624735" cy="3036093"/>
      </dsp:txXfrm>
    </dsp:sp>
    <dsp:sp modelId="{AA690A2A-462F-4842-87AB-27D36FBE8E82}">
      <dsp:nvSpPr>
        <dsp:cNvPr id="0" name=""/>
        <dsp:cNvSpPr/>
      </dsp:nvSpPr>
      <dsp:spPr>
        <a:xfrm rot="16200000">
          <a:off x="1259632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навчання математики в першому класі: </a:t>
          </a:r>
          <a:r>
            <a:rPr lang="uk-UA" sz="2400" kern="1200" dirty="0" err="1" smtClean="0"/>
            <a:t>Навч</a:t>
          </a:r>
          <a:r>
            <a:rPr lang="uk-UA" sz="2400" kern="1200" dirty="0" smtClean="0"/>
            <a:t>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— Одеса: </a:t>
          </a:r>
          <a:r>
            <a:rPr lang="uk-UA" sz="2400" kern="1200" dirty="0" err="1" smtClean="0"/>
            <a:t>“Фенікс”</a:t>
          </a:r>
          <a:r>
            <a:rPr lang="uk-UA" sz="2400" kern="1200" dirty="0" smtClean="0"/>
            <a:t>, 2011.— 240 с. – С.  23-52.</a:t>
          </a:r>
          <a:r>
            <a:rPr lang="uk-UA" sz="2400" b="1" kern="1200" dirty="0" smtClean="0"/>
            <a:t> Навчальні програми</a:t>
          </a:r>
          <a:r>
            <a:rPr lang="ru-RU" sz="2400" b="1" kern="1200" dirty="0" smtClean="0"/>
            <a:t> </a:t>
          </a:r>
          <a:r>
            <a:rPr lang="ru-RU" sz="2400" kern="1200" dirty="0" smtClean="0"/>
            <a:t>для  </a:t>
          </a:r>
          <a:r>
            <a:rPr lang="ru-RU" sz="2400" kern="1200" dirty="0" err="1" smtClean="0"/>
            <a:t>загальноосвітніх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навчальних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закладів</a:t>
          </a:r>
          <a:r>
            <a:rPr lang="ru-RU" sz="2400" kern="1200" dirty="0" smtClean="0"/>
            <a:t>. 1 – 4 </a:t>
          </a:r>
          <a:r>
            <a:rPr lang="ru-RU" sz="2400" kern="1200" dirty="0" err="1" smtClean="0"/>
            <a:t>класи</a:t>
          </a:r>
          <a:r>
            <a:rPr lang="ru-RU" sz="2400" kern="1200" dirty="0" smtClean="0"/>
            <a:t>. – К. : </a:t>
          </a:r>
          <a:r>
            <a:rPr lang="ru-RU" sz="2400" kern="1200" dirty="0" err="1" smtClean="0"/>
            <a:t>Видавничий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дім</a:t>
          </a:r>
          <a:r>
            <a:rPr lang="ru-RU" sz="2400" kern="1200" dirty="0" smtClean="0"/>
            <a:t> «</a:t>
          </a:r>
          <a:r>
            <a:rPr lang="ru-RU" sz="2400" kern="1200" dirty="0" err="1" smtClean="0"/>
            <a:t>Освіта</a:t>
          </a:r>
          <a:r>
            <a:rPr lang="ru-RU" sz="2400" kern="1200" dirty="0" smtClean="0"/>
            <a:t>», 2011. – 392 с. – С. 138 – 144.</a:t>
          </a:r>
        </a:p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endParaRPr lang="uk-UA" sz="2400" kern="1200" noProof="0" dirty="0"/>
        </a:p>
      </dsp:txBody>
      <dsp:txXfrm rot="16200000">
        <a:off x="1259632" y="1794320"/>
        <a:ext cx="6624735" cy="3036093"/>
      </dsp:txXfrm>
    </dsp:sp>
    <dsp:sp modelId="{4D486EF9-B268-495E-A68E-24F75757F6C9}">
      <dsp:nvSpPr>
        <dsp:cNvPr id="0" name=""/>
        <dsp:cNvSpPr/>
      </dsp:nvSpPr>
      <dsp:spPr>
        <a:xfrm rot="16200000">
          <a:off x="4307111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ru-RU" sz="2400" kern="1200" dirty="0" err="1" smtClean="0"/>
            <a:t>Програма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розвитку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дітей</a:t>
          </a:r>
          <a:r>
            <a:rPr lang="ru-RU" sz="2400" kern="1200" dirty="0" smtClean="0"/>
            <a:t> старшого </a:t>
          </a:r>
          <a:r>
            <a:rPr lang="ru-RU" sz="2400" kern="1200" dirty="0" err="1" smtClean="0"/>
            <a:t>дошкільного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віку</a:t>
          </a:r>
          <a:r>
            <a:rPr lang="ru-RU" sz="2400" kern="1200" dirty="0" smtClean="0"/>
            <a:t> (6-й </a:t>
          </a:r>
          <a:r>
            <a:rPr lang="ru-RU" sz="2400" kern="1200" dirty="0" err="1" smtClean="0"/>
            <a:t>рік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життя</a:t>
          </a:r>
          <a:r>
            <a:rPr lang="ru-RU" sz="2400" kern="1200" dirty="0" smtClean="0"/>
            <a:t>) </a:t>
          </a:r>
          <a:r>
            <a:rPr lang="uk-UA" sz="2400" kern="1200" dirty="0" err="1" smtClean="0"/>
            <a:t>„</a:t>
          </a:r>
          <a:r>
            <a:rPr lang="uk-UA" sz="2400" b="1" kern="1200" dirty="0" err="1" smtClean="0"/>
            <a:t>Впевнений</a:t>
          </a:r>
          <a:r>
            <a:rPr lang="uk-UA" sz="2400" b="1" kern="1200" dirty="0" smtClean="0"/>
            <a:t> </a:t>
          </a:r>
          <a:r>
            <a:rPr lang="uk-UA" sz="2400" b="1" kern="1200" dirty="0" err="1" smtClean="0"/>
            <a:t>старт</a:t>
          </a:r>
          <a:r>
            <a:rPr lang="uk-UA" sz="2400" kern="1200" dirty="0" err="1" smtClean="0"/>
            <a:t>”</a:t>
          </a:r>
          <a:r>
            <a:rPr lang="uk-UA" sz="2400" kern="1200" dirty="0" smtClean="0"/>
            <a:t> </a:t>
          </a:r>
          <a:r>
            <a:rPr lang="ru-RU" sz="2400" kern="1200" dirty="0" smtClean="0"/>
            <a:t>– </a:t>
          </a:r>
          <a:r>
            <a:rPr lang="ru-RU" sz="2400" kern="1200" dirty="0" err="1" smtClean="0"/>
            <a:t>Київ</a:t>
          </a:r>
          <a:r>
            <a:rPr lang="ru-RU" sz="2400" kern="1200" dirty="0" smtClean="0"/>
            <a:t>, 2010. – 36 с.  – Режим доступу: </a:t>
          </a:r>
          <a:r>
            <a:rPr lang="ru-RU" sz="2400" u="sng" kern="1200" spc="-150" dirty="0" smtClean="0">
              <a:hlinkClick xmlns:r="http://schemas.openxmlformats.org/officeDocument/2006/relationships" r:id="rId1"/>
            </a:rPr>
            <a:t>http://www.mon.gov.ua/education/average/vpevnenyi_standart.doc</a:t>
          </a:r>
          <a:endParaRPr lang="ru-RU" sz="2400" u="sng" kern="1200" spc="-150" dirty="0" smtClean="0"/>
        </a:p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ru-RU" sz="2400" b="1" kern="1200" spc="-150" dirty="0" err="1" smtClean="0"/>
            <a:t>Базовий</a:t>
          </a:r>
          <a:r>
            <a:rPr lang="ru-RU" sz="2400" b="1" kern="1200" spc="-150" dirty="0" smtClean="0"/>
            <a:t> </a:t>
          </a:r>
          <a:r>
            <a:rPr lang="ru-RU" sz="2400" b="1" kern="1200" dirty="0" smtClean="0"/>
            <a:t>компонент </a:t>
          </a:r>
          <a:r>
            <a:rPr lang="ru-RU" sz="2400" b="1" kern="1200" dirty="0" err="1" smtClean="0"/>
            <a:t>дошкільної</a:t>
          </a:r>
          <a:r>
            <a:rPr lang="ru-RU" sz="2400" b="1" kern="1200" dirty="0" smtClean="0"/>
            <a:t> </a:t>
          </a:r>
          <a:r>
            <a:rPr lang="ru-RU" sz="2400" b="1" kern="1200" dirty="0" err="1" smtClean="0"/>
            <a:t>освіти</a:t>
          </a:r>
          <a:r>
            <a:rPr lang="ru-RU" sz="2400" b="1" kern="1200" dirty="0" smtClean="0"/>
            <a:t> </a:t>
          </a:r>
          <a:r>
            <a:rPr lang="ru-RU" sz="2400" kern="1200" dirty="0" smtClean="0"/>
            <a:t>в </a:t>
          </a:r>
          <a:r>
            <a:rPr lang="ru-RU" sz="2400" kern="1200" dirty="0" err="1" smtClean="0"/>
            <a:t>Україні</a:t>
          </a:r>
          <a:r>
            <a:rPr lang="ru-RU" sz="2400" u="sng" kern="1200" dirty="0" smtClean="0"/>
            <a:t> </a:t>
          </a:r>
          <a:r>
            <a:rPr lang="ru-RU" sz="2400" kern="1200" dirty="0" smtClean="0"/>
            <a:t>– Режим доступу: </a:t>
          </a:r>
          <a:r>
            <a:rPr lang="ru-RU" sz="2400" u="sng" kern="1200" dirty="0" smtClean="0">
              <a:hlinkClick xmlns:r="http://schemas.openxmlformats.org/officeDocument/2006/relationships" r:id="rId2"/>
            </a:rPr>
            <a:t>http://</a:t>
          </a:r>
          <a:r>
            <a:rPr lang="ru-RU" sz="2400" u="sng" kern="1200" spc="-150" dirty="0" smtClean="0">
              <a:hlinkClick xmlns:r="http://schemas.openxmlformats.org/officeDocument/2006/relationships" r:id="rId2"/>
            </a:rPr>
            <a:t>www.mon.gov.ua/education/average</a:t>
          </a:r>
          <a:endParaRPr lang="uk-UA" sz="2400" b="1" kern="1200" spc="-150" noProof="0" dirty="0" smtClean="0"/>
        </a:p>
      </dsp:txBody>
      <dsp:txXfrm rot="16200000">
        <a:off x="4307111" y="1794320"/>
        <a:ext cx="6624735" cy="3036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D5A04E-443D-462F-A95B-E8BDD1C9C6B7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B8C97-619F-4159-B2C4-332B92C1566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FD22-A53B-41EA-9529-655A36775B5D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FD22-A53B-41EA-9529-655A36775B5D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FD22-A53B-41EA-9529-655A36775B5D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FD22-A53B-41EA-9529-655A36775B5D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FD22-A53B-41EA-9529-655A36775B5D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FD22-A53B-41EA-9529-655A36775B5D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FD22-A53B-41EA-9529-655A36775B5D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FD22-A53B-41EA-9529-655A36775B5D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FD22-A53B-41EA-9529-655A36775B5D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FD22-A53B-41EA-9529-655A36775B5D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CC4FD22-A53B-41EA-9529-655A36775B5D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CC4FD22-A53B-41EA-9529-655A36775B5D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BA996B3-E020-4A06-959A-939DBE905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7572" y="-285776"/>
            <a:ext cx="8229600" cy="1252728"/>
          </a:xfrm>
        </p:spPr>
        <p:txBody>
          <a:bodyPr>
            <a:normAutofit/>
          </a:bodyPr>
          <a:lstStyle/>
          <a:p>
            <a:r>
              <a:rPr lang="uk-UA" sz="4800" dirty="0" smtClean="0"/>
              <a:t>Література</a:t>
            </a:r>
            <a:endParaRPr lang="ru-RU" sz="4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548680"/>
          <a:ext cx="9144000" cy="6624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6f46bdac99bce25ec81aee33a16998b18a7626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5526</TotalTime>
  <Words>157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Література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3.   Методика актуалізації та систематизації знань першокласників на початку навчального року</dc:title>
  <dc:creator>Admin</dc:creator>
  <cp:lastModifiedBy>Marinochka</cp:lastModifiedBy>
  <cp:revision>218</cp:revision>
  <dcterms:created xsi:type="dcterms:W3CDTF">2013-02-03T08:00:45Z</dcterms:created>
  <dcterms:modified xsi:type="dcterms:W3CDTF">2016-03-31T22:38:51Z</dcterms:modified>
</cp:coreProperties>
</file>