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320" r:id="rId2"/>
    <p:sldId id="339" r:id="rId3"/>
    <p:sldId id="335" r:id="rId4"/>
    <p:sldId id="336" r:id="rId5"/>
    <p:sldId id="337" r:id="rId6"/>
    <p:sldId id="338" r:id="rId7"/>
    <p:sldId id="259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94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F05C4-04D8-48EB-9DD1-67F29BDD4488}" type="doc">
      <dgm:prSet loTypeId="urn:microsoft.com/office/officeart/2005/8/layout/chevron1" loCatId="process" qsTypeId="urn:microsoft.com/office/officeart/2005/8/quickstyle/3d7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84E6FFF7-A585-45D5-A57C-6606CA8ED94B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039E402E-4C1B-4FF7-9CA2-A7B5A043DA25}" type="parTrans" cxnId="{BD010213-8268-4DED-8176-75240D7C2B47}">
      <dgm:prSet/>
      <dgm:spPr/>
      <dgm:t>
        <a:bodyPr/>
        <a:lstStyle/>
        <a:p>
          <a:endParaRPr lang="ru-RU"/>
        </a:p>
      </dgm:t>
    </dgm:pt>
    <dgm:pt modelId="{6E94957A-8ABE-4ECA-AA48-714EB896D5DE}" type="sibTrans" cxnId="{BD010213-8268-4DED-8176-75240D7C2B47}">
      <dgm:prSet/>
      <dgm:spPr/>
      <dgm:t>
        <a:bodyPr/>
        <a:lstStyle/>
        <a:p>
          <a:endParaRPr lang="ru-RU"/>
        </a:p>
      </dgm:t>
    </dgm:pt>
    <dgm:pt modelId="{F80D65DE-6523-4BD3-B3CF-D18901DF2D10}">
      <dgm:prSet phldrT="[Текст]"/>
      <dgm:spPr/>
      <dgm:t>
        <a:bodyPr/>
        <a:lstStyle/>
        <a:p>
          <a:pPr algn="just"/>
          <a:r>
            <a:rPr lang="uk-UA" dirty="0" smtClean="0">
              <a:latin typeface="Times New Roman" pitchFamily="18" charset="0"/>
              <a:cs typeface="Times New Roman" pitchFamily="18" charset="0"/>
            </a:rPr>
            <a:t>підготувати учнів до сприймання нової інформації  через  повторення  тих знань та вмінь, які є базою для сприйняття нового навчального матеріалу або ті, які є базою для виконання нової дії.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DB42C83-2095-4981-9D9E-9666FD371158}" type="parTrans" cxnId="{F21031FC-2827-428D-89F7-3020D6C98B06}">
      <dgm:prSet/>
      <dgm:spPr/>
      <dgm:t>
        <a:bodyPr/>
        <a:lstStyle/>
        <a:p>
          <a:endParaRPr lang="ru-RU"/>
        </a:p>
      </dgm:t>
    </dgm:pt>
    <dgm:pt modelId="{919D825D-DD27-440F-953E-8E785AA7F54A}" type="sibTrans" cxnId="{F21031FC-2827-428D-89F7-3020D6C98B06}">
      <dgm:prSet/>
      <dgm:spPr/>
      <dgm:t>
        <a:bodyPr/>
        <a:lstStyle/>
        <a:p>
          <a:endParaRPr lang="ru-RU"/>
        </a:p>
      </dgm:t>
    </dgm:pt>
    <dgm:pt modelId="{7C5C4936-AA74-4630-B505-504E7F862EA5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D447BBF2-2541-4219-ACDC-7F25986867F2}" type="parTrans" cxnId="{F1623616-DC5F-4034-8CC3-7E885C4B99BA}">
      <dgm:prSet/>
      <dgm:spPr/>
      <dgm:t>
        <a:bodyPr/>
        <a:lstStyle/>
        <a:p>
          <a:endParaRPr lang="ru-RU"/>
        </a:p>
      </dgm:t>
    </dgm:pt>
    <dgm:pt modelId="{99DD58E2-B801-4D59-B14D-3B42DFCC0AE0}" type="sibTrans" cxnId="{F1623616-DC5F-4034-8CC3-7E885C4B99BA}">
      <dgm:prSet/>
      <dgm:spPr/>
      <dgm:t>
        <a:bodyPr/>
        <a:lstStyle/>
        <a:p>
          <a:endParaRPr lang="ru-RU"/>
        </a:p>
      </dgm:t>
    </dgm:pt>
    <dgm:pt modelId="{C548270F-F73F-426E-A258-633D89983DAF}">
      <dgm:prSet phldrT="[Текст]"/>
      <dgm:spPr/>
      <dgm:t>
        <a:bodyPr/>
        <a:lstStyle/>
        <a:p>
          <a:pPr algn="just"/>
          <a:r>
            <a:rPr lang="uk-UA" dirty="0" smtClean="0">
              <a:latin typeface="Times New Roman" pitchFamily="18" charset="0"/>
              <a:cs typeface="Times New Roman" pitchFamily="18" charset="0"/>
            </a:rPr>
            <a:t>усне опитування, усна лічба, математичний диктант, практичні вправи з </a:t>
          </a:r>
          <a:r>
            <a:rPr lang="uk-UA" dirty="0" err="1" smtClean="0">
              <a:latin typeface="Times New Roman" pitchFamily="18" charset="0"/>
              <a:cs typeface="Times New Roman" pitchFamily="18" charset="0"/>
            </a:rPr>
            <a:t>роздатковим</a:t>
          </a:r>
          <a:r>
            <a:rPr lang="uk-UA" dirty="0" smtClean="0">
              <a:latin typeface="Times New Roman" pitchFamily="18" charset="0"/>
              <a:cs typeface="Times New Roman" pitchFamily="18" charset="0"/>
            </a:rPr>
            <a:t> матеріалом, творча перевірка домашнього завдання, індивідуальне опитування учнів по картках тощо.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B1B96D0-4790-4F59-9500-0B3DEB44CBBD}" type="parTrans" cxnId="{DE521608-19F3-4B04-BE44-FC083ACDB0E3}">
      <dgm:prSet/>
      <dgm:spPr/>
      <dgm:t>
        <a:bodyPr/>
        <a:lstStyle/>
        <a:p>
          <a:endParaRPr lang="ru-RU"/>
        </a:p>
      </dgm:t>
    </dgm:pt>
    <dgm:pt modelId="{1E12F336-899F-4F74-B739-89C61F52094C}" type="sibTrans" cxnId="{DE521608-19F3-4B04-BE44-FC083ACDB0E3}">
      <dgm:prSet/>
      <dgm:spPr/>
      <dgm:t>
        <a:bodyPr/>
        <a:lstStyle/>
        <a:p>
          <a:endParaRPr lang="ru-RU"/>
        </a:p>
      </dgm:t>
    </dgm:pt>
    <dgm:pt modelId="{F9B1B6FC-6CF7-4129-8BE4-E8CA0EAAAB6B}" type="pres">
      <dgm:prSet presAssocID="{719F05C4-04D8-48EB-9DD1-67F29BDD4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2CB977-A549-4A0C-8998-9B8A023C1621}" type="pres">
      <dgm:prSet presAssocID="{84E6FFF7-A585-45D5-A57C-6606CA8ED94B}" presName="composite" presStyleCnt="0"/>
      <dgm:spPr/>
      <dgm:t>
        <a:bodyPr/>
        <a:lstStyle/>
        <a:p>
          <a:endParaRPr lang="ru-RU"/>
        </a:p>
      </dgm:t>
    </dgm:pt>
    <dgm:pt modelId="{8D31FBA2-1FD6-4BF8-A214-92DAD7E346EB}" type="pres">
      <dgm:prSet presAssocID="{84E6FFF7-A585-45D5-A57C-6606CA8ED94B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4C6BD-D28D-4FF7-BBFC-CD90253886D1}" type="pres">
      <dgm:prSet presAssocID="{84E6FFF7-A585-45D5-A57C-6606CA8ED94B}" presName="desTx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7C505-57F7-4AB5-9859-F63387BF5CB0}" type="pres">
      <dgm:prSet presAssocID="{6E94957A-8ABE-4ECA-AA48-714EB896D5DE}" presName="space" presStyleCnt="0"/>
      <dgm:spPr/>
      <dgm:t>
        <a:bodyPr/>
        <a:lstStyle/>
        <a:p>
          <a:endParaRPr lang="ru-RU"/>
        </a:p>
      </dgm:t>
    </dgm:pt>
    <dgm:pt modelId="{223FFEC4-CDEF-4C59-A1B0-7EE710F78B2D}" type="pres">
      <dgm:prSet presAssocID="{7C5C4936-AA74-4630-B505-504E7F862EA5}" presName="composite" presStyleCnt="0"/>
      <dgm:spPr/>
      <dgm:t>
        <a:bodyPr/>
        <a:lstStyle/>
        <a:p>
          <a:endParaRPr lang="ru-RU"/>
        </a:p>
      </dgm:t>
    </dgm:pt>
    <dgm:pt modelId="{8AC0F889-FC8A-4745-A7FF-954E63EC6EA5}" type="pres">
      <dgm:prSet presAssocID="{7C5C4936-AA74-4630-B505-504E7F862EA5}" presName="par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65476-475B-4136-852E-FD45AE2BC8F3}" type="pres">
      <dgm:prSet presAssocID="{7C5C4936-AA74-4630-B505-504E7F862EA5}" presName="desTx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A5701E-B05D-45E0-847E-0107241E46A1}" type="presOf" srcId="{719F05C4-04D8-48EB-9DD1-67F29BDD4488}" destId="{F9B1B6FC-6CF7-4129-8BE4-E8CA0EAAAB6B}" srcOrd="0" destOrd="0" presId="urn:microsoft.com/office/officeart/2005/8/layout/chevron1"/>
    <dgm:cxn modelId="{65EE8B4B-8E43-4F5B-A709-8B5B0B73DBEE}" type="presOf" srcId="{84E6FFF7-A585-45D5-A57C-6606CA8ED94B}" destId="{8D31FBA2-1FD6-4BF8-A214-92DAD7E346EB}" srcOrd="0" destOrd="0" presId="urn:microsoft.com/office/officeart/2005/8/layout/chevron1"/>
    <dgm:cxn modelId="{F1623616-DC5F-4034-8CC3-7E885C4B99BA}" srcId="{719F05C4-04D8-48EB-9DD1-67F29BDD4488}" destId="{7C5C4936-AA74-4630-B505-504E7F862EA5}" srcOrd="1" destOrd="0" parTransId="{D447BBF2-2541-4219-ACDC-7F25986867F2}" sibTransId="{99DD58E2-B801-4D59-B14D-3B42DFCC0AE0}"/>
    <dgm:cxn modelId="{BD010213-8268-4DED-8176-75240D7C2B47}" srcId="{719F05C4-04D8-48EB-9DD1-67F29BDD4488}" destId="{84E6FFF7-A585-45D5-A57C-6606CA8ED94B}" srcOrd="0" destOrd="0" parTransId="{039E402E-4C1B-4FF7-9CA2-A7B5A043DA25}" sibTransId="{6E94957A-8ABE-4ECA-AA48-714EB896D5DE}"/>
    <dgm:cxn modelId="{896CC98E-F355-4F6F-812C-18ED076BE753}" type="presOf" srcId="{C548270F-F73F-426E-A258-633D89983DAF}" destId="{72F65476-475B-4136-852E-FD45AE2BC8F3}" srcOrd="0" destOrd="0" presId="urn:microsoft.com/office/officeart/2005/8/layout/chevron1"/>
    <dgm:cxn modelId="{56B3A4D3-7E6B-4C26-A0A1-00A55FD7F637}" type="presOf" srcId="{F80D65DE-6523-4BD3-B3CF-D18901DF2D10}" destId="{0DF4C6BD-D28D-4FF7-BBFC-CD90253886D1}" srcOrd="0" destOrd="0" presId="urn:microsoft.com/office/officeart/2005/8/layout/chevron1"/>
    <dgm:cxn modelId="{8B33B4E7-5FC3-435C-B897-D3C601DFF143}" type="presOf" srcId="{7C5C4936-AA74-4630-B505-504E7F862EA5}" destId="{8AC0F889-FC8A-4745-A7FF-954E63EC6EA5}" srcOrd="0" destOrd="0" presId="urn:microsoft.com/office/officeart/2005/8/layout/chevron1"/>
    <dgm:cxn modelId="{F21031FC-2827-428D-89F7-3020D6C98B06}" srcId="{84E6FFF7-A585-45D5-A57C-6606CA8ED94B}" destId="{F80D65DE-6523-4BD3-B3CF-D18901DF2D10}" srcOrd="0" destOrd="0" parTransId="{0DB42C83-2095-4981-9D9E-9666FD371158}" sibTransId="{919D825D-DD27-440F-953E-8E785AA7F54A}"/>
    <dgm:cxn modelId="{DE521608-19F3-4B04-BE44-FC083ACDB0E3}" srcId="{7C5C4936-AA74-4630-B505-504E7F862EA5}" destId="{C548270F-F73F-426E-A258-633D89983DAF}" srcOrd="0" destOrd="0" parTransId="{EB1B96D0-4790-4F59-9500-0B3DEB44CBBD}" sibTransId="{1E12F336-899F-4F74-B739-89C61F52094C}"/>
    <dgm:cxn modelId="{FD276204-12A8-4355-8EE3-E88854363B98}" type="presParOf" srcId="{F9B1B6FC-6CF7-4129-8BE4-E8CA0EAAAB6B}" destId="{502CB977-A549-4A0C-8998-9B8A023C1621}" srcOrd="0" destOrd="0" presId="urn:microsoft.com/office/officeart/2005/8/layout/chevron1"/>
    <dgm:cxn modelId="{9673DEAA-6980-4F49-9883-26D12C3CF3A7}" type="presParOf" srcId="{502CB977-A549-4A0C-8998-9B8A023C1621}" destId="{8D31FBA2-1FD6-4BF8-A214-92DAD7E346EB}" srcOrd="0" destOrd="0" presId="urn:microsoft.com/office/officeart/2005/8/layout/chevron1"/>
    <dgm:cxn modelId="{D1D45185-C826-4B71-9607-37F92A24A57D}" type="presParOf" srcId="{502CB977-A549-4A0C-8998-9B8A023C1621}" destId="{0DF4C6BD-D28D-4FF7-BBFC-CD90253886D1}" srcOrd="1" destOrd="0" presId="urn:microsoft.com/office/officeart/2005/8/layout/chevron1"/>
    <dgm:cxn modelId="{C0F853B1-32D7-43A0-B7AD-A1F3D37B2286}" type="presParOf" srcId="{F9B1B6FC-6CF7-4129-8BE4-E8CA0EAAAB6B}" destId="{2807C505-57F7-4AB5-9859-F63387BF5CB0}" srcOrd="1" destOrd="0" presId="urn:microsoft.com/office/officeart/2005/8/layout/chevron1"/>
    <dgm:cxn modelId="{A9999035-5182-4DE7-9F72-B4C2044EEA39}" type="presParOf" srcId="{F9B1B6FC-6CF7-4129-8BE4-E8CA0EAAAB6B}" destId="{223FFEC4-CDEF-4C59-A1B0-7EE710F78B2D}" srcOrd="2" destOrd="0" presId="urn:microsoft.com/office/officeart/2005/8/layout/chevron1"/>
    <dgm:cxn modelId="{7ECB6A25-94D9-4F9A-B304-78167E59A555}" type="presParOf" srcId="{223FFEC4-CDEF-4C59-A1B0-7EE710F78B2D}" destId="{8AC0F889-FC8A-4745-A7FF-954E63EC6EA5}" srcOrd="0" destOrd="0" presId="urn:microsoft.com/office/officeart/2005/8/layout/chevron1"/>
    <dgm:cxn modelId="{DEEEA0EE-062E-4418-8653-D38C27F2A2FC}" type="presParOf" srcId="{223FFEC4-CDEF-4C59-A1B0-7EE710F78B2D}" destId="{72F65476-475B-4136-852E-FD45AE2BC8F3}" srcOrd="1" destOrd="0" presId="urn:microsoft.com/office/officeart/2005/8/layout/chevron1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31FBA2-1FD6-4BF8-A214-92DAD7E346EB}">
      <dsp:nvSpPr>
        <dsp:cNvPr id="0" name=""/>
        <dsp:cNvSpPr/>
      </dsp:nvSpPr>
      <dsp:spPr>
        <a:xfrm>
          <a:off x="5051" y="55373"/>
          <a:ext cx="4495436" cy="14580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51" y="55373"/>
        <a:ext cx="4495436" cy="1458000"/>
      </dsp:txXfrm>
    </dsp:sp>
    <dsp:sp modelId="{0DF4C6BD-D28D-4FF7-BBFC-CD90253886D1}">
      <dsp:nvSpPr>
        <dsp:cNvPr id="0" name=""/>
        <dsp:cNvSpPr/>
      </dsp:nvSpPr>
      <dsp:spPr>
        <a:xfrm>
          <a:off x="5051" y="1695623"/>
          <a:ext cx="3596349" cy="3622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just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підготувати учнів до сприймання нової інформації  через  повторення  тих знань та вмінь, які є базою для сприйняття нового навчального матеріалу або ті, які є базою для виконання нової дії.</a:t>
          </a:r>
          <a:endParaRPr lang="ru-RU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51" y="1695623"/>
        <a:ext cx="3596349" cy="3622218"/>
      </dsp:txXfrm>
    </dsp:sp>
    <dsp:sp modelId="{8AC0F889-FC8A-4745-A7FF-954E63EC6EA5}">
      <dsp:nvSpPr>
        <dsp:cNvPr id="0" name=""/>
        <dsp:cNvSpPr/>
      </dsp:nvSpPr>
      <dsp:spPr>
        <a:xfrm>
          <a:off x="4284488" y="55373"/>
          <a:ext cx="4495436" cy="14580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84488" y="55373"/>
        <a:ext cx="4495436" cy="1458000"/>
      </dsp:txXfrm>
    </dsp:sp>
    <dsp:sp modelId="{72F65476-475B-4136-852E-FD45AE2BC8F3}">
      <dsp:nvSpPr>
        <dsp:cNvPr id="0" name=""/>
        <dsp:cNvSpPr/>
      </dsp:nvSpPr>
      <dsp:spPr>
        <a:xfrm>
          <a:off x="4284488" y="1695623"/>
          <a:ext cx="3596349" cy="3622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just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усне опитування, усна лічба, математичний диктант, практичні вправи з </a:t>
          </a:r>
          <a:r>
            <a:rPr lang="uk-UA" sz="2700" kern="1200" dirty="0" err="1" smtClean="0">
              <a:latin typeface="Times New Roman" pitchFamily="18" charset="0"/>
              <a:cs typeface="Times New Roman" pitchFamily="18" charset="0"/>
            </a:rPr>
            <a:t>роздатковим</a:t>
          </a:r>
          <a:r>
            <a:rPr lang="uk-UA" sz="2700" kern="1200" dirty="0" smtClean="0">
              <a:latin typeface="Times New Roman" pitchFamily="18" charset="0"/>
              <a:cs typeface="Times New Roman" pitchFamily="18" charset="0"/>
            </a:rPr>
            <a:t> матеріалом, творча перевірка домашнього завдання, індивідуальне опитування учнів по картках тощо.</a:t>
          </a:r>
          <a:endParaRPr lang="ru-RU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84488" y="1695623"/>
        <a:ext cx="3596349" cy="36222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570DD-C33D-4643-AA28-FB8FA7BAF16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570DD-C33D-4643-AA28-FB8FA7BAF16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570DD-C33D-4643-AA28-FB8FA7BAF16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9.jpeg"/><Relationship Id="rId3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4.wmv" TargetMode="External"/><Relationship Id="rId7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7.wmv" TargetMode="External"/><Relationship Id="rId12" Type="http://schemas.openxmlformats.org/officeDocument/2006/relationships/image" Target="../media/image8.jpeg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3.wmv" TargetMode="External"/><Relationship Id="rId16" Type="http://schemas.openxmlformats.org/officeDocument/2006/relationships/image" Target="../media/image12.png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1.wmv" TargetMode="External"/><Relationship Id="rId6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2.wmv" TargetMode="External"/><Relationship Id="rId11" Type="http://schemas.openxmlformats.org/officeDocument/2006/relationships/image" Target="../media/image7.png"/><Relationship Id="rId5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6.wmv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6.jpeg"/><Relationship Id="rId4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6_5.wmv" TargetMode="External"/><Relationship Id="rId9" Type="http://schemas.openxmlformats.org/officeDocument/2006/relationships/notesSlide" Target="../notesSlides/notesSlide3.xml"/><Relationship Id="rId1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Актуалізація опорних знань та способів дії </a:t>
            </a:r>
            <a:endParaRPr lang="ru-RU" sz="3600" dirty="0"/>
          </a:p>
        </p:txBody>
      </p:sp>
      <p:pic>
        <p:nvPicPr>
          <p:cNvPr id="6" name="Содержимое 5" descr="Рисунок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5852" y="1435773"/>
            <a:ext cx="6715172" cy="54222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Актуалізація опорних знань та способів дії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784976" cy="537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31FBA2-1FD6-4BF8-A214-92DAD7E34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D31FBA2-1FD6-4BF8-A214-92DAD7E34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F4C6BD-D28D-4FF7-BBFC-CD90253886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0DF4C6BD-D28D-4FF7-BBFC-CD90253886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C0F889-FC8A-4745-A7FF-954E63EC6E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AC0F889-FC8A-4745-A7FF-954E63EC6E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F65476-475B-4136-852E-FD45AE2BC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72F65476-475B-4136-852E-FD45AE2BC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Приклад актуалізації опорних знань та способів дії. 1 клас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25609"/>
          </a:xfrm>
        </p:spPr>
        <p:txBody>
          <a:bodyPr>
            <a:normAutofit/>
          </a:bodyPr>
          <a:lstStyle/>
          <a:p>
            <a:r>
              <a:rPr lang="uk-UA" sz="2400" b="1" dirty="0" smtClean="0"/>
              <a:t>Зоровий диктант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5881856" cy="138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3217" y="5805264"/>
            <a:ext cx="8438881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uk-UA" sz="2400" b="1" dirty="0" smtClean="0">
                <a:solidFill>
                  <a:schemeClr val="tx1"/>
                </a:solidFill>
              </a:rPr>
              <a:t>Назви геометричні фігури. Що ти про них знаєш?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03287" y="4797152"/>
            <a:ext cx="6740713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</a:pPr>
            <a:r>
              <a:rPr lang="uk-UA" sz="2400" b="1" dirty="0" smtClean="0">
                <a:solidFill>
                  <a:schemeClr val="tx1"/>
                </a:solidFill>
              </a:rPr>
              <a:t>Визнач, за яким правилом змінюються ознаки. Заплющ очі й відтвори послідовність фігур за допомогою роздавального матеріалу по пам'яті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18" y="3789040"/>
            <a:ext cx="5292081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uk-UA" sz="2400" b="1" dirty="0" smtClean="0">
                <a:solidFill>
                  <a:schemeClr val="tx1"/>
                </a:solidFill>
              </a:rPr>
              <a:t>Продовж ряд фігур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-36512" y="3501008"/>
            <a:ext cx="3096344" cy="1584176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uk-UA" b="1" dirty="0" smtClean="0">
                <a:solidFill>
                  <a:schemeClr val="tx1"/>
                </a:solidFill>
              </a:rPr>
              <a:t>Робота за сходинками складності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Приклад актуалізації опорних знань та способів дії. 1 клас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b="1" dirty="0" smtClean="0"/>
              <a:t>Усна лічба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624843"/>
            <a:ext cx="6948263" cy="423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Приклад актуалізації опорних знань та способів дії. 1 клас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625609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  <a:buNone/>
            </a:pPr>
            <a:r>
              <a:rPr lang="uk-UA" sz="2400" b="1" dirty="0" smtClean="0"/>
              <a:t>Усне опитування</a:t>
            </a:r>
          </a:p>
          <a:p>
            <a:pPr algn="just">
              <a:spcAft>
                <a:spcPts val="600"/>
              </a:spcAft>
            </a:pPr>
            <a:r>
              <a:rPr lang="uk-UA" sz="2400" dirty="0" smtClean="0"/>
              <a:t>Як називаються числа, які додають? Як називається результат дії додавання?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uk-UA" sz="2400" dirty="0" smtClean="0"/>
              <a:t>Яку арифметичну дію слід виконати, щоб одержати не менше число ніж дане? У якому випадку при додаванні одержуємо більше число; те саме число?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uk-UA" sz="2400" dirty="0" smtClean="0"/>
              <a:t>Яку арифметичну дію слід виконати, щоб одержати не більше число ніж дане? У якому випадку при відніманні одержуємо менше число? те саме число? 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uk-UA" sz="2400" dirty="0" smtClean="0"/>
              <a:t>Чи може сума дорівнювати одному з доданків?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uk-UA" sz="2400" dirty="0" smtClean="0"/>
              <a:t>Чи впливає порядок доданків на значення суми? Пригадайте, як формулюється переставний закон додавання.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429784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Актуалізація знань та способів дії, на яких ґрунтується новий навчальний зміст</a:t>
            </a:r>
            <a:br>
              <a:rPr lang="uk-UA" sz="3600" dirty="0" smtClean="0"/>
            </a:br>
            <a:r>
              <a:rPr lang="uk-UA" sz="2800" dirty="0" smtClean="0"/>
              <a:t>Тема «Порозрядне додавання й віднімання чисел». 2 кл.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86190"/>
            <a:ext cx="9144000" cy="2323728"/>
          </a:xfrm>
        </p:spPr>
        <p:txBody>
          <a:bodyPr>
            <a:noAutofit/>
          </a:bodyPr>
          <a:lstStyle/>
          <a:p>
            <a:r>
              <a:rPr lang="uk-UA" sz="2400" dirty="0" smtClean="0"/>
              <a:t>Як ми міркуємо щодо додавання та віднімання круглих чисел?</a:t>
            </a:r>
          </a:p>
          <a:p>
            <a:r>
              <a:rPr lang="uk-UA" sz="2400" dirty="0" smtClean="0"/>
              <a:t> Як додаємо одноцифрове число до двоцифрового? </a:t>
            </a:r>
          </a:p>
          <a:p>
            <a:r>
              <a:rPr lang="uk-UA" sz="2400" dirty="0" smtClean="0"/>
              <a:t>Як віднімаємо одноцифрове число від двоцифрового? </a:t>
            </a:r>
          </a:p>
          <a:p>
            <a:r>
              <a:rPr lang="uk-UA" sz="2400" dirty="0" smtClean="0"/>
              <a:t>Як додаємо кругле число до двоцифрового? </a:t>
            </a:r>
          </a:p>
          <a:p>
            <a:r>
              <a:rPr lang="uk-UA" sz="2400" dirty="0" smtClean="0"/>
              <a:t>Як віднімаємо кругле число від двоцифрового? </a:t>
            </a:r>
          </a:p>
          <a:p>
            <a:r>
              <a:rPr lang="uk-UA" sz="2400" dirty="0" smtClean="0"/>
              <a:t>Який висновок можна зробити щодо додавання одиниць і додавання десятків; віднімання одиниць і віднімання десятків? </a:t>
            </a:r>
            <a:endParaRPr lang="ru-RU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884" y="1844825"/>
            <a:ext cx="86235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Autofit/>
          </a:bodyPr>
          <a:lstStyle/>
          <a:p>
            <a:pPr lvl="0" algn="ctr"/>
            <a:r>
              <a:rPr lang="uk-UA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Актуалізація опорних знань та способів дії учнів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00174"/>
          <a:ext cx="9144000" cy="506415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86116"/>
                <a:gridCol w="3857652"/>
                <a:gridCol w="666744"/>
                <a:gridCol w="666744"/>
                <a:gridCol w="666744"/>
              </a:tblGrid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Усна лічба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0" dirty="0" smtClean="0"/>
                        <a:t>Урок в 2-му класі. Тема </a:t>
                      </a:r>
                      <a:r>
                        <a:rPr lang="uk-UA" b="0" dirty="0" err="1" smtClean="0"/>
                        <a:t>“Складена</a:t>
                      </a:r>
                      <a:r>
                        <a:rPr lang="uk-UA" b="0" dirty="0" smtClean="0"/>
                        <a:t> </a:t>
                      </a:r>
                      <a:r>
                        <a:rPr lang="uk-UA" b="0" dirty="0" err="1" smtClean="0"/>
                        <a:t>задача”</a:t>
                      </a:r>
                      <a:endParaRPr lang="uk-UA" b="0" dirty="0" smtClean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Усне опитування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</a:t>
                      </a:r>
                      <a:r>
                        <a:rPr lang="uk-UA" dirty="0" err="1" smtClean="0"/>
                        <a:t>“Додавання</a:t>
                      </a:r>
                      <a:r>
                        <a:rPr lang="uk-UA" dirty="0" smtClean="0"/>
                        <a:t> і віднімання двоцифрових чисел.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язування</a:t>
                      </a:r>
                      <a:r>
                        <a:rPr lang="uk-UA" dirty="0" smtClean="0"/>
                        <a:t> задач. </a:t>
                      </a:r>
                      <a:r>
                        <a:rPr lang="uk-UA" dirty="0" err="1" smtClean="0"/>
                        <a:t>Повторення”</a:t>
                      </a:r>
                      <a:endParaRPr lang="uk-UA" dirty="0" smtClean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Індивідуальне опитування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1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Математичний диктант.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2-му класі. Тема “ Запис розв'язання задачі </a:t>
                      </a:r>
                      <a:r>
                        <a:rPr lang="uk-UA" dirty="0" err="1" smtClean="0"/>
                        <a:t>виразом”</a:t>
                      </a:r>
                      <a:r>
                        <a:rPr lang="uk-UA" dirty="0" smtClean="0"/>
                        <a:t>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Індивідуальне опитування </a:t>
                      </a:r>
                      <a:r>
                        <a:rPr lang="uk-UA" sz="2000" b="1" baseline="0" dirty="0" smtClean="0"/>
                        <a:t> біля</a:t>
                      </a:r>
                      <a:r>
                        <a:rPr lang="uk-UA" sz="2000" b="1" dirty="0" smtClean="0"/>
                        <a:t> дошки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“ Додавання і віднімання двоцифрових чисел.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язування</a:t>
                      </a:r>
                      <a:r>
                        <a:rPr lang="uk-UA" dirty="0" smtClean="0"/>
                        <a:t> </a:t>
                      </a:r>
                      <a:r>
                        <a:rPr lang="uk-UA" dirty="0" err="1" smtClean="0"/>
                        <a:t>задач“</a:t>
                      </a:r>
                      <a:r>
                        <a:rPr lang="uk-UA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92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Творча перевірка виконаних завдань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“ Додавання і віднімання двоцифрових чисел. </a:t>
                      </a:r>
                      <a:r>
                        <a:rPr lang="uk-UA" dirty="0" err="1" smtClean="0"/>
                        <a:t>Розвязування</a:t>
                      </a:r>
                      <a:r>
                        <a:rPr lang="uk-UA" dirty="0" smtClean="0"/>
                        <a:t> задач. </a:t>
                      </a:r>
                      <a:r>
                        <a:rPr lang="uk-UA" dirty="0" err="1" smtClean="0"/>
                        <a:t>Повторення“</a:t>
                      </a:r>
                      <a:endParaRPr lang="uk-UA" dirty="0" smtClean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16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7500958" y="1500174"/>
            <a:ext cx="1238260" cy="928694"/>
          </a:xfrm>
          <a:prstGeom prst="rect">
            <a:avLst/>
          </a:prstGeom>
        </p:spPr>
      </p:pic>
      <p:pic>
        <p:nvPicPr>
          <p:cNvPr id="6" name="16_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7500958" y="3714752"/>
            <a:ext cx="1285884" cy="964413"/>
          </a:xfrm>
          <a:prstGeom prst="rect">
            <a:avLst/>
          </a:prstGeom>
        </p:spPr>
      </p:pic>
      <p:pic>
        <p:nvPicPr>
          <p:cNvPr id="7" name="16_4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12" cstate="print"/>
          <a:stretch>
            <a:fillRect/>
          </a:stretch>
        </p:blipFill>
        <p:spPr>
          <a:xfrm>
            <a:off x="7143768" y="4714884"/>
            <a:ext cx="666754" cy="500066"/>
          </a:xfrm>
          <a:prstGeom prst="rect">
            <a:avLst/>
          </a:prstGeom>
        </p:spPr>
      </p:pic>
      <p:pic>
        <p:nvPicPr>
          <p:cNvPr id="8" name="16_5.wm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3" cstate="print"/>
          <a:stretch>
            <a:fillRect/>
          </a:stretch>
        </p:blipFill>
        <p:spPr>
          <a:xfrm>
            <a:off x="7786710" y="4714884"/>
            <a:ext cx="666744" cy="500058"/>
          </a:xfrm>
          <a:prstGeom prst="rect">
            <a:avLst/>
          </a:prstGeom>
        </p:spPr>
      </p:pic>
      <p:pic>
        <p:nvPicPr>
          <p:cNvPr id="9" name="16_6.wmv">
            <a:hlinkClick r:id="" action="ppaction://media"/>
          </p:cNvPr>
          <p:cNvPicPr>
            <a:picLocks noRot="1" noChangeAspect="1"/>
          </p:cNvPicPr>
          <p:nvPr>
            <a:videoFile r:link="rId5"/>
          </p:nvPr>
        </p:nvPicPr>
        <p:blipFill>
          <a:blip r:embed="rId14" cstate="print"/>
          <a:stretch>
            <a:fillRect/>
          </a:stretch>
        </p:blipFill>
        <p:spPr>
          <a:xfrm>
            <a:off x="8477245" y="4714884"/>
            <a:ext cx="666755" cy="500066"/>
          </a:xfrm>
          <a:prstGeom prst="rect">
            <a:avLst/>
          </a:prstGeom>
        </p:spPr>
      </p:pic>
      <p:pic>
        <p:nvPicPr>
          <p:cNvPr id="10" name="16_2.wmv">
            <a:hlinkClick r:id="" action="ppaction://media"/>
          </p:cNvPr>
          <p:cNvPicPr>
            <a:picLocks noRot="1" noChangeAspect="1"/>
          </p:cNvPicPr>
          <p:nvPr>
            <a:videoFile r:link="rId6"/>
          </p:nvPr>
        </p:nvPicPr>
        <p:blipFill>
          <a:blip r:embed="rId15" cstate="print"/>
          <a:stretch>
            <a:fillRect/>
          </a:stretch>
        </p:blipFill>
        <p:spPr>
          <a:xfrm>
            <a:off x="7500958" y="2428868"/>
            <a:ext cx="1238258" cy="928694"/>
          </a:xfrm>
          <a:prstGeom prst="rect">
            <a:avLst/>
          </a:prstGeom>
        </p:spPr>
      </p:pic>
      <p:pic>
        <p:nvPicPr>
          <p:cNvPr id="11" name="16_7.wmv">
            <a:hlinkClick r:id="" action="ppaction://media"/>
          </p:cNvPr>
          <p:cNvPicPr>
            <a:picLocks noRot="1" noChangeAspect="1"/>
          </p:cNvPicPr>
          <p:nvPr>
            <a:videoFile r:link="rId7"/>
          </p:nvPr>
        </p:nvPicPr>
        <p:blipFill>
          <a:blip r:embed="rId16" cstate="print"/>
          <a:stretch>
            <a:fillRect/>
          </a:stretch>
        </p:blipFill>
        <p:spPr>
          <a:xfrm>
            <a:off x="7429520" y="5572140"/>
            <a:ext cx="1357322" cy="101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3254</TotalTime>
  <Words>412</Words>
  <Application>Microsoft Office PowerPoint</Application>
  <PresentationFormat>Экран (4:3)</PresentationFormat>
  <Paragraphs>44</Paragraphs>
  <Slides>7</Slides>
  <Notes>3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Актуалізація опорних знань та способів дії </vt:lpstr>
      <vt:lpstr>Актуалізація опорних знань та способів дії </vt:lpstr>
      <vt:lpstr>Приклад актуалізації опорних знань та способів дії. 1 клас</vt:lpstr>
      <vt:lpstr>Приклад актуалізації опорних знань та способів дії. 1 клас</vt:lpstr>
      <vt:lpstr>Приклад актуалізації опорних знань та способів дії. 1 клас</vt:lpstr>
      <vt:lpstr>Актуалізація знань та способів дії, на яких ґрунтується новий навчальний зміст Тема «Порозрядне додавання й віднімання чисел». 2 кл.</vt:lpstr>
      <vt:lpstr>Актуалізація опорних знань та способів дії учнів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200</cp:revision>
  <dcterms:created xsi:type="dcterms:W3CDTF">2013-01-29T07:43:25Z</dcterms:created>
  <dcterms:modified xsi:type="dcterms:W3CDTF">2015-06-05T17:02:35Z</dcterms:modified>
</cp:coreProperties>
</file>