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28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9900"/>
    <a:srgbClr val="FFCCFF"/>
    <a:srgbClr val="FF33CC"/>
    <a:srgbClr val="66FF33"/>
    <a:srgbClr val="00FFFF"/>
    <a:srgbClr val="00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8" autoAdjust="0"/>
    <p:restoredTop sz="94660"/>
  </p:normalViewPr>
  <p:slideViewPr>
    <p:cSldViewPr>
      <p:cViewPr>
        <p:scale>
          <a:sx n="60" d="100"/>
          <a:sy n="60" d="100"/>
        </p:scale>
        <p:origin x="-672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/>
          <a:r>
            <a:rPr lang="uk-UA" sz="2400" b="1" noProof="0" dirty="0" smtClean="0"/>
            <a:t>Коваль Л.В., </a:t>
          </a:r>
          <a:r>
            <a:rPr lang="uk-UA" sz="2400" b="1" noProof="0" dirty="0" err="1" smtClean="0"/>
            <a:t>Скворцова</a:t>
          </a:r>
          <a:r>
            <a:rPr lang="uk-UA" sz="2400" b="1" noProof="0" dirty="0" smtClean="0"/>
            <a:t> С.О. </a:t>
          </a:r>
          <a:r>
            <a:rPr lang="uk-UA" sz="24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noProof="0" dirty="0" err="1" smtClean="0"/>
            <a:t>„Початкове</a:t>
          </a:r>
          <a:r>
            <a:rPr lang="uk-UA" sz="2400" noProof="0" dirty="0" smtClean="0"/>
            <a:t> </a:t>
          </a:r>
          <a:r>
            <a:rPr lang="uk-UA" sz="2400" noProof="0" dirty="0" err="1" smtClean="0"/>
            <a:t>навчання”</a:t>
          </a:r>
          <a:r>
            <a:rPr lang="uk-UA" sz="2400" noProof="0" dirty="0" smtClean="0"/>
            <a:t>, освітньо-кваліфікаційного рівня </a:t>
          </a:r>
          <a:r>
            <a:rPr lang="uk-UA" sz="2400" noProof="0" dirty="0" err="1" smtClean="0"/>
            <a:t>„бакалавр”</a:t>
          </a:r>
          <a:r>
            <a:rPr lang="uk-UA" sz="2400" noProof="0" dirty="0" smtClean="0"/>
            <a:t> – Харків: ЧП «</a:t>
          </a:r>
          <a:r>
            <a:rPr lang="uk-UA" sz="2400" noProof="0" dirty="0" err="1" smtClean="0"/>
            <a:t>Принт-Лідер</a:t>
          </a:r>
          <a:r>
            <a:rPr lang="uk-UA" sz="2400" noProof="0" dirty="0" smtClean="0"/>
            <a:t>»,  2011. – 414 с. – С.25– 34.</a:t>
          </a:r>
          <a:endParaRPr lang="uk-UA" sz="2400" noProof="0" dirty="0"/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algn="just"/>
          <a:r>
            <a:rPr lang="uk-UA" sz="2400" b="1" noProof="0" dirty="0" smtClean="0"/>
            <a:t>Богданович М.В., Козак М.В., Король Я.А.</a:t>
          </a:r>
          <a:r>
            <a:rPr lang="uk-UA" sz="2400" noProof="0" dirty="0" smtClean="0"/>
            <a:t> Методика викладання математики в початкових класах: </a:t>
          </a:r>
          <a:r>
            <a:rPr lang="uk-UA" sz="2400" noProof="0" dirty="0" err="1" smtClean="0"/>
            <a:t>Навч</a:t>
          </a:r>
          <a:r>
            <a:rPr lang="uk-UA" sz="2400" noProof="0" dirty="0" smtClean="0"/>
            <a:t>. </a:t>
          </a:r>
          <a:r>
            <a:rPr lang="uk-UA" sz="2400" noProof="0" dirty="0" err="1" smtClean="0"/>
            <a:t>пос</a:t>
          </a:r>
          <a:r>
            <a:rPr lang="uk-UA" sz="2400" noProof="0" dirty="0" smtClean="0"/>
            <a:t>. — К.: А.С.К., 1988. — 352 с. – С.  48 - 117.</a:t>
          </a:r>
          <a:endParaRPr lang="uk-UA" sz="2400" noProof="0" dirty="0"/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</a:pPr>
          <a:r>
            <a:rPr lang="uk-UA" sz="2400" b="1" noProof="0" dirty="0" smtClean="0"/>
            <a:t> </a:t>
          </a:r>
        </a:p>
        <a:p>
          <a:pPr algn="just">
            <a:lnSpc>
              <a:spcPct val="80000"/>
            </a:lnSpc>
          </a:pPr>
          <a:r>
            <a:rPr lang="uk-UA" sz="2400" b="1" noProof="0" dirty="0" smtClean="0"/>
            <a:t>Урок математики у початковій школі: мета, завдання, структура </a:t>
          </a:r>
          <a:r>
            <a:rPr lang="en-US" sz="2400" b="1" noProof="0" dirty="0" smtClean="0"/>
            <a:t>/</a:t>
          </a:r>
          <a:r>
            <a:rPr lang="uk-UA" sz="2400" b="1" noProof="0" dirty="0" smtClean="0"/>
            <a:t> </a:t>
          </a:r>
          <a:r>
            <a:rPr lang="uk-UA" sz="2400" b="0" noProof="0" dirty="0" err="1" smtClean="0"/>
            <a:t>Скворцова</a:t>
          </a:r>
          <a:r>
            <a:rPr lang="uk-UA" sz="2400" b="0" noProof="0" dirty="0" smtClean="0"/>
            <a:t> С. </a:t>
          </a:r>
          <a:r>
            <a:rPr lang="uk-UA" sz="2400" b="0" noProof="0" dirty="0" err="1" smtClean="0"/>
            <a:t>Онопрієнко</a:t>
          </a:r>
          <a:r>
            <a:rPr lang="uk-UA" sz="2400" b="0" noProof="0" dirty="0" smtClean="0"/>
            <a:t> О. </a:t>
          </a:r>
          <a:r>
            <a:rPr lang="uk-UA" sz="2400" noProof="0" dirty="0" smtClean="0"/>
            <a:t>// Початкова  школа. – 2015. – №1. – С. 4-9.</a:t>
          </a:r>
          <a:endParaRPr lang="en-US" sz="2400" noProof="0" dirty="0" smtClean="0"/>
        </a:p>
        <a:p>
          <a:pPr algn="just">
            <a:lnSpc>
              <a:spcPct val="80000"/>
            </a:lnSpc>
          </a:pPr>
          <a:r>
            <a:rPr lang="uk-UA" sz="2400" b="1" noProof="0" dirty="0" smtClean="0"/>
            <a:t>Рефлексивний</a:t>
          </a:r>
          <a:r>
            <a:rPr lang="uk-UA" sz="2400" noProof="0" dirty="0" smtClean="0"/>
            <a:t> </a:t>
          </a:r>
          <a:r>
            <a:rPr lang="uk-UA" sz="2400" b="1" noProof="0" dirty="0" smtClean="0"/>
            <a:t>компонент</a:t>
          </a:r>
          <a:r>
            <a:rPr lang="uk-UA" sz="2400" noProof="0" dirty="0" smtClean="0"/>
            <a:t> </a:t>
          </a:r>
          <a:r>
            <a:rPr lang="uk-UA" sz="2400" b="1" noProof="0" dirty="0" smtClean="0"/>
            <a:t>уроку</a:t>
          </a:r>
          <a:r>
            <a:rPr lang="uk-UA" sz="2400" noProof="0" dirty="0" smtClean="0"/>
            <a:t> </a:t>
          </a:r>
          <a:r>
            <a:rPr lang="en-US" sz="2400" noProof="0" dirty="0" smtClean="0"/>
            <a:t>/</a:t>
          </a:r>
          <a:r>
            <a:rPr lang="ru-RU" sz="2400" noProof="0" dirty="0" smtClean="0"/>
            <a:t>Савченко О. </a:t>
          </a:r>
          <a:r>
            <a:rPr lang="en-US" sz="2400" noProof="0" dirty="0" smtClean="0"/>
            <a:t>// </a:t>
          </a:r>
          <a:r>
            <a:rPr lang="uk-UA" sz="2400" noProof="0" dirty="0" smtClean="0"/>
            <a:t>Учитель початкової школи. – 2015. - №4. – С. 5-9</a:t>
          </a:r>
          <a:endParaRPr lang="uk-UA" sz="2400" noProof="0" dirty="0"/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29A8C33-C436-4E11-9B64-0EDD77CA53F4}" type="presOf" srcId="{F0185DEC-A004-4FA4-88FD-66C2E3F007A9}" destId="{E6B34294-6D5C-4362-AE07-3750C0B6CB94}" srcOrd="0" destOrd="0" presId="urn:microsoft.com/office/officeart/2005/8/layout/hList6"/>
    <dgm:cxn modelId="{088AB8D1-437F-46D6-ABC3-0CFF2895B4B7}" type="presOf" srcId="{904D20C8-10B8-4171-B597-768FCCA53FB4}" destId="{AA690A2A-462F-4842-87AB-27D36FBE8E82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6886DE61-07B7-49D2-9491-8DD5D7765491}" type="presOf" srcId="{DD079A72-2727-424D-B5FE-A91191538121}" destId="{1B3D0ADA-319A-4940-B395-95DDFC699AD5}" srcOrd="0" destOrd="0" presId="urn:microsoft.com/office/officeart/2005/8/layout/hList6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95AFF39-EC8E-46A2-AF45-36F6C7AE3FC9}" type="presOf" srcId="{A1FDD25E-E824-4031-88BC-0F373555732D}" destId="{4D486EF9-B268-495E-A68E-24F75757F6C9}" srcOrd="0" destOrd="0" presId="urn:microsoft.com/office/officeart/2005/8/layout/hList6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473E09CA-902F-497A-9069-A5F4E4D9924D}" type="presParOf" srcId="{1B3D0ADA-319A-4940-B395-95DDFC699AD5}" destId="{E6B34294-6D5C-4362-AE07-3750C0B6CB94}" srcOrd="0" destOrd="0" presId="urn:microsoft.com/office/officeart/2005/8/layout/hList6"/>
    <dgm:cxn modelId="{F2D111A4-A4C8-4946-B671-B1CD28EF96F7}" type="presParOf" srcId="{1B3D0ADA-319A-4940-B395-95DDFC699AD5}" destId="{E8E4BE53-D7CF-43C4-9E28-06C19846DE34}" srcOrd="1" destOrd="0" presId="urn:microsoft.com/office/officeart/2005/8/layout/hList6"/>
    <dgm:cxn modelId="{9384F232-68D7-40D7-A0C5-0CA41F1F7B7E}" type="presParOf" srcId="{1B3D0ADA-319A-4940-B395-95DDFC699AD5}" destId="{AA690A2A-462F-4842-87AB-27D36FBE8E82}" srcOrd="2" destOrd="0" presId="urn:microsoft.com/office/officeart/2005/8/layout/hList6"/>
    <dgm:cxn modelId="{1D7393EC-644E-471D-842C-125B8ECC1FDE}" type="presParOf" srcId="{1B3D0ADA-319A-4940-B395-95DDFC699AD5}" destId="{5B68EF68-1A81-4AB3-AAA6-287B403EDA26}" srcOrd="3" destOrd="0" presId="urn:microsoft.com/office/officeart/2005/8/layout/hList6"/>
    <dgm:cxn modelId="{D63DE06F-1F27-41DD-8F67-11204E984656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Коваль Л.В., </a:t>
          </a:r>
          <a:r>
            <a:rPr lang="uk-UA" sz="2400" b="1" kern="1200" noProof="0" dirty="0" err="1" smtClean="0"/>
            <a:t>Скворцова</a:t>
          </a:r>
          <a:r>
            <a:rPr lang="uk-UA" sz="2400" b="1" kern="1200" noProof="0" dirty="0" smtClean="0"/>
            <a:t> С.О. </a:t>
          </a:r>
          <a:r>
            <a:rPr lang="uk-UA" sz="2400" kern="1200" noProof="0" dirty="0" smtClean="0"/>
            <a:t>Методика навчання математики: теорія і практика: Підручник для студентів  за спеціальністю 6.010100 </a:t>
          </a:r>
          <a:r>
            <a:rPr lang="uk-UA" sz="2400" kern="1200" noProof="0" dirty="0" err="1" smtClean="0"/>
            <a:t>„Початкове</a:t>
          </a:r>
          <a:r>
            <a:rPr lang="uk-UA" sz="2400" kern="1200" noProof="0" dirty="0" smtClean="0"/>
            <a:t> </a:t>
          </a:r>
          <a:r>
            <a:rPr lang="uk-UA" sz="2400" kern="1200" noProof="0" dirty="0" err="1" smtClean="0"/>
            <a:t>навчання”</a:t>
          </a:r>
          <a:r>
            <a:rPr lang="uk-UA" sz="2400" kern="1200" noProof="0" dirty="0" smtClean="0"/>
            <a:t>, освітньо-кваліфікаційного рівня </a:t>
          </a:r>
          <a:r>
            <a:rPr lang="uk-UA" sz="2400" kern="1200" noProof="0" dirty="0" err="1" smtClean="0"/>
            <a:t>„бакалавр”</a:t>
          </a:r>
          <a:r>
            <a:rPr lang="uk-UA" sz="2400" kern="1200" noProof="0" dirty="0" smtClean="0"/>
            <a:t> – Харків: ЧП «</a:t>
          </a:r>
          <a:r>
            <a:rPr lang="uk-UA" sz="2400" kern="1200" noProof="0" dirty="0" err="1" smtClean="0"/>
            <a:t>Принт-Лідер</a:t>
          </a:r>
          <a:r>
            <a:rPr lang="uk-UA" sz="2400" kern="1200" noProof="0" dirty="0" smtClean="0"/>
            <a:t>»,  2011. – 414 с. – С.25– 34.</a:t>
          </a:r>
          <a:endParaRPr lang="uk-UA" sz="2400" kern="1200" noProof="0" dirty="0"/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Богданович М.В., Козак М.В., Король Я.А.</a:t>
          </a:r>
          <a:r>
            <a:rPr lang="uk-UA" sz="2400" kern="1200" noProof="0" dirty="0" smtClean="0"/>
            <a:t> Методика викладання математики в початкових класах: </a:t>
          </a:r>
          <a:r>
            <a:rPr lang="uk-UA" sz="2400" kern="1200" noProof="0" dirty="0" err="1" smtClean="0"/>
            <a:t>Навч</a:t>
          </a:r>
          <a:r>
            <a:rPr lang="uk-UA" sz="2400" kern="1200" noProof="0" dirty="0" smtClean="0"/>
            <a:t>. </a:t>
          </a:r>
          <a:r>
            <a:rPr lang="uk-UA" sz="2400" kern="1200" noProof="0" dirty="0" err="1" smtClean="0"/>
            <a:t>пос</a:t>
          </a:r>
          <a:r>
            <a:rPr lang="uk-UA" sz="2400" kern="1200" noProof="0" dirty="0" smtClean="0"/>
            <a:t>. — К.: А.С.К., 1988. — 352 с. – С.  48 - 117.</a:t>
          </a:r>
          <a:endParaRPr lang="uk-UA" sz="2400" kern="1200" noProof="0" dirty="0"/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 </a:t>
          </a:r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Урок математики у початковій школі: мета, завдання, структура </a:t>
          </a:r>
          <a:r>
            <a:rPr lang="en-US" sz="2400" b="1" kern="1200" noProof="0" dirty="0" smtClean="0"/>
            <a:t>/</a:t>
          </a:r>
          <a:r>
            <a:rPr lang="uk-UA" sz="2400" b="1" kern="1200" noProof="0" dirty="0" smtClean="0"/>
            <a:t> </a:t>
          </a:r>
          <a:r>
            <a:rPr lang="uk-UA" sz="2400" b="0" kern="1200" noProof="0" dirty="0" err="1" smtClean="0"/>
            <a:t>Скворцова</a:t>
          </a:r>
          <a:r>
            <a:rPr lang="uk-UA" sz="2400" b="0" kern="1200" noProof="0" dirty="0" smtClean="0"/>
            <a:t> С. </a:t>
          </a:r>
          <a:r>
            <a:rPr lang="uk-UA" sz="2400" b="0" kern="1200" noProof="0" dirty="0" err="1" smtClean="0"/>
            <a:t>Онопрієнко</a:t>
          </a:r>
          <a:r>
            <a:rPr lang="uk-UA" sz="2400" b="0" kern="1200" noProof="0" dirty="0" smtClean="0"/>
            <a:t> О. </a:t>
          </a:r>
          <a:r>
            <a:rPr lang="uk-UA" sz="2400" kern="1200" noProof="0" dirty="0" smtClean="0"/>
            <a:t>// Початкова  школа. – 2015. – №1. – С. 4-9.</a:t>
          </a:r>
          <a:endParaRPr lang="en-US" sz="2400" kern="1200" noProof="0" dirty="0" smtClean="0"/>
        </a:p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noProof="0" dirty="0" smtClean="0"/>
            <a:t>Рефлексивний</a:t>
          </a:r>
          <a:r>
            <a:rPr lang="uk-UA" sz="2400" kern="1200" noProof="0" dirty="0" smtClean="0"/>
            <a:t> </a:t>
          </a:r>
          <a:r>
            <a:rPr lang="uk-UA" sz="2400" b="1" kern="1200" noProof="0" dirty="0" smtClean="0"/>
            <a:t>компонент</a:t>
          </a:r>
          <a:r>
            <a:rPr lang="uk-UA" sz="2400" kern="1200" noProof="0" dirty="0" smtClean="0"/>
            <a:t> </a:t>
          </a:r>
          <a:r>
            <a:rPr lang="uk-UA" sz="2400" b="1" kern="1200" noProof="0" dirty="0" smtClean="0"/>
            <a:t>уроку</a:t>
          </a:r>
          <a:r>
            <a:rPr lang="uk-UA" sz="2400" kern="1200" noProof="0" dirty="0" smtClean="0"/>
            <a:t> </a:t>
          </a:r>
          <a:r>
            <a:rPr lang="en-US" sz="2400" kern="1200" noProof="0" dirty="0" smtClean="0"/>
            <a:t>/</a:t>
          </a:r>
          <a:r>
            <a:rPr lang="ru-RU" sz="2400" kern="1200" noProof="0" dirty="0" smtClean="0"/>
            <a:t>Савченко О. </a:t>
          </a:r>
          <a:r>
            <a:rPr lang="en-US" sz="2400" kern="1200" noProof="0" dirty="0" smtClean="0"/>
            <a:t>// </a:t>
          </a:r>
          <a:r>
            <a:rPr lang="uk-UA" sz="2400" kern="1200" noProof="0" dirty="0" smtClean="0"/>
            <a:t>Учитель початкової школи. – 2015. - №4. – С. 5-9</a:t>
          </a:r>
          <a:endParaRPr lang="uk-UA" sz="2400" kern="1200" noProof="0" dirty="0"/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65274A-7586-48EA-8C80-3E9B45F93D68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7570DD-C33D-4643-AA28-FB8FA7BA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086E974-AED8-4228-A989-5747C37F709C}" type="datetimeFigureOut">
              <a:rPr lang="ru-RU" smtClean="0"/>
              <a:pPr/>
              <a:t>21.06.2016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DD72BA2-C5BF-4821-BDB4-6008A1CD75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 uiExpand="1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41160a7bdd89c30fd9b61d3ab76cc92a30b68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3253</TotalTime>
  <Words>144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Література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Сучасний урок математики в початковій школі</dc:title>
  <dc:creator>Admin</dc:creator>
  <cp:lastModifiedBy>Marinochka</cp:lastModifiedBy>
  <cp:revision>200</cp:revision>
  <dcterms:created xsi:type="dcterms:W3CDTF">2013-01-29T07:43:25Z</dcterms:created>
  <dcterms:modified xsi:type="dcterms:W3CDTF">2016-06-21T20:37:16Z</dcterms:modified>
</cp:coreProperties>
</file>