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diagrams/drawing17.xml" ContentType="application/vnd.ms-office.drawingml.diagramDrawing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319" r:id="rId2"/>
    <p:sldId id="333" r:id="rId3"/>
    <p:sldId id="258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46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F05C4-04D8-48EB-9DD1-67F29BDD4488}" type="doc">
      <dgm:prSet loTypeId="urn:microsoft.com/office/officeart/2005/8/layout/process3" loCatId="process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84E6FFF7-A585-45D5-A57C-6606CA8ED94B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Мета етапу: 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039E402E-4C1B-4FF7-9CA2-A7B5A043DA25}" type="parTrans" cxnId="{BD010213-8268-4DED-8176-75240D7C2B47}">
      <dgm:prSet/>
      <dgm:spPr/>
      <dgm:t>
        <a:bodyPr/>
        <a:lstStyle/>
        <a:p>
          <a:endParaRPr lang="ru-RU"/>
        </a:p>
      </dgm:t>
    </dgm:pt>
    <dgm:pt modelId="{6E94957A-8ABE-4ECA-AA48-714EB896D5DE}" type="sibTrans" cxnId="{BD010213-8268-4DED-8176-75240D7C2B47}">
      <dgm:prSet/>
      <dgm:spPr/>
      <dgm:t>
        <a:bodyPr/>
        <a:lstStyle/>
        <a:p>
          <a:endParaRPr lang="ru-RU"/>
        </a:p>
      </dgm:t>
    </dgm:pt>
    <dgm:pt modelId="{F80D65DE-6523-4BD3-B3CF-D18901DF2D10}">
      <dgm:prSet phldrT="[Текст]" custT="1"/>
      <dgm:spPr/>
      <dgm:t>
        <a:bodyPr/>
        <a:lstStyle/>
        <a:p>
          <a:pPr>
            <a:spcAft>
              <a:spcPts val="120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викликати зацікавленість учнів у опануванні нового змісту,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DB42C83-2095-4981-9D9E-9666FD371158}" type="parTrans" cxnId="{F21031FC-2827-428D-89F7-3020D6C98B06}">
      <dgm:prSet/>
      <dgm:spPr/>
      <dgm:t>
        <a:bodyPr/>
        <a:lstStyle/>
        <a:p>
          <a:endParaRPr lang="ru-RU"/>
        </a:p>
      </dgm:t>
    </dgm:pt>
    <dgm:pt modelId="{919D825D-DD27-440F-953E-8E785AA7F54A}" type="sibTrans" cxnId="{F21031FC-2827-428D-89F7-3020D6C98B06}">
      <dgm:prSet/>
      <dgm:spPr/>
      <dgm:t>
        <a:bodyPr/>
        <a:lstStyle/>
        <a:p>
          <a:endParaRPr lang="ru-RU"/>
        </a:p>
      </dgm:t>
    </dgm:pt>
    <dgm:pt modelId="{7C5C4936-AA74-4630-B505-504E7F862EA5}">
      <dgm:prSet phldrT="[Текст]" custT="1"/>
      <dgm:spPr/>
      <dgm:t>
        <a:bodyPr/>
        <a:lstStyle/>
        <a:p>
          <a:pPr>
            <a:spcAft>
              <a:spcPts val="120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спонукати дитину до активної роботи.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447BBF2-2541-4219-ACDC-7F25986867F2}" type="parTrans" cxnId="{F1623616-DC5F-4034-8CC3-7E885C4B99BA}">
      <dgm:prSet/>
      <dgm:spPr/>
      <dgm:t>
        <a:bodyPr/>
        <a:lstStyle/>
        <a:p>
          <a:endParaRPr lang="ru-RU"/>
        </a:p>
      </dgm:t>
    </dgm:pt>
    <dgm:pt modelId="{99DD58E2-B801-4D59-B14D-3B42DFCC0AE0}" type="sibTrans" cxnId="{F1623616-DC5F-4034-8CC3-7E885C4B99BA}">
      <dgm:prSet/>
      <dgm:spPr/>
      <dgm:t>
        <a:bodyPr/>
        <a:lstStyle/>
        <a:p>
          <a:endParaRPr lang="ru-RU"/>
        </a:p>
      </dgm:t>
    </dgm:pt>
    <dgm:pt modelId="{65BB3562-FD00-41D1-81AD-903AB8E664B6}" type="pres">
      <dgm:prSet presAssocID="{719F05C4-04D8-48EB-9DD1-67F29BDD448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0C71D-9118-4CA8-AA39-7C7A0D04B7EF}" type="pres">
      <dgm:prSet presAssocID="{84E6FFF7-A585-45D5-A57C-6606CA8ED94B}" presName="composite" presStyleCnt="0"/>
      <dgm:spPr/>
      <dgm:t>
        <a:bodyPr/>
        <a:lstStyle/>
        <a:p>
          <a:endParaRPr lang="ru-RU"/>
        </a:p>
      </dgm:t>
    </dgm:pt>
    <dgm:pt modelId="{D47B1CD9-2288-428E-8DC2-0ED20494C171}" type="pres">
      <dgm:prSet presAssocID="{84E6FFF7-A585-45D5-A57C-6606CA8ED94B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10716-4F31-4085-BC3C-9B24D5480F9B}" type="pres">
      <dgm:prSet presAssocID="{84E6FFF7-A585-45D5-A57C-6606CA8ED94B}" presName="parSh" presStyleLbl="node1" presStyleIdx="0" presStyleCnt="1"/>
      <dgm:spPr/>
      <dgm:t>
        <a:bodyPr/>
        <a:lstStyle/>
        <a:p>
          <a:endParaRPr lang="ru-RU"/>
        </a:p>
      </dgm:t>
    </dgm:pt>
    <dgm:pt modelId="{E617D72C-C6E8-4565-9BD2-DDFC4504421B}" type="pres">
      <dgm:prSet presAssocID="{84E6FFF7-A585-45D5-A57C-6606CA8ED94B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F0511A-5110-4152-9B84-5FD86E51FEF9}" type="presOf" srcId="{7C5C4936-AA74-4630-B505-504E7F862EA5}" destId="{E617D72C-C6E8-4565-9BD2-DDFC4504421B}" srcOrd="0" destOrd="1" presId="urn:microsoft.com/office/officeart/2005/8/layout/process3"/>
    <dgm:cxn modelId="{50E3FC3D-7579-402B-925D-A0FC89902DD4}" type="presOf" srcId="{84E6FFF7-A585-45D5-A57C-6606CA8ED94B}" destId="{D47B1CD9-2288-428E-8DC2-0ED20494C171}" srcOrd="0" destOrd="0" presId="urn:microsoft.com/office/officeart/2005/8/layout/process3"/>
    <dgm:cxn modelId="{F1623616-DC5F-4034-8CC3-7E885C4B99BA}" srcId="{84E6FFF7-A585-45D5-A57C-6606CA8ED94B}" destId="{7C5C4936-AA74-4630-B505-504E7F862EA5}" srcOrd="1" destOrd="0" parTransId="{D447BBF2-2541-4219-ACDC-7F25986867F2}" sibTransId="{99DD58E2-B801-4D59-B14D-3B42DFCC0AE0}"/>
    <dgm:cxn modelId="{BD010213-8268-4DED-8176-75240D7C2B47}" srcId="{719F05C4-04D8-48EB-9DD1-67F29BDD4488}" destId="{84E6FFF7-A585-45D5-A57C-6606CA8ED94B}" srcOrd="0" destOrd="0" parTransId="{039E402E-4C1B-4FF7-9CA2-A7B5A043DA25}" sibTransId="{6E94957A-8ABE-4ECA-AA48-714EB896D5DE}"/>
    <dgm:cxn modelId="{8C2A702D-606B-462F-8676-F24DF2933910}" type="presOf" srcId="{84E6FFF7-A585-45D5-A57C-6606CA8ED94B}" destId="{5E310716-4F31-4085-BC3C-9B24D5480F9B}" srcOrd="1" destOrd="0" presId="urn:microsoft.com/office/officeart/2005/8/layout/process3"/>
    <dgm:cxn modelId="{D1FAF12D-27FE-487A-B3A8-7A3DE0C63F6C}" type="presOf" srcId="{719F05C4-04D8-48EB-9DD1-67F29BDD4488}" destId="{65BB3562-FD00-41D1-81AD-903AB8E664B6}" srcOrd="0" destOrd="0" presId="urn:microsoft.com/office/officeart/2005/8/layout/process3"/>
    <dgm:cxn modelId="{F21031FC-2827-428D-89F7-3020D6C98B06}" srcId="{84E6FFF7-A585-45D5-A57C-6606CA8ED94B}" destId="{F80D65DE-6523-4BD3-B3CF-D18901DF2D10}" srcOrd="0" destOrd="0" parTransId="{0DB42C83-2095-4981-9D9E-9666FD371158}" sibTransId="{919D825D-DD27-440F-953E-8E785AA7F54A}"/>
    <dgm:cxn modelId="{F1EF3606-3882-4A79-86F2-26ED4C0759E0}" type="presOf" srcId="{F80D65DE-6523-4BD3-B3CF-D18901DF2D10}" destId="{E617D72C-C6E8-4565-9BD2-DDFC4504421B}" srcOrd="0" destOrd="0" presId="urn:microsoft.com/office/officeart/2005/8/layout/process3"/>
    <dgm:cxn modelId="{07F9E86B-C960-4ECE-9480-7F16FAB6B19C}" type="presParOf" srcId="{65BB3562-FD00-41D1-81AD-903AB8E664B6}" destId="{E870C71D-9118-4CA8-AA39-7C7A0D04B7EF}" srcOrd="0" destOrd="0" presId="urn:microsoft.com/office/officeart/2005/8/layout/process3"/>
    <dgm:cxn modelId="{BC39079F-719F-4342-9831-25B9D22E8C30}" type="presParOf" srcId="{E870C71D-9118-4CA8-AA39-7C7A0D04B7EF}" destId="{D47B1CD9-2288-428E-8DC2-0ED20494C171}" srcOrd="0" destOrd="0" presId="urn:microsoft.com/office/officeart/2005/8/layout/process3"/>
    <dgm:cxn modelId="{0BF6FA57-C4BE-40FC-81EA-8564EF1CC1E5}" type="presParOf" srcId="{E870C71D-9118-4CA8-AA39-7C7A0D04B7EF}" destId="{5E310716-4F31-4085-BC3C-9B24D5480F9B}" srcOrd="1" destOrd="0" presId="urn:microsoft.com/office/officeart/2005/8/layout/process3"/>
    <dgm:cxn modelId="{F1FB748D-3253-4585-BE01-085B1DB9EA8B}" type="presParOf" srcId="{E870C71D-9118-4CA8-AA39-7C7A0D04B7EF}" destId="{E617D72C-C6E8-4565-9BD2-DDFC4504421B}" srcOrd="2" destOrd="0" presId="urn:microsoft.com/office/officeart/2005/8/layout/process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310716-4F31-4085-BC3C-9B24D5480F9B}">
      <dsp:nvSpPr>
        <dsp:cNvPr id="0" name=""/>
        <dsp:cNvSpPr/>
      </dsp:nvSpPr>
      <dsp:spPr>
        <a:xfrm>
          <a:off x="0" y="14412"/>
          <a:ext cx="4810792" cy="11664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412"/>
        <a:ext cx="4810792" cy="777600"/>
      </dsp:txXfrm>
    </dsp:sp>
    <dsp:sp modelId="{E617D72C-C6E8-4565-9BD2-DDFC4504421B}">
      <dsp:nvSpPr>
        <dsp:cNvPr id="0" name=""/>
        <dsp:cNvSpPr/>
      </dsp:nvSpPr>
      <dsp:spPr>
        <a:xfrm>
          <a:off x="985343" y="792012"/>
          <a:ext cx="4810792" cy="2381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>
              <a:latin typeface="Times New Roman" pitchFamily="18" charset="0"/>
              <a:cs typeface="Times New Roman" pitchFamily="18" charset="0"/>
            </a:rPr>
            <a:t>викликати зацікавленість учнів у опануванні нового змісту,</a:t>
          </a:r>
          <a:endParaRPr lang="ru-RU" sz="27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>
              <a:latin typeface="Times New Roman" pitchFamily="18" charset="0"/>
              <a:cs typeface="Times New Roman" pitchFamily="18" charset="0"/>
            </a:rPr>
            <a:t>спонукати дитину до активної роботи.</a:t>
          </a:r>
          <a:endParaRPr lang="ru-RU" sz="2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5343" y="792012"/>
        <a:ext cx="4810792" cy="2381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1;&#1045;&#1050;&#1062;&#1030;&#1071;2+\14_2.wmv" TargetMode="External"/><Relationship Id="rId7" Type="http://schemas.openxmlformats.org/officeDocument/2006/relationships/image" Target="../media/image5.png"/><Relationship Id="rId2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1;&#1045;&#1050;&#1062;&#1030;&#1071;2+\14_3.wmv" TargetMode="External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1;&#1045;&#1050;&#1062;&#1030;&#1071;2+\14_1.wmv" TargetMode="Externa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1;&#1045;&#1050;&#1062;&#1030;&#1071;2+\14_4.wmv" TargetMode="Externa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Мотивація навчально-пізнавальної діяльності учнів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4784"/>
          <a:ext cx="5796136" cy="3187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D:\Документи\шкільні фотографії\декадаППД\P930102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484784"/>
            <a:ext cx="320384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D:\Документи\шкільні фотографії\декадаППД\P930100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4077072"/>
            <a:ext cx="3203848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310716-4F31-4085-BC3C-9B24D5480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E310716-4F31-4085-BC3C-9B24D5480F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17D72C-C6E8-4565-9BD2-DDFC45044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E617D72C-C6E8-4565-9BD2-DDFC450442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200" dirty="0" smtClean="0"/>
              <a:t>Приклад мотивації навчально-пізнавальної діяльності учнів.  </a:t>
            </a:r>
            <a:br>
              <a:rPr lang="uk-UA" sz="3200" dirty="0" smtClean="0"/>
            </a:br>
            <a:r>
              <a:rPr lang="uk-UA" sz="3200" dirty="0" smtClean="0"/>
              <a:t>Тема </a:t>
            </a:r>
            <a:r>
              <a:rPr lang="uk-UA" sz="3200" dirty="0" err="1" smtClean="0"/>
              <a:t>“Число</a:t>
            </a:r>
            <a:r>
              <a:rPr lang="uk-UA" sz="3200" dirty="0" smtClean="0"/>
              <a:t> і цифра 7”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484784"/>
            <a:ext cx="9144000" cy="5832648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Число 7 люди вшановували з давніх-давен. Із чим ви пов’язуєте це число? Що вам відомо про нього? Християни всього світу вважають число 7 священним: 7 тижнів Великого посту; 7 таїнств, 7 ангелів... У мусульман вища радість називається «сьомим небом»... За міфами стародавньої Греції, у Атланта, який підпирав плечима небосхил, було 7 доньок-плеяд, яких Зевс перетворив на сузір’я. Одіссей 7 років був у полоні німфи Каліпсо. У казках також часто зустрічається число 7: 7 мандрівок </a:t>
            </a:r>
            <a:r>
              <a:rPr lang="uk-UA" sz="3100" dirty="0" err="1" smtClean="0">
                <a:latin typeface="Times New Roman" pitchFamily="18" charset="0"/>
                <a:cs typeface="Times New Roman" pitchFamily="18" charset="0"/>
              </a:rPr>
              <a:t>Синдбада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; Білосніжка мешкала у семи гномів за сімома горами; вовк і семеро козенят; семеро з одного стручка... Сьогодні вивчатимемо число і цифру 7. Ми маємо дізнатися, де це число знаходиться у числовому ряді, навчитися писати цифру 7, розкрити секрети складу цього числа. Спробуємо відповісти на питання, чим корисне для нас буде знання про число 7.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4" y="1785926"/>
          <a:ext cx="9144004" cy="414467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86001"/>
                <a:gridCol w="2286001"/>
                <a:gridCol w="2286001"/>
                <a:gridCol w="2286001"/>
              </a:tblGrid>
              <a:tr h="1714511"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430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</a:t>
                      </a:r>
                      <a:r>
                        <a:rPr lang="uk-UA" dirty="0" err="1" smtClean="0"/>
                        <a:t>“Додавання</a:t>
                      </a:r>
                      <a:r>
                        <a:rPr lang="uk-UA" dirty="0" smtClean="0"/>
                        <a:t> і віднімання двоцифрових чисел.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язування</a:t>
                      </a:r>
                      <a:r>
                        <a:rPr lang="uk-UA" dirty="0" smtClean="0"/>
                        <a:t> </a:t>
                      </a:r>
                      <a:r>
                        <a:rPr lang="uk-UA" dirty="0" err="1" smtClean="0"/>
                        <a:t>задач”</a:t>
                      </a:r>
                      <a:endParaRPr lang="uk-U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</a:t>
                      </a:r>
                      <a:r>
                        <a:rPr lang="uk-UA" dirty="0" err="1" smtClean="0"/>
                        <a:t>“Додавання</a:t>
                      </a:r>
                      <a:r>
                        <a:rPr lang="uk-UA" dirty="0" smtClean="0"/>
                        <a:t> і віднімання двоцифрових чисел. 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язування</a:t>
                      </a:r>
                      <a:r>
                        <a:rPr lang="uk-UA" dirty="0" smtClean="0"/>
                        <a:t> задач. Повторення ”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2-му класі. Тема </a:t>
                      </a:r>
                      <a:r>
                        <a:rPr lang="uk-UA" dirty="0" err="1" smtClean="0"/>
                        <a:t>“Складена</a:t>
                      </a:r>
                      <a:r>
                        <a:rPr lang="uk-UA" dirty="0" smtClean="0"/>
                        <a:t> </a:t>
                      </a:r>
                      <a:r>
                        <a:rPr lang="uk-UA" dirty="0" err="1" smtClean="0"/>
                        <a:t>задача”</a:t>
                      </a:r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0" dirty="0" smtClean="0"/>
                        <a:t>Урок в 2-му класі. Тема </a:t>
                      </a:r>
                      <a:r>
                        <a:rPr lang="uk-UA" b="0" dirty="0" err="1" smtClean="0"/>
                        <a:t>“Запис</a:t>
                      </a:r>
                      <a:r>
                        <a:rPr lang="uk-UA" b="0" dirty="0" smtClean="0"/>
                        <a:t> розв'язання задачі виразом ”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Autofit/>
          </a:bodyPr>
          <a:lstStyle/>
          <a:p>
            <a:pPr lvl="0" algn="ctr"/>
            <a:r>
              <a:rPr lang="uk-UA" sz="3600" b="1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uk-UA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отивація навчально-пізнавальної діяльності учнів </a:t>
            </a:r>
            <a:r>
              <a:rPr lang="ru-RU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6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14_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1785938"/>
            <a:ext cx="2286000" cy="1714500"/>
          </a:xfrm>
          <a:prstGeom prst="rect">
            <a:avLst/>
          </a:prstGeom>
        </p:spPr>
      </p:pic>
      <p:pic>
        <p:nvPicPr>
          <p:cNvPr id="6" name="14_3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572000" y="1785926"/>
            <a:ext cx="2286015" cy="1714511"/>
          </a:xfrm>
          <a:prstGeom prst="rect">
            <a:avLst/>
          </a:prstGeom>
        </p:spPr>
      </p:pic>
      <p:pic>
        <p:nvPicPr>
          <p:cNvPr id="7" name="14_2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2285984" y="1785926"/>
            <a:ext cx="2286016" cy="1714512"/>
          </a:xfrm>
          <a:prstGeom prst="rect">
            <a:avLst/>
          </a:prstGeom>
        </p:spPr>
      </p:pic>
      <p:pic>
        <p:nvPicPr>
          <p:cNvPr id="8" name="14_4.wmv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 cstate="print"/>
          <a:stretch>
            <a:fillRect/>
          </a:stretch>
        </p:blipFill>
        <p:spPr>
          <a:xfrm>
            <a:off x="6858016" y="1785926"/>
            <a:ext cx="2285984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3216</TotalTime>
  <Words>247</Words>
  <Application>Microsoft Office PowerPoint</Application>
  <PresentationFormat>Экран (4:3)</PresentationFormat>
  <Paragraphs>11</Paragraphs>
  <Slides>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Модульная</vt:lpstr>
      <vt:lpstr>Мотивація навчально-пізнавальної діяльності учнів</vt:lpstr>
      <vt:lpstr>Приклад мотивації навчально-пізнавальної діяльності учнів.   Тема “Число і цифра 7”</vt:lpstr>
      <vt:lpstr>Мотивація навчально-пізнавальної діяльності учнів 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193</cp:revision>
  <dcterms:created xsi:type="dcterms:W3CDTF">2013-01-29T07:43:25Z</dcterms:created>
  <dcterms:modified xsi:type="dcterms:W3CDTF">2015-05-25T11:28:54Z</dcterms:modified>
</cp:coreProperties>
</file>