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12"/>
  </p:notesMasterIdLst>
  <p:sldIdLst>
    <p:sldId id="517" r:id="rId2"/>
    <p:sldId id="432" r:id="rId3"/>
    <p:sldId id="433" r:id="rId4"/>
    <p:sldId id="434" r:id="rId5"/>
    <p:sldId id="522" r:id="rId6"/>
    <p:sldId id="523" r:id="rId7"/>
    <p:sldId id="524" r:id="rId8"/>
    <p:sldId id="435" r:id="rId9"/>
    <p:sldId id="436" r:id="rId10"/>
    <p:sldId id="437" r:id="rId11"/>
  </p:sldIdLst>
  <p:sldSz cx="9144000" cy="6858000" type="screen4x3"/>
  <p:notesSz cx="6858000" cy="9144000"/>
  <p:custDataLst>
    <p:tags r:id="rId13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7997" autoAdjust="0"/>
    <p:restoredTop sz="94660"/>
  </p:normalViewPr>
  <p:slideViewPr>
    <p:cSldViewPr>
      <p:cViewPr>
        <p:scale>
          <a:sx n="66" d="100"/>
          <a:sy n="66" d="100"/>
        </p:scale>
        <p:origin x="-48" y="5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gs" Target="tags/tag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A5B014E-787A-419C-B9E8-23BB5FBECC2F}" type="datetimeFigureOut">
              <a:rPr lang="ru-RU" smtClean="0"/>
              <a:pPr/>
              <a:t>07.06.2015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EEDBB4B-1139-4EC4-AB9B-F9C2F449D286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 bwMode="ltGray">
          <a:xfrm>
            <a:off x="0" y="0"/>
            <a:ext cx="9143999" cy="513543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3355848"/>
            <a:ext cx="8077200" cy="1673352"/>
          </a:xfrm>
        </p:spPr>
        <p:txBody>
          <a:bodyPr vert="horz" lIns="91440" tIns="0" rIns="45720" bIns="0" rtlCol="0" anchor="t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>
              <a:defRPr sz="4700"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85800" y="1828800"/>
            <a:ext cx="8077200" cy="1499616"/>
          </a:xfrm>
        </p:spPr>
        <p:txBody>
          <a:bodyPr lIns="118872" tIns="0" rIns="45720" bIns="0" anchor="b"/>
          <a:lstStyle>
            <a:lvl1pPr marL="0" indent="0" algn="l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FC9489-C709-445F-AB0F-B54CABA756D6}" type="datetimeFigureOut">
              <a:rPr lang="ru-RU" smtClean="0"/>
              <a:pPr/>
              <a:t>07.06.2015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3F13DA-45D7-4325-96F8-BC785DAC4AAF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Прямоугольник 9"/>
          <p:cNvSpPr/>
          <p:nvPr/>
        </p:nvSpPr>
        <p:spPr bwMode="invGray">
          <a:xfrm>
            <a:off x="0" y="5128334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FC9489-C709-445F-AB0F-B54CABA756D6}" type="datetimeFigureOut">
              <a:rPr lang="ru-RU" smtClean="0"/>
              <a:pPr/>
              <a:t>07.06.2015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3F13DA-45D7-4325-96F8-BC785DAC4AA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 bwMode="invGray">
          <a:xfrm>
            <a:off x="6598920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108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 bwMode="ltGray">
          <a:xfrm>
            <a:off x="6647687" y="0"/>
            <a:ext cx="2514601" cy="685800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81800" y="274640"/>
            <a:ext cx="1905000" cy="5851525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304800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FC9489-C709-445F-AB0F-B54CABA756D6}" type="datetimeFigureOut">
              <a:rPr lang="ru-RU" smtClean="0"/>
              <a:pPr/>
              <a:t>07.06.2015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2640597" y="6377459"/>
            <a:ext cx="3836404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3F13DA-45D7-4325-96F8-BC785DAC4AA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252728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FC9489-C709-445F-AB0F-B54CABA756D6}" type="datetimeFigureOut">
              <a:rPr lang="ru-RU" smtClean="0"/>
              <a:pPr/>
              <a:t>07.06.2015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3F13DA-45D7-4325-96F8-BC785DAC4AA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 bwMode="ltGray">
          <a:xfrm>
            <a:off x="0" y="1"/>
            <a:ext cx="9144000" cy="260252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invGray">
          <a:xfrm>
            <a:off x="0" y="2602520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49808" y="118872"/>
            <a:ext cx="8013192" cy="1636776"/>
          </a:xfrm>
        </p:spPr>
        <p:txBody>
          <a:bodyPr vert="horz" lIns="91440" tIns="0" rIns="91440" bIns="0" rtlCol="0" anchor="b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>
              <a:defRPr sz="4700" b="1" cap="none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40664" y="1828800"/>
            <a:ext cx="8022336" cy="685800"/>
          </a:xfrm>
        </p:spPr>
        <p:txBody>
          <a:bodyPr lIns="146304" tIns="0" rIns="45720" bIns="0" anchor="t"/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FC9489-C709-445F-AB0F-B54CABA756D6}" type="datetimeFigureOut">
              <a:rPr lang="ru-RU" smtClean="0"/>
              <a:pPr/>
              <a:t>07.06.2015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3F13DA-45D7-4325-96F8-BC785DAC4AA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773936"/>
            <a:ext cx="4038600" cy="4623816"/>
          </a:xfrm>
        </p:spPr>
        <p:txBody>
          <a:bodyPr lIns="91440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773936"/>
            <a:ext cx="4038600" cy="462381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FC9489-C709-445F-AB0F-B54CABA756D6}" type="datetimeFigureOut">
              <a:rPr lang="ru-RU" smtClean="0"/>
              <a:pPr/>
              <a:t>07.06.2015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3F13DA-45D7-4325-96F8-BC785DAC4AA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98987"/>
            <a:ext cx="4040188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449512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698987"/>
            <a:ext cx="4041775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449512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FC9489-C709-445F-AB0F-B54CABA756D6}" type="datetimeFigureOut">
              <a:rPr lang="ru-RU" smtClean="0"/>
              <a:pPr/>
              <a:t>07.06.2015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3F13DA-45D7-4325-96F8-BC785DAC4AA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FC9489-C709-445F-AB0F-B54CABA756D6}" type="datetimeFigureOut">
              <a:rPr lang="ru-RU" smtClean="0"/>
              <a:pPr/>
              <a:t>07.06.2015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3F13DA-45D7-4325-96F8-BC785DAC4AA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FC9489-C709-445F-AB0F-B54CABA756D6}" type="datetimeFigureOut">
              <a:rPr lang="ru-RU" smtClean="0"/>
              <a:pPr/>
              <a:t>07.06.2015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3F13DA-45D7-4325-96F8-BC785DAC4AA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7838" y="152400"/>
            <a:ext cx="2523744" cy="978408"/>
          </a:xfrm>
        </p:spPr>
        <p:txBody>
          <a:bodyPr vert="horz" lIns="73152" rIns="45720" bIns="0" rtlCol="0" anchor="b">
            <a:normAutofit/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019377" y="1743133"/>
            <a:ext cx="5920641" cy="455888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67838" y="1730018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FC9489-C709-445F-AB0F-B54CABA756D6}" type="datetimeFigureOut">
              <a:rPr lang="ru-RU" smtClean="0"/>
              <a:pPr/>
              <a:t>07.06.2015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3F13DA-45D7-4325-96F8-BC785DAC4AAF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2" name="Прямоугольник 11"/>
          <p:cNvSpPr/>
          <p:nvPr/>
        </p:nvSpPr>
        <p:spPr bwMode="invGray">
          <a:xfrm>
            <a:off x="2855737" y="0"/>
            <a:ext cx="45720" cy="1453896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 bwMode="invGray">
          <a:xfrm>
            <a:off x="2855737" y="0"/>
            <a:ext cx="45720" cy="1453896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4592" y="155448"/>
            <a:ext cx="2525150" cy="978408"/>
          </a:xfrm>
        </p:spPr>
        <p:txBody>
          <a:bodyPr lIns="73152" bIns="0" anchor="b"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903805" y="1484808"/>
            <a:ext cx="6247397" cy="5373192"/>
          </a:xfrm>
          <a:solidFill>
            <a:schemeClr val="bg2">
              <a:shade val="75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64592" y="1728216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164592" y="1170432"/>
            <a:ext cx="2523744" cy="201168"/>
          </a:xfrm>
        </p:spPr>
        <p:txBody>
          <a:bodyPr/>
          <a:lstStyle/>
          <a:p>
            <a:fld id="{ECFC9489-C709-445F-AB0F-B54CABA756D6}" type="datetimeFigureOut">
              <a:rPr lang="ru-RU" smtClean="0"/>
              <a:pPr/>
              <a:t>07.06.2015</a:t>
            </a:fld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2855737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 bwMode="invGray">
          <a:xfrm>
            <a:off x="2855737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035808" y="1170432"/>
            <a:ext cx="5193792" cy="201168"/>
          </a:xfrm>
        </p:spPr>
        <p:txBody>
          <a:bodyPr/>
          <a:lstStyle>
            <a:lvl1pPr>
              <a:defRPr>
                <a:solidFill>
                  <a:schemeClr val="bg1">
                    <a:shade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339328" y="1170432"/>
            <a:ext cx="733864" cy="201168"/>
          </a:xfrm>
        </p:spPr>
        <p:txBody>
          <a:bodyPr/>
          <a:lstStyle/>
          <a:p>
            <a:fld id="{AE3F13DA-45D7-4325-96F8-BC785DAC4AA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 bwMode="invGray">
          <a:xfrm>
            <a:off x="0" y="1435895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7" name="Прямоугольник 6"/>
          <p:cNvSpPr/>
          <p:nvPr/>
        </p:nvSpPr>
        <p:spPr bwMode="ltGray">
          <a:xfrm>
            <a:off x="0" y="0"/>
            <a:ext cx="9143999" cy="1433733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51062"/>
          </a:xfrm>
          <a:prstGeom prst="rect">
            <a:avLst/>
          </a:prstGeom>
        </p:spPr>
        <p:txBody>
          <a:bodyPr vert="horz" lIns="91440" rIns="45720" rtlCol="0" anchor="ctr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775191"/>
            <a:ext cx="8229600" cy="4625609"/>
          </a:xfrm>
          <a:prstGeom prst="rect">
            <a:avLst/>
          </a:prstGeom>
        </p:spPr>
        <p:txBody>
          <a:bodyPr vert="horz" lIns="54864" tIns="91440" rtlCol="0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476999"/>
            <a:ext cx="2133600" cy="274320"/>
          </a:xfrm>
          <a:prstGeom prst="rect">
            <a:avLst/>
          </a:prstGeom>
        </p:spPr>
        <p:txBody>
          <a:bodyPr vert="horz" lIns="109728" rIns="4572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fld id="{ECFC9489-C709-445F-AB0F-B54CABA756D6}" type="datetimeFigureOut">
              <a:rPr lang="ru-RU" smtClean="0"/>
              <a:pPr/>
              <a:t>07.06.2015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2640596" y="6476999"/>
            <a:ext cx="5507719" cy="274320"/>
          </a:xfrm>
          <a:prstGeom prst="rect">
            <a:avLst/>
          </a:prstGeom>
        </p:spPr>
        <p:txBody>
          <a:bodyPr vert="horz" lIns="45720" rIns="4572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204396" y="6476999"/>
            <a:ext cx="733864" cy="274320"/>
          </a:xfrm>
          <a:prstGeom prst="rect">
            <a:avLst/>
          </a:prstGeom>
        </p:spPr>
        <p:txBody>
          <a:bodyPr vert="horz" bIns="0" rtlCol="0" anchor="b"/>
          <a:lstStyle>
            <a:lvl1pPr algn="r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fld id="{AE3F13DA-45D7-4325-96F8-BC785DAC4AAF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4500" b="1" kern="1200">
          <a:solidFill>
            <a:schemeClr val="accent1">
              <a:satMod val="150000"/>
            </a:schemeClr>
          </a:solidFill>
          <a:effectLst/>
          <a:latin typeface="+mj-lt"/>
          <a:ea typeface="+mj-ea"/>
          <a:cs typeface="+mj-cs"/>
        </a:defRPr>
      </a:lvl1pPr>
      <a:extLst/>
    </p:titleStyle>
    <p:bodyStyle>
      <a:lvl1pPr marL="438912" indent="-320040" algn="l" rtl="0" eaLnBrk="1" latinLnBrk="0" hangingPunct="1">
        <a:spcBef>
          <a:spcPts val="0"/>
        </a:spcBef>
        <a:buClr>
          <a:schemeClr val="accent1"/>
        </a:buClr>
        <a:buSzPct val="80000"/>
        <a:buFont typeface="Wingdings 2"/>
        <a:buChar char="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31520" indent="-274320" algn="l" rtl="0" eaLnBrk="1" latinLnBrk="0" hangingPunct="1">
        <a:spcBef>
          <a:spcPct val="20000"/>
        </a:spcBef>
        <a:buClr>
          <a:schemeClr val="accent2"/>
        </a:buClr>
        <a:buSzPct val="90000"/>
        <a:buFont typeface="Wingdings"/>
        <a:buChar char="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996696" indent="-228600" algn="l" rtl="0" eaLnBrk="1" latinLnBrk="0" hangingPunct="1">
        <a:spcBef>
          <a:spcPct val="20000"/>
        </a:spcBef>
        <a:buClr>
          <a:schemeClr val="accent3"/>
        </a:buClr>
        <a:buFont typeface="Arial"/>
        <a:buChar char="▪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16152" indent="-182880" algn="l" rtl="0" eaLnBrk="1" latinLnBrk="0" hangingPunct="1">
        <a:spcBef>
          <a:spcPct val="20000"/>
        </a:spcBef>
        <a:buClr>
          <a:schemeClr val="accent4"/>
        </a:buClr>
        <a:buFont typeface="Arial"/>
        <a:buChar char="▪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26464" indent="-182880" algn="l" rtl="0" eaLnBrk="1" latinLnBrk="0" hangingPunct="1">
        <a:spcBef>
          <a:spcPct val="20000"/>
        </a:spcBef>
        <a:buClr>
          <a:schemeClr val="accent5"/>
        </a:buClr>
        <a:buFont typeface="Wingdings 3"/>
        <a:buChar char=""/>
        <a:defRPr kumimoji="0" lang="en-US" sz="2000" kern="1200" smtClean="0">
          <a:solidFill>
            <a:schemeClr val="tx1"/>
          </a:solidFill>
          <a:latin typeface="+mn-lt"/>
          <a:ea typeface="+mn-ea"/>
          <a:cs typeface="+mn-cs"/>
        </a:defRPr>
      </a:lvl5pPr>
      <a:lvl6pPr marL="1627632" indent="-182880" algn="l" rtl="0" eaLnBrk="1" latinLnBrk="0" hangingPunct="1">
        <a:spcBef>
          <a:spcPct val="20000"/>
        </a:spcBef>
        <a:buClr>
          <a:schemeClr val="accent6"/>
        </a:buClr>
        <a:buSzPct val="100000"/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ct val="20000"/>
        </a:spcBef>
        <a:buClr>
          <a:schemeClr val="accent1"/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ct val="20000"/>
        </a:spcBef>
        <a:buClr>
          <a:schemeClr val="accent2"/>
        </a:buClr>
        <a:buFont typeface="Wingdings 2" pitchFamily="18" charset="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231136" indent="-182880" algn="l" rtl="0" eaLnBrk="1" latinLnBrk="0" hangingPunct="1">
        <a:spcBef>
          <a:spcPct val="20000"/>
        </a:spcBef>
        <a:buClr>
          <a:schemeClr val="accent3"/>
        </a:buClr>
        <a:buFont typeface="Wingdings 2" pitchFamily="18" charset="2"/>
        <a:buChar char="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34864"/>
            <a:ext cx="8229600" cy="1251062"/>
          </a:xfrm>
        </p:spPr>
        <p:txBody>
          <a:bodyPr>
            <a:normAutofit/>
          </a:bodyPr>
          <a:lstStyle/>
          <a:p>
            <a:pPr lvl="0" algn="ctr"/>
            <a:r>
              <a:rPr lang="uk-UA" sz="3600" dirty="0" smtClean="0"/>
              <a:t>Порівняння чисел у межах 100</a:t>
            </a:r>
            <a:br>
              <a:rPr lang="uk-UA" sz="3600" dirty="0" smtClean="0"/>
            </a:br>
            <a:endParaRPr lang="ru-RU" sz="3600" dirty="0"/>
          </a:p>
        </p:txBody>
      </p:sp>
      <p:pic>
        <p:nvPicPr>
          <p:cNvPr id="3" name="Рисунок 2" descr="Рисунок14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7319" y="1458283"/>
            <a:ext cx="7046581" cy="539971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99592" y="260648"/>
            <a:ext cx="7772400" cy="914400"/>
          </a:xfrm>
        </p:spPr>
        <p:txBody>
          <a:bodyPr>
            <a:noAutofit/>
          </a:bodyPr>
          <a:lstStyle/>
          <a:p>
            <a:pPr algn="ctr"/>
            <a:r>
              <a:rPr lang="uk-UA" sz="3600" b="1" dirty="0" smtClean="0"/>
              <a:t>Порозрядне порівняння. Первинне закріплення</a:t>
            </a:r>
            <a:endParaRPr lang="ru-RU" sz="3600" b="1" dirty="0"/>
          </a:p>
        </p:txBody>
      </p:sp>
      <p:pic>
        <p:nvPicPr>
          <p:cNvPr id="7168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22952" y="1844824"/>
            <a:ext cx="9166952" cy="21534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55448"/>
            <a:ext cx="9144000" cy="1252728"/>
          </a:xfrm>
        </p:spPr>
        <p:txBody>
          <a:bodyPr>
            <a:noAutofit/>
          </a:bodyPr>
          <a:lstStyle/>
          <a:p>
            <a:pPr algn="ctr"/>
            <a:r>
              <a:rPr lang="uk-UA" sz="3600" b="1" dirty="0" smtClean="0"/>
              <a:t>Порівняння чисел у межах 100 </a:t>
            </a:r>
            <a:br>
              <a:rPr lang="uk-UA" sz="3600" b="1" dirty="0" smtClean="0"/>
            </a:br>
            <a:r>
              <a:rPr lang="uk-UA" sz="3600" b="1" dirty="0" smtClean="0"/>
              <a:t>(за місцем числа у натуральному ряді)</a:t>
            </a:r>
            <a:endParaRPr lang="ru-RU" sz="3600" b="1" dirty="0"/>
          </a:p>
        </p:txBody>
      </p:sp>
      <p:pic>
        <p:nvPicPr>
          <p:cNvPr id="1741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3056420"/>
            <a:ext cx="8784976" cy="22140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1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5216660"/>
            <a:ext cx="9144000" cy="15607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xtBox 6"/>
          <p:cNvSpPr txBox="1"/>
          <p:nvPr/>
        </p:nvSpPr>
        <p:spPr>
          <a:xfrm>
            <a:off x="1763688" y="4424572"/>
            <a:ext cx="43204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i="1" dirty="0" smtClean="0">
                <a:latin typeface="Times New Roman" pitchFamily="18" charset="0"/>
                <a:cs typeface="Times New Roman" pitchFamily="18" charset="0"/>
              </a:rPr>
              <a:t>&lt;</a:t>
            </a:r>
            <a:endParaRPr lang="ru-RU" sz="2400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851920" y="4424572"/>
            <a:ext cx="43204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i="1" dirty="0" smtClean="0">
                <a:latin typeface="Times New Roman" pitchFamily="18" charset="0"/>
                <a:cs typeface="Times New Roman" pitchFamily="18" charset="0"/>
              </a:rPr>
              <a:t>&gt;</a:t>
            </a:r>
            <a:endParaRPr lang="ru-RU" sz="2400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796136" y="4424572"/>
            <a:ext cx="43204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i="1" dirty="0" smtClean="0">
                <a:latin typeface="Times New Roman" pitchFamily="18" charset="0"/>
                <a:cs typeface="Times New Roman" pitchFamily="18" charset="0"/>
              </a:rPr>
              <a:t>&gt;</a:t>
            </a:r>
            <a:endParaRPr lang="ru-RU" sz="2400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7668344" y="4424572"/>
            <a:ext cx="43204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i="1" dirty="0" smtClean="0">
                <a:latin typeface="Times New Roman" pitchFamily="18" charset="0"/>
                <a:cs typeface="Times New Roman" pitchFamily="18" charset="0"/>
              </a:rPr>
              <a:t>&gt;</a:t>
            </a:r>
            <a:endParaRPr lang="ru-RU" sz="2400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763688" y="5936740"/>
            <a:ext cx="43204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i="1" dirty="0" smtClean="0">
                <a:latin typeface="Times New Roman" pitchFamily="18" charset="0"/>
                <a:cs typeface="Times New Roman" pitchFamily="18" charset="0"/>
              </a:rPr>
              <a:t>&lt;</a:t>
            </a:r>
            <a:endParaRPr lang="ru-RU" sz="2400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763688" y="6296780"/>
            <a:ext cx="43204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i="1" dirty="0" smtClean="0">
                <a:latin typeface="Times New Roman" pitchFamily="18" charset="0"/>
                <a:cs typeface="Times New Roman" pitchFamily="18" charset="0"/>
              </a:rPr>
              <a:t>&lt;</a:t>
            </a:r>
            <a:endParaRPr lang="ru-RU" sz="2400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3857620" y="5967731"/>
            <a:ext cx="43204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i="1" dirty="0" smtClean="0">
                <a:latin typeface="Times New Roman" pitchFamily="18" charset="0"/>
                <a:cs typeface="Times New Roman" pitchFamily="18" charset="0"/>
              </a:rPr>
              <a:t>&gt;</a:t>
            </a:r>
            <a:endParaRPr lang="ru-RU" sz="2400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3786182" y="6324921"/>
            <a:ext cx="43204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i="1" dirty="0" smtClean="0">
                <a:latin typeface="Times New Roman" pitchFamily="18" charset="0"/>
                <a:cs typeface="Times New Roman" pitchFamily="18" charset="0"/>
              </a:rPr>
              <a:t>&lt;</a:t>
            </a:r>
            <a:endParaRPr lang="ru-RU" sz="2400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1" name="Line 30"/>
          <p:cNvSpPr>
            <a:spLocks noChangeShapeType="1"/>
          </p:cNvSpPr>
          <p:nvPr/>
        </p:nvSpPr>
        <p:spPr bwMode="auto">
          <a:xfrm>
            <a:off x="2338388" y="2644766"/>
            <a:ext cx="4662504" cy="45719"/>
          </a:xfrm>
          <a:prstGeom prst="line">
            <a:avLst/>
          </a:prstGeom>
          <a:noFill/>
          <a:ln w="57150">
            <a:solidFill>
              <a:srgbClr val="4D4D4D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2" name="Line 31"/>
          <p:cNvSpPr>
            <a:spLocks noChangeShapeType="1"/>
          </p:cNvSpPr>
          <p:nvPr/>
        </p:nvSpPr>
        <p:spPr bwMode="auto">
          <a:xfrm>
            <a:off x="2627313" y="2500305"/>
            <a:ext cx="0" cy="288925"/>
          </a:xfrm>
          <a:prstGeom prst="line">
            <a:avLst/>
          </a:prstGeom>
          <a:noFill/>
          <a:ln w="38100">
            <a:solidFill>
              <a:srgbClr val="4D4D4D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3" name="Line 32"/>
          <p:cNvSpPr>
            <a:spLocks noChangeShapeType="1"/>
          </p:cNvSpPr>
          <p:nvPr/>
        </p:nvSpPr>
        <p:spPr bwMode="auto">
          <a:xfrm>
            <a:off x="4067175" y="2500305"/>
            <a:ext cx="0" cy="288925"/>
          </a:xfrm>
          <a:prstGeom prst="line">
            <a:avLst/>
          </a:prstGeom>
          <a:noFill/>
          <a:ln w="38100">
            <a:solidFill>
              <a:srgbClr val="4D4D4D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4" name="Line 34"/>
          <p:cNvSpPr>
            <a:spLocks noChangeShapeType="1"/>
          </p:cNvSpPr>
          <p:nvPr/>
        </p:nvSpPr>
        <p:spPr bwMode="auto">
          <a:xfrm>
            <a:off x="5075238" y="2500305"/>
            <a:ext cx="0" cy="288925"/>
          </a:xfrm>
          <a:prstGeom prst="line">
            <a:avLst/>
          </a:prstGeom>
          <a:noFill/>
          <a:ln w="38100">
            <a:solidFill>
              <a:srgbClr val="4D4D4D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5" name="Line 35"/>
          <p:cNvSpPr>
            <a:spLocks noChangeShapeType="1"/>
          </p:cNvSpPr>
          <p:nvPr/>
        </p:nvSpPr>
        <p:spPr bwMode="auto">
          <a:xfrm>
            <a:off x="5580063" y="2500305"/>
            <a:ext cx="0" cy="288925"/>
          </a:xfrm>
          <a:prstGeom prst="line">
            <a:avLst/>
          </a:prstGeom>
          <a:noFill/>
          <a:ln w="38100">
            <a:solidFill>
              <a:srgbClr val="4D4D4D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6" name="Line 36"/>
          <p:cNvSpPr>
            <a:spLocks noChangeShapeType="1"/>
          </p:cNvSpPr>
          <p:nvPr/>
        </p:nvSpPr>
        <p:spPr bwMode="auto">
          <a:xfrm>
            <a:off x="3059113" y="2500305"/>
            <a:ext cx="0" cy="288925"/>
          </a:xfrm>
          <a:prstGeom prst="line">
            <a:avLst/>
          </a:prstGeom>
          <a:noFill/>
          <a:ln w="38100">
            <a:solidFill>
              <a:srgbClr val="4D4D4D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" name="Line 37"/>
          <p:cNvSpPr>
            <a:spLocks noChangeShapeType="1"/>
          </p:cNvSpPr>
          <p:nvPr/>
        </p:nvSpPr>
        <p:spPr bwMode="auto">
          <a:xfrm>
            <a:off x="3563938" y="2500305"/>
            <a:ext cx="0" cy="288925"/>
          </a:xfrm>
          <a:prstGeom prst="line">
            <a:avLst/>
          </a:prstGeom>
          <a:noFill/>
          <a:ln w="38100">
            <a:solidFill>
              <a:srgbClr val="4D4D4D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8" name="Line 38"/>
          <p:cNvSpPr>
            <a:spLocks noChangeShapeType="1"/>
          </p:cNvSpPr>
          <p:nvPr/>
        </p:nvSpPr>
        <p:spPr bwMode="auto">
          <a:xfrm>
            <a:off x="6515100" y="2500305"/>
            <a:ext cx="0" cy="288925"/>
          </a:xfrm>
          <a:prstGeom prst="line">
            <a:avLst/>
          </a:prstGeom>
          <a:noFill/>
          <a:ln w="38100">
            <a:solidFill>
              <a:srgbClr val="4D4D4D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9" name="Line 39"/>
          <p:cNvSpPr>
            <a:spLocks noChangeShapeType="1"/>
          </p:cNvSpPr>
          <p:nvPr/>
        </p:nvSpPr>
        <p:spPr bwMode="auto">
          <a:xfrm>
            <a:off x="6083300" y="2500305"/>
            <a:ext cx="0" cy="288925"/>
          </a:xfrm>
          <a:prstGeom prst="line">
            <a:avLst/>
          </a:prstGeom>
          <a:noFill/>
          <a:ln w="38100">
            <a:solidFill>
              <a:srgbClr val="4D4D4D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40" name="Oval 40"/>
          <p:cNvSpPr>
            <a:spLocks noChangeArrowheads="1"/>
          </p:cNvSpPr>
          <p:nvPr/>
        </p:nvSpPr>
        <p:spPr bwMode="auto">
          <a:xfrm>
            <a:off x="4498975" y="2573330"/>
            <a:ext cx="144463" cy="142875"/>
          </a:xfrm>
          <a:prstGeom prst="ellipse">
            <a:avLst/>
          </a:prstGeom>
          <a:solidFill>
            <a:schemeClr val="folHlink"/>
          </a:solidFill>
          <a:ln w="9525">
            <a:solidFill>
              <a:schemeClr val="hlink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41" name="Line 46"/>
          <p:cNvSpPr>
            <a:spLocks noChangeShapeType="1"/>
          </p:cNvSpPr>
          <p:nvPr/>
        </p:nvSpPr>
        <p:spPr bwMode="auto">
          <a:xfrm flipH="1">
            <a:off x="3059113" y="2360602"/>
            <a:ext cx="1368425" cy="0"/>
          </a:xfrm>
          <a:prstGeom prst="line">
            <a:avLst/>
          </a:prstGeom>
          <a:noFill/>
          <a:ln w="38100">
            <a:solidFill>
              <a:srgbClr val="0066FF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42" name="Text Box 47"/>
          <p:cNvSpPr txBox="1">
            <a:spLocks noChangeArrowheads="1"/>
          </p:cNvSpPr>
          <p:nvPr/>
        </p:nvSpPr>
        <p:spPr bwMode="auto">
          <a:xfrm>
            <a:off x="2914650" y="1928802"/>
            <a:ext cx="208915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uk-UA" sz="2000" b="1" i="1" dirty="0">
                <a:latin typeface="Times New Roman" pitchFamily="18" charset="0"/>
              </a:rPr>
              <a:t>Менші числа</a:t>
            </a:r>
            <a:endParaRPr lang="ru-RU" sz="2000" b="1" i="1" dirty="0">
              <a:latin typeface="Times New Roman" pitchFamily="18" charset="0"/>
            </a:endParaRPr>
          </a:p>
        </p:txBody>
      </p:sp>
      <p:sp>
        <p:nvSpPr>
          <p:cNvPr id="43" name="Line 48"/>
          <p:cNvSpPr>
            <a:spLocks noChangeShapeType="1"/>
          </p:cNvSpPr>
          <p:nvPr/>
        </p:nvSpPr>
        <p:spPr bwMode="auto">
          <a:xfrm>
            <a:off x="4643438" y="2360602"/>
            <a:ext cx="1512887" cy="0"/>
          </a:xfrm>
          <a:prstGeom prst="line">
            <a:avLst/>
          </a:prstGeom>
          <a:noFill/>
          <a:ln w="38100">
            <a:solidFill>
              <a:srgbClr val="FF0066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44" name="Text Box 50"/>
          <p:cNvSpPr txBox="1">
            <a:spLocks noChangeArrowheads="1"/>
          </p:cNvSpPr>
          <p:nvPr/>
        </p:nvSpPr>
        <p:spPr bwMode="auto">
          <a:xfrm>
            <a:off x="4572000" y="1928802"/>
            <a:ext cx="208915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uk-UA" sz="2000" b="1" i="1">
                <a:latin typeface="Times New Roman" pitchFamily="18" charset="0"/>
              </a:rPr>
              <a:t>Більші числа</a:t>
            </a:r>
            <a:endParaRPr lang="ru-RU" sz="2000" b="1" i="1">
              <a:latin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0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3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6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9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2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5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8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1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4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9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42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5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61111E-6 2.96296E-6 L -0.09843 2.96296E-6 " pathEditMode="relative" rAng="0" ptsTypes="AA">
                                      <p:cBhvr>
                                        <p:cTn id="46" dur="2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9" y="0"/>
                                    </p:animMotion>
                                  </p:childTnLst>
                                </p:cTn>
                              </p:par>
                              <p:par>
                                <p:cTn id="47" presetID="35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72222E-6 7.40741E-7 L -0.08263 0.00255 " pathEditMode="relative" rAng="0" ptsTypes="AA">
                                      <p:cBhvr>
                                        <p:cTn id="48" dur="2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1" y="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5" presetClass="entr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3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58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63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2.96296E-6 L 0.08281 2.96296E-6 " pathEditMode="relative" rAng="0" ptsTypes="AA">
                                      <p:cBhvr>
                                        <p:cTn id="62" dur="2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1" y="0"/>
                                    </p:animMotion>
                                  </p:childTnLst>
                                </p:cTn>
                              </p:par>
                              <p:par>
                                <p:cTn id="63" presetID="63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72222E-6 7.40741E-7 L 0.08264 0.00255 " pathEditMode="relative" rAng="0" ptsTypes="AA">
                                      <p:cBhvr>
                                        <p:cTn id="64" dur="2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1" y="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9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4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9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4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9" dur="500"/>
                                        <p:tgtEl>
                                          <p:spTgt spid="174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4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9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4" dur="500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9" dur="500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 animBg="1"/>
      <p:bldP spid="32" grpId="0" animBg="1"/>
      <p:bldP spid="33" grpId="0" animBg="1"/>
      <p:bldP spid="34" grpId="0" animBg="1"/>
      <p:bldP spid="35" grpId="0" animBg="1"/>
      <p:bldP spid="36" grpId="0" animBg="1"/>
      <p:bldP spid="37" grpId="0" animBg="1"/>
      <p:bldP spid="38" grpId="0" animBg="1"/>
      <p:bldP spid="39" grpId="0" animBg="1"/>
      <p:bldP spid="40" grpId="0" animBg="1"/>
      <p:bldP spid="41" grpId="0" animBg="1"/>
      <p:bldP spid="41" grpId="1" animBg="1"/>
      <p:bldP spid="42" grpId="0"/>
      <p:bldP spid="42" grpId="1"/>
      <p:bldP spid="43" grpId="0" animBg="1"/>
      <p:bldP spid="43" grpId="1" animBg="1"/>
      <p:bldP spid="44" grpId="0"/>
      <p:bldP spid="44" grpId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99592" y="260648"/>
            <a:ext cx="7772400" cy="914400"/>
          </a:xfrm>
        </p:spPr>
        <p:txBody>
          <a:bodyPr>
            <a:noAutofit/>
          </a:bodyPr>
          <a:lstStyle/>
          <a:p>
            <a:pPr algn="ctr"/>
            <a:r>
              <a:rPr lang="uk-UA" sz="3600" b="1" dirty="0" smtClean="0"/>
              <a:t>Порівняння чисел у межах 100 за числовим променем</a:t>
            </a:r>
            <a:endParaRPr lang="ru-RU" sz="3600" b="1" dirty="0"/>
          </a:p>
        </p:txBody>
      </p:sp>
      <p:pic>
        <p:nvPicPr>
          <p:cNvPr id="6861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556792"/>
            <a:ext cx="9144000" cy="23370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8611" name="Picture 3"/>
          <p:cNvPicPr>
            <a:picLocks noChangeAspect="1" noChangeArrowheads="1"/>
          </p:cNvPicPr>
          <p:nvPr/>
        </p:nvPicPr>
        <p:blipFill>
          <a:blip r:embed="rId3" cstate="print"/>
          <a:srcRect b="64956"/>
          <a:stretch>
            <a:fillRect/>
          </a:stretch>
        </p:blipFill>
        <p:spPr bwMode="auto">
          <a:xfrm>
            <a:off x="0" y="4077072"/>
            <a:ext cx="9144000" cy="8521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3" cstate="print"/>
          <a:srcRect t="34652"/>
          <a:stretch>
            <a:fillRect/>
          </a:stretch>
        </p:blipFill>
        <p:spPr bwMode="auto">
          <a:xfrm>
            <a:off x="152400" y="5072074"/>
            <a:ext cx="9144000" cy="15890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86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60648"/>
            <a:ext cx="8786842" cy="914400"/>
          </a:xfrm>
        </p:spPr>
        <p:txBody>
          <a:bodyPr>
            <a:noAutofit/>
          </a:bodyPr>
          <a:lstStyle/>
          <a:p>
            <a:pPr algn="ctr">
              <a:lnSpc>
                <a:spcPct val="90000"/>
              </a:lnSpc>
            </a:pPr>
            <a:r>
              <a:rPr lang="uk-UA" sz="3600" b="1" dirty="0" smtClean="0"/>
              <a:t>Порівняння чисел у межах 100 на підставі десяткового складу чисел. Підготовчі вправи</a:t>
            </a:r>
            <a:endParaRPr lang="ru-RU" sz="3600" b="1" dirty="0"/>
          </a:p>
        </p:txBody>
      </p:sp>
      <p:pic>
        <p:nvPicPr>
          <p:cNvPr id="1843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1556791"/>
            <a:ext cx="8964488" cy="28109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xtBox 6"/>
          <p:cNvSpPr txBox="1"/>
          <p:nvPr/>
        </p:nvSpPr>
        <p:spPr>
          <a:xfrm>
            <a:off x="280020" y="3929066"/>
            <a:ext cx="7200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2 4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137408" y="3929066"/>
            <a:ext cx="7200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4 9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500562" y="3929066"/>
            <a:ext cx="7200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7 5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6143636" y="3929066"/>
            <a:ext cx="7200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3 9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8501090" y="3929066"/>
            <a:ext cx="7200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7 7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60648"/>
            <a:ext cx="8786842" cy="914400"/>
          </a:xfrm>
        </p:spPr>
        <p:txBody>
          <a:bodyPr>
            <a:noAutofit/>
          </a:bodyPr>
          <a:lstStyle/>
          <a:p>
            <a:pPr algn="ctr">
              <a:lnSpc>
                <a:spcPct val="90000"/>
              </a:lnSpc>
            </a:pPr>
            <a:r>
              <a:rPr lang="uk-UA" sz="3600" b="1" dirty="0" smtClean="0"/>
              <a:t>Порівняння чисел у межах 100 на підставі десяткового складу чисел. Підготовчі вправи</a:t>
            </a:r>
            <a:endParaRPr lang="ru-RU" sz="3600" b="1" dirty="0"/>
          </a:p>
        </p:txBody>
      </p:sp>
      <p:pic>
        <p:nvPicPr>
          <p:cNvPr id="18435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4340" y="1785926"/>
            <a:ext cx="9059660" cy="26784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9" name="Прямая соединительная линия 8"/>
          <p:cNvCxnSpPr/>
          <p:nvPr/>
        </p:nvCxnSpPr>
        <p:spPr>
          <a:xfrm rot="10800000" flipV="1">
            <a:off x="1500166" y="3429000"/>
            <a:ext cx="1714512" cy="500066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 rot="16200000" flipH="1">
            <a:off x="3607587" y="3321843"/>
            <a:ext cx="1000132" cy="214314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60648"/>
            <a:ext cx="8786842" cy="914400"/>
          </a:xfrm>
        </p:spPr>
        <p:txBody>
          <a:bodyPr>
            <a:noAutofit/>
          </a:bodyPr>
          <a:lstStyle/>
          <a:p>
            <a:pPr algn="ctr">
              <a:lnSpc>
                <a:spcPct val="90000"/>
              </a:lnSpc>
            </a:pPr>
            <a:r>
              <a:rPr lang="uk-UA" sz="3600" b="1" dirty="0" smtClean="0"/>
              <a:t>Порівняння чисел у межах 100 на підставі десяткового складу чисел. Підготовчі вправи</a:t>
            </a:r>
            <a:endParaRPr lang="ru-RU" sz="3600" b="1" dirty="0"/>
          </a:p>
        </p:txBody>
      </p:sp>
      <p:pic>
        <p:nvPicPr>
          <p:cNvPr id="18436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571612"/>
            <a:ext cx="9144000" cy="17083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extBox 7"/>
          <p:cNvSpPr txBox="1"/>
          <p:nvPr/>
        </p:nvSpPr>
        <p:spPr>
          <a:xfrm>
            <a:off x="2208846" y="2000240"/>
            <a:ext cx="7200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7 9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208846" y="2428868"/>
            <a:ext cx="7200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3 2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208846" y="2857496"/>
            <a:ext cx="7200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5 7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60648"/>
            <a:ext cx="8786842" cy="914400"/>
          </a:xfrm>
        </p:spPr>
        <p:txBody>
          <a:bodyPr>
            <a:noAutofit/>
          </a:bodyPr>
          <a:lstStyle/>
          <a:p>
            <a:pPr algn="ctr">
              <a:lnSpc>
                <a:spcPct val="90000"/>
              </a:lnSpc>
            </a:pPr>
            <a:r>
              <a:rPr lang="uk-UA" sz="3600" b="1" dirty="0" smtClean="0"/>
              <a:t>Порівняння чисел у межах 100 на підставі десяткового складу чисел. Підготовчі вправи</a:t>
            </a:r>
            <a:endParaRPr lang="ru-RU" sz="3600" b="1" dirty="0"/>
          </a:p>
        </p:txBody>
      </p:sp>
      <p:pic>
        <p:nvPicPr>
          <p:cNvPr id="18437" name="Picture 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643050"/>
            <a:ext cx="8964488" cy="17832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285728"/>
            <a:ext cx="8343904" cy="914400"/>
          </a:xfrm>
        </p:spPr>
        <p:txBody>
          <a:bodyPr>
            <a:noAutofit/>
          </a:bodyPr>
          <a:lstStyle/>
          <a:p>
            <a:pPr algn="ctr">
              <a:lnSpc>
                <a:spcPct val="90000"/>
              </a:lnSpc>
            </a:pPr>
            <a:r>
              <a:rPr lang="uk-UA" sz="3600" b="1" dirty="0" smtClean="0"/>
              <a:t>Порівняння чисел у межах 100 на підставі десяткового складу числа</a:t>
            </a:r>
            <a:r>
              <a:rPr lang="en-US" sz="3600" b="1" dirty="0" smtClean="0"/>
              <a:t> </a:t>
            </a:r>
            <a:r>
              <a:rPr lang="uk-UA" sz="3600" b="1" dirty="0" smtClean="0"/>
              <a:t>(порозрядне)</a:t>
            </a:r>
            <a:endParaRPr lang="ru-RU" sz="3600" b="1" dirty="0"/>
          </a:p>
        </p:txBody>
      </p:sp>
      <p:pic>
        <p:nvPicPr>
          <p:cNvPr id="5" name="Picture 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85852" y="1700213"/>
            <a:ext cx="1905000" cy="576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285852" y="2636838"/>
            <a:ext cx="1900237" cy="565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7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285852" y="3573463"/>
            <a:ext cx="1905000" cy="552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Line 14"/>
          <p:cNvSpPr>
            <a:spLocks noChangeShapeType="1"/>
          </p:cNvSpPr>
          <p:nvPr/>
        </p:nvSpPr>
        <p:spPr bwMode="auto">
          <a:xfrm>
            <a:off x="1357289" y="2205038"/>
            <a:ext cx="288925" cy="0"/>
          </a:xfrm>
          <a:prstGeom prst="line">
            <a:avLst/>
          </a:prstGeom>
          <a:noFill/>
          <a:ln w="38100">
            <a:solidFill>
              <a:srgbClr val="0070C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9" name="Line 15"/>
          <p:cNvSpPr>
            <a:spLocks noChangeShapeType="1"/>
          </p:cNvSpPr>
          <p:nvPr/>
        </p:nvSpPr>
        <p:spPr bwMode="auto">
          <a:xfrm>
            <a:off x="2365352" y="2205038"/>
            <a:ext cx="288925" cy="0"/>
          </a:xfrm>
          <a:prstGeom prst="line">
            <a:avLst/>
          </a:prstGeom>
          <a:noFill/>
          <a:ln w="38100">
            <a:solidFill>
              <a:srgbClr val="0070C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pic>
        <p:nvPicPr>
          <p:cNvPr id="10" name="Picture 48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076427" y="1916113"/>
            <a:ext cx="217487" cy="200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Line 17"/>
          <p:cNvSpPr>
            <a:spLocks noChangeShapeType="1"/>
          </p:cNvSpPr>
          <p:nvPr/>
        </p:nvSpPr>
        <p:spPr bwMode="auto">
          <a:xfrm>
            <a:off x="1357289" y="3141663"/>
            <a:ext cx="288925" cy="0"/>
          </a:xfrm>
          <a:prstGeom prst="line">
            <a:avLst/>
          </a:prstGeom>
          <a:noFill/>
          <a:ln w="38100">
            <a:solidFill>
              <a:srgbClr val="0070C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2" name="Line 18"/>
          <p:cNvSpPr>
            <a:spLocks noChangeShapeType="1"/>
          </p:cNvSpPr>
          <p:nvPr/>
        </p:nvSpPr>
        <p:spPr bwMode="auto">
          <a:xfrm>
            <a:off x="2436789" y="3141663"/>
            <a:ext cx="288925" cy="0"/>
          </a:xfrm>
          <a:prstGeom prst="line">
            <a:avLst/>
          </a:prstGeom>
          <a:noFill/>
          <a:ln w="38100">
            <a:solidFill>
              <a:srgbClr val="0070C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pic>
        <p:nvPicPr>
          <p:cNvPr id="13" name="Picture 38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 rot="10507084">
            <a:off x="2076427" y="2852738"/>
            <a:ext cx="215900" cy="198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" name="Line 20"/>
          <p:cNvSpPr>
            <a:spLocks noChangeShapeType="1"/>
          </p:cNvSpPr>
          <p:nvPr/>
        </p:nvSpPr>
        <p:spPr bwMode="auto">
          <a:xfrm>
            <a:off x="1357289" y="4076700"/>
            <a:ext cx="288925" cy="0"/>
          </a:xfrm>
          <a:prstGeom prst="line">
            <a:avLst/>
          </a:prstGeom>
          <a:noFill/>
          <a:ln w="38100">
            <a:solidFill>
              <a:srgbClr val="0070C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5" name="Line 21"/>
          <p:cNvSpPr>
            <a:spLocks noChangeShapeType="1"/>
          </p:cNvSpPr>
          <p:nvPr/>
        </p:nvSpPr>
        <p:spPr bwMode="auto">
          <a:xfrm>
            <a:off x="2436789" y="4076700"/>
            <a:ext cx="288925" cy="0"/>
          </a:xfrm>
          <a:prstGeom prst="line">
            <a:avLst/>
          </a:prstGeom>
          <a:noFill/>
          <a:ln w="38100">
            <a:solidFill>
              <a:srgbClr val="0070C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pic>
        <p:nvPicPr>
          <p:cNvPr id="16" name="Picture 38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 rot="10507084">
            <a:off x="2076427" y="3789363"/>
            <a:ext cx="215900" cy="198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59" name="Picture 3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605563" y="1785926"/>
            <a:ext cx="1657350" cy="419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3" name="Text Box 34"/>
          <p:cNvSpPr txBox="1">
            <a:spLocks noChangeArrowheads="1"/>
          </p:cNvSpPr>
          <p:nvPr/>
        </p:nvSpPr>
        <p:spPr bwMode="auto">
          <a:xfrm>
            <a:off x="5533207" y="1700808"/>
            <a:ext cx="2160588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3200" i="1" dirty="0" smtClean="0">
                <a:latin typeface="Times New Roman" pitchFamily="18" charset="0"/>
              </a:rPr>
              <a:t>  </a:t>
            </a:r>
            <a:r>
              <a:rPr lang="uk-UA" sz="3200" i="1" dirty="0" smtClean="0">
                <a:latin typeface="Times New Roman" pitchFamily="18" charset="0"/>
              </a:rPr>
              <a:t>67 </a:t>
            </a:r>
            <a:r>
              <a:rPr lang="uk-UA" sz="2800" i="1" dirty="0" smtClean="0">
                <a:latin typeface="Times New Roman" pitchFamily="18" charset="0"/>
              </a:rPr>
              <a:t>   </a:t>
            </a:r>
            <a:r>
              <a:rPr lang="en-US" sz="3200" i="1" dirty="0" smtClean="0">
                <a:latin typeface="Times New Roman" pitchFamily="18" charset="0"/>
              </a:rPr>
              <a:t> </a:t>
            </a:r>
            <a:r>
              <a:rPr lang="uk-UA" sz="3200" i="1" dirty="0" smtClean="0">
                <a:latin typeface="Times New Roman" pitchFamily="18" charset="0"/>
              </a:rPr>
              <a:t>68</a:t>
            </a:r>
            <a:endParaRPr lang="ru-RU" sz="3200" i="1" dirty="0">
              <a:latin typeface="Times New Roman" pitchFamily="18" charset="0"/>
            </a:endParaRPr>
          </a:p>
        </p:txBody>
      </p:sp>
      <p:sp>
        <p:nvSpPr>
          <p:cNvPr id="36" name="Line 60"/>
          <p:cNvSpPr>
            <a:spLocks noChangeShapeType="1"/>
          </p:cNvSpPr>
          <p:nvPr/>
        </p:nvSpPr>
        <p:spPr bwMode="auto">
          <a:xfrm>
            <a:off x="5749579" y="2204864"/>
            <a:ext cx="215900" cy="0"/>
          </a:xfrm>
          <a:prstGeom prst="line">
            <a:avLst/>
          </a:prstGeom>
          <a:noFill/>
          <a:ln w="38100">
            <a:solidFill>
              <a:srgbClr val="0066FF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8" name="Line 62"/>
          <p:cNvSpPr>
            <a:spLocks noChangeShapeType="1"/>
          </p:cNvSpPr>
          <p:nvPr/>
        </p:nvSpPr>
        <p:spPr bwMode="auto">
          <a:xfrm>
            <a:off x="6685683" y="2204864"/>
            <a:ext cx="215900" cy="0"/>
          </a:xfrm>
          <a:prstGeom prst="line">
            <a:avLst/>
          </a:prstGeom>
          <a:noFill/>
          <a:ln w="38100">
            <a:solidFill>
              <a:srgbClr val="0066FF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40" name="Line 73"/>
          <p:cNvSpPr>
            <a:spLocks noChangeShapeType="1"/>
          </p:cNvSpPr>
          <p:nvPr/>
        </p:nvSpPr>
        <p:spPr bwMode="auto">
          <a:xfrm>
            <a:off x="5965603" y="2204864"/>
            <a:ext cx="215900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41" name="Line 74"/>
          <p:cNvSpPr>
            <a:spLocks noChangeShapeType="1"/>
          </p:cNvSpPr>
          <p:nvPr/>
        </p:nvSpPr>
        <p:spPr bwMode="auto">
          <a:xfrm>
            <a:off x="5965603" y="2276872"/>
            <a:ext cx="215900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43" name="Line 76"/>
          <p:cNvSpPr>
            <a:spLocks noChangeShapeType="1"/>
          </p:cNvSpPr>
          <p:nvPr/>
        </p:nvSpPr>
        <p:spPr bwMode="auto">
          <a:xfrm>
            <a:off x="6901707" y="2204864"/>
            <a:ext cx="215900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45" name="Line 78"/>
          <p:cNvSpPr>
            <a:spLocks noChangeShapeType="1"/>
          </p:cNvSpPr>
          <p:nvPr/>
        </p:nvSpPr>
        <p:spPr bwMode="auto">
          <a:xfrm>
            <a:off x="6901707" y="2276872"/>
            <a:ext cx="215900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pic>
        <p:nvPicPr>
          <p:cNvPr id="46" name="Picture 38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 rot="10507084">
            <a:off x="6325370" y="1916708"/>
            <a:ext cx="215900" cy="198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60" name="Picture 4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605563" y="2708920"/>
            <a:ext cx="1657350" cy="419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9" name="Text Box 34"/>
          <p:cNvSpPr txBox="1">
            <a:spLocks noChangeArrowheads="1"/>
          </p:cNvSpPr>
          <p:nvPr/>
        </p:nvSpPr>
        <p:spPr bwMode="auto">
          <a:xfrm>
            <a:off x="5461547" y="2633538"/>
            <a:ext cx="2160588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3200" i="1" dirty="0" smtClean="0">
                <a:latin typeface="Times New Roman" pitchFamily="18" charset="0"/>
              </a:rPr>
              <a:t>  </a:t>
            </a:r>
            <a:r>
              <a:rPr lang="en-US" sz="3200" i="1" dirty="0" smtClean="0">
                <a:latin typeface="Times New Roman" pitchFamily="18" charset="0"/>
              </a:rPr>
              <a:t>8</a:t>
            </a:r>
            <a:r>
              <a:rPr lang="ru-RU" sz="3200" i="1" dirty="0" smtClean="0">
                <a:latin typeface="Times New Roman" pitchFamily="18" charset="0"/>
              </a:rPr>
              <a:t>6</a:t>
            </a:r>
            <a:r>
              <a:rPr lang="uk-UA" sz="3200" i="1" dirty="0" smtClean="0">
                <a:latin typeface="Times New Roman" pitchFamily="18" charset="0"/>
              </a:rPr>
              <a:t> </a:t>
            </a:r>
            <a:r>
              <a:rPr lang="uk-UA" sz="2800" i="1" dirty="0" smtClean="0">
                <a:latin typeface="Times New Roman" pitchFamily="18" charset="0"/>
              </a:rPr>
              <a:t>   </a:t>
            </a:r>
            <a:r>
              <a:rPr lang="en-US" sz="3200" i="1" dirty="0" smtClean="0">
                <a:latin typeface="Times New Roman" pitchFamily="18" charset="0"/>
              </a:rPr>
              <a:t> 8</a:t>
            </a:r>
            <a:r>
              <a:rPr lang="ru-RU" sz="3200" i="1" dirty="0" smtClean="0">
                <a:latin typeface="Times New Roman" pitchFamily="18" charset="0"/>
              </a:rPr>
              <a:t>4</a:t>
            </a:r>
            <a:endParaRPr lang="ru-RU" sz="3200" i="1" dirty="0">
              <a:latin typeface="Times New Roman" pitchFamily="18" charset="0"/>
            </a:endParaRPr>
          </a:p>
        </p:txBody>
      </p:sp>
      <p:sp>
        <p:nvSpPr>
          <p:cNvPr id="50" name="Line 60"/>
          <p:cNvSpPr>
            <a:spLocks noChangeShapeType="1"/>
          </p:cNvSpPr>
          <p:nvPr/>
        </p:nvSpPr>
        <p:spPr bwMode="auto">
          <a:xfrm>
            <a:off x="5677919" y="3137594"/>
            <a:ext cx="215900" cy="0"/>
          </a:xfrm>
          <a:prstGeom prst="line">
            <a:avLst/>
          </a:prstGeom>
          <a:noFill/>
          <a:ln w="38100">
            <a:solidFill>
              <a:srgbClr val="0066FF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51" name="Line 62"/>
          <p:cNvSpPr>
            <a:spLocks noChangeShapeType="1"/>
          </p:cNvSpPr>
          <p:nvPr/>
        </p:nvSpPr>
        <p:spPr bwMode="auto">
          <a:xfrm>
            <a:off x="6614023" y="3137594"/>
            <a:ext cx="215900" cy="0"/>
          </a:xfrm>
          <a:prstGeom prst="line">
            <a:avLst/>
          </a:prstGeom>
          <a:noFill/>
          <a:ln w="38100">
            <a:solidFill>
              <a:srgbClr val="0066FF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52" name="Line 73"/>
          <p:cNvSpPr>
            <a:spLocks noChangeShapeType="1"/>
          </p:cNvSpPr>
          <p:nvPr/>
        </p:nvSpPr>
        <p:spPr bwMode="auto">
          <a:xfrm>
            <a:off x="5893943" y="3137594"/>
            <a:ext cx="215900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53" name="Line 74"/>
          <p:cNvSpPr>
            <a:spLocks noChangeShapeType="1"/>
          </p:cNvSpPr>
          <p:nvPr/>
        </p:nvSpPr>
        <p:spPr bwMode="auto">
          <a:xfrm>
            <a:off x="5893943" y="3209602"/>
            <a:ext cx="215900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54" name="Line 76"/>
          <p:cNvSpPr>
            <a:spLocks noChangeShapeType="1"/>
          </p:cNvSpPr>
          <p:nvPr/>
        </p:nvSpPr>
        <p:spPr bwMode="auto">
          <a:xfrm>
            <a:off x="6830047" y="3137594"/>
            <a:ext cx="215900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55" name="Line 78"/>
          <p:cNvSpPr>
            <a:spLocks noChangeShapeType="1"/>
          </p:cNvSpPr>
          <p:nvPr/>
        </p:nvSpPr>
        <p:spPr bwMode="auto">
          <a:xfrm>
            <a:off x="6830047" y="3209602"/>
            <a:ext cx="215900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pic>
        <p:nvPicPr>
          <p:cNvPr id="65" name="Picture 48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325643" y="2852936"/>
            <a:ext cx="217487" cy="200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6" name="Picture 4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533555" y="3573016"/>
            <a:ext cx="1657350" cy="419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7" name="Text Box 34"/>
          <p:cNvSpPr txBox="1">
            <a:spLocks noChangeArrowheads="1"/>
          </p:cNvSpPr>
          <p:nvPr/>
        </p:nvSpPr>
        <p:spPr bwMode="auto">
          <a:xfrm>
            <a:off x="5389539" y="3497634"/>
            <a:ext cx="2160588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3200" i="1" dirty="0" smtClean="0">
                <a:latin typeface="Times New Roman" pitchFamily="18" charset="0"/>
              </a:rPr>
              <a:t>  5</a:t>
            </a:r>
            <a:r>
              <a:rPr lang="uk-UA" sz="3200" i="1" dirty="0" smtClean="0">
                <a:latin typeface="Times New Roman" pitchFamily="18" charset="0"/>
              </a:rPr>
              <a:t>7 </a:t>
            </a:r>
            <a:r>
              <a:rPr lang="uk-UA" sz="2800" i="1" dirty="0" smtClean="0">
                <a:latin typeface="Times New Roman" pitchFamily="18" charset="0"/>
              </a:rPr>
              <a:t>   </a:t>
            </a:r>
            <a:r>
              <a:rPr lang="en-US" sz="3200" i="1" dirty="0" smtClean="0">
                <a:latin typeface="Times New Roman" pitchFamily="18" charset="0"/>
              </a:rPr>
              <a:t> 91</a:t>
            </a:r>
            <a:endParaRPr lang="ru-RU" sz="3200" i="1" dirty="0">
              <a:latin typeface="Times New Roman" pitchFamily="18" charset="0"/>
            </a:endParaRPr>
          </a:p>
        </p:txBody>
      </p:sp>
      <p:sp>
        <p:nvSpPr>
          <p:cNvPr id="68" name="Line 60"/>
          <p:cNvSpPr>
            <a:spLocks noChangeShapeType="1"/>
          </p:cNvSpPr>
          <p:nvPr/>
        </p:nvSpPr>
        <p:spPr bwMode="auto">
          <a:xfrm>
            <a:off x="5605911" y="4001690"/>
            <a:ext cx="215900" cy="0"/>
          </a:xfrm>
          <a:prstGeom prst="line">
            <a:avLst/>
          </a:prstGeom>
          <a:noFill/>
          <a:ln w="38100">
            <a:solidFill>
              <a:srgbClr val="0066FF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69" name="Line 62"/>
          <p:cNvSpPr>
            <a:spLocks noChangeShapeType="1"/>
          </p:cNvSpPr>
          <p:nvPr/>
        </p:nvSpPr>
        <p:spPr bwMode="auto">
          <a:xfrm>
            <a:off x="6542015" y="4001690"/>
            <a:ext cx="215900" cy="0"/>
          </a:xfrm>
          <a:prstGeom prst="line">
            <a:avLst/>
          </a:prstGeom>
          <a:noFill/>
          <a:ln w="38100">
            <a:solidFill>
              <a:srgbClr val="0066FF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pic>
        <p:nvPicPr>
          <p:cNvPr id="74" name="Picture 38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 rot="10507084">
            <a:off x="6276873" y="3713534"/>
            <a:ext cx="215900" cy="198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9" name="Прямоугольник 38"/>
          <p:cNvSpPr/>
          <p:nvPr/>
        </p:nvSpPr>
        <p:spPr>
          <a:xfrm>
            <a:off x="4393404" y="1571612"/>
            <a:ext cx="3464744" cy="3000396"/>
          </a:xfrm>
          <a:prstGeom prst="rect">
            <a:avLst/>
          </a:prstGeom>
          <a:solidFill>
            <a:schemeClr val="bg1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1" dur="500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6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1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6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9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4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7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2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7" dur="500"/>
                                        <p:tgtEl>
                                          <p:spTgt spid="4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2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7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2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5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6" fill="hold">
                      <p:stCondLst>
                        <p:cond delay="indefinite"/>
                      </p:stCondLst>
                      <p:childTnLst>
                        <p:par>
                          <p:cTn id="127" fill="hold">
                            <p:stCondLst>
                              <p:cond delay="0"/>
                            </p:stCondLst>
                            <p:childTnLst>
                              <p:par>
                                <p:cTn id="12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0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3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4" fill="hold">
                      <p:stCondLst>
                        <p:cond delay="indefinite"/>
                      </p:stCondLst>
                      <p:childTnLst>
                        <p:par>
                          <p:cTn id="135" fill="hold">
                            <p:stCondLst>
                              <p:cond delay="0"/>
                            </p:stCondLst>
                            <p:childTnLst>
                              <p:par>
                                <p:cTn id="13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8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9" fill="hold">
                      <p:stCondLst>
                        <p:cond delay="indefinite"/>
                      </p:stCondLst>
                      <p:childTnLst>
                        <p:par>
                          <p:cTn id="140" fill="hold">
                            <p:stCondLst>
                              <p:cond delay="0"/>
                            </p:stCondLst>
                            <p:childTnLst>
                              <p:par>
                                <p:cTn id="14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3" dur="500"/>
                                        <p:tgtEl>
                                          <p:spTgt spid="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4" fill="hold">
                      <p:stCondLst>
                        <p:cond delay="indefinite"/>
                      </p:stCondLst>
                      <p:childTnLst>
                        <p:par>
                          <p:cTn id="145" fill="hold">
                            <p:stCondLst>
                              <p:cond delay="0"/>
                            </p:stCondLst>
                            <p:childTnLst>
                              <p:par>
                                <p:cTn id="14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8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9" fill="hold">
                      <p:stCondLst>
                        <p:cond delay="indefinite"/>
                      </p:stCondLst>
                      <p:childTnLst>
                        <p:par>
                          <p:cTn id="150" fill="hold">
                            <p:stCondLst>
                              <p:cond delay="0"/>
                            </p:stCondLst>
                            <p:childTnLst>
                              <p:par>
                                <p:cTn id="15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3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4" fill="hold">
                      <p:stCondLst>
                        <p:cond delay="indefinite"/>
                      </p:stCondLst>
                      <p:childTnLst>
                        <p:par>
                          <p:cTn id="155" fill="hold">
                            <p:stCondLst>
                              <p:cond delay="0"/>
                            </p:stCondLst>
                            <p:childTnLst>
                              <p:par>
                                <p:cTn id="15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8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1" grpId="0" animBg="1"/>
      <p:bldP spid="12" grpId="0" animBg="1"/>
      <p:bldP spid="14" grpId="0" animBg="1"/>
      <p:bldP spid="15" grpId="0" animBg="1"/>
      <p:bldP spid="36" grpId="0" animBg="1"/>
      <p:bldP spid="38" grpId="0" animBg="1"/>
      <p:bldP spid="40" grpId="0" animBg="1"/>
      <p:bldP spid="41" grpId="0" animBg="1"/>
      <p:bldP spid="43" grpId="0" animBg="1"/>
      <p:bldP spid="45" grpId="0" animBg="1"/>
      <p:bldP spid="50" grpId="0" animBg="1"/>
      <p:bldP spid="51" grpId="0" animBg="1"/>
      <p:bldP spid="52" grpId="0" animBg="1"/>
      <p:bldP spid="53" grpId="0" animBg="1"/>
      <p:bldP spid="54" grpId="0" animBg="1"/>
      <p:bldP spid="55" grpId="0" animBg="1"/>
      <p:bldP spid="68" grpId="0" animBg="1"/>
      <p:bldP spid="69" grpId="0" animBg="1"/>
      <p:bldP spid="39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uk-UA" sz="3600" dirty="0" smtClean="0"/>
              <a:t>Порозрядне порівняння</a:t>
            </a:r>
            <a:endParaRPr lang="ru-RU" sz="3600" dirty="0"/>
          </a:p>
        </p:txBody>
      </p:sp>
      <p:pic>
        <p:nvPicPr>
          <p:cNvPr id="2048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484784"/>
            <a:ext cx="9144000" cy="46048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8867fbfc9c6e2c6b6d28ffdc98775ea9c8eea9"/>
</p:tagLst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Модульная">
  <a:themeElements>
    <a:clrScheme name="Модульная">
      <a:dk1>
        <a:sysClr val="windowText" lastClr="000000"/>
      </a:dk1>
      <a:lt1>
        <a:sysClr val="window" lastClr="FFFFFF"/>
      </a:lt1>
      <a:dk2>
        <a:srgbClr val="5A6378"/>
      </a:dk2>
      <a:lt2>
        <a:srgbClr val="D4D4D6"/>
      </a:lt2>
      <a:accent1>
        <a:srgbClr val="F0AD00"/>
      </a:accent1>
      <a:accent2>
        <a:srgbClr val="60B5CC"/>
      </a:accent2>
      <a:accent3>
        <a:srgbClr val="E66C7D"/>
      </a:accent3>
      <a:accent4>
        <a:srgbClr val="6BB76D"/>
      </a:accent4>
      <a:accent5>
        <a:srgbClr val="E88651"/>
      </a:accent5>
      <a:accent6>
        <a:srgbClr val="C64847"/>
      </a:accent6>
      <a:hlink>
        <a:srgbClr val="168BBA"/>
      </a:hlink>
      <a:folHlink>
        <a:srgbClr val="680000"/>
      </a:folHlink>
    </a:clrScheme>
    <a:fontScheme name="МНОГМ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Модуль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7500"/>
                <a:satMod val="137000"/>
              </a:schemeClr>
            </a:gs>
            <a:gs pos="55000">
              <a:schemeClr val="phClr">
                <a:shade val="69000"/>
                <a:satMod val="137000"/>
              </a:schemeClr>
            </a:gs>
            <a:gs pos="100000">
              <a:schemeClr val="phClr">
                <a:shade val="98000"/>
                <a:satMod val="137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8000"/>
                <a:satMod val="300000"/>
              </a:schemeClr>
            </a:gs>
            <a:gs pos="12000">
              <a:schemeClr val="phClr">
                <a:tint val="48000"/>
                <a:satMod val="300000"/>
              </a:schemeClr>
            </a:gs>
            <a:gs pos="20000">
              <a:schemeClr val="phClr">
                <a:tint val="49000"/>
                <a:satMod val="30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10000" t="-25000" r="10000" b="125000"/>
          </a:path>
        </a:gradFill>
        <a:blipFill>
          <a:blip xmlns:r="http://schemas.openxmlformats.org/officeDocument/2006/relationships" r:embed="rId1">
            <a:duotone>
              <a:schemeClr val="phClr">
                <a:shade val="75000"/>
                <a:satMod val="105000"/>
              </a:schemeClr>
              <a:schemeClr val="phClr">
                <a:tint val="95000"/>
                <a:satMod val="105000"/>
              </a:schemeClr>
            </a:duotone>
          </a:blip>
          <a:tile tx="0" ty="0" sx="38000" sy="38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Module</Template>
  <TotalTime>4968</TotalTime>
  <Words>130</Words>
  <Application>Microsoft Office PowerPoint</Application>
  <PresentationFormat>Экран (4:3)</PresentationFormat>
  <Paragraphs>31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Модульная</vt:lpstr>
      <vt:lpstr>Порівняння чисел у межах 100 </vt:lpstr>
      <vt:lpstr>Порівняння чисел у межах 100  (за місцем числа у натуральному ряді)</vt:lpstr>
      <vt:lpstr>Порівняння чисел у межах 100 за числовим променем</vt:lpstr>
      <vt:lpstr>Порівняння чисел у межах 100 на підставі десяткового складу чисел. Підготовчі вправи</vt:lpstr>
      <vt:lpstr>Порівняння чисел у межах 100 на підставі десяткового складу чисел. Підготовчі вправи</vt:lpstr>
      <vt:lpstr>Порівняння чисел у межах 100 на підставі десяткового складу чисел. Підготовчі вправи</vt:lpstr>
      <vt:lpstr>Порівняння чисел у межах 100 на підставі десяткового складу чисел. Підготовчі вправи</vt:lpstr>
      <vt:lpstr>Порівняння чисел у межах 100 на підставі десяткового складу числа (порозрядне)</vt:lpstr>
      <vt:lpstr>Порозрядне порівняння</vt:lpstr>
      <vt:lpstr>Порозрядне порівняння. Первинне закріплення</vt:lpstr>
    </vt:vector>
  </TitlesOfParts>
  <Company>Krokoz™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Лекція 5.   Методика навчання нумерації чисел першої сотні</dc:title>
  <dc:creator>Admin</dc:creator>
  <cp:lastModifiedBy>Marinochka</cp:lastModifiedBy>
  <cp:revision>246</cp:revision>
  <dcterms:created xsi:type="dcterms:W3CDTF">2013-03-10T16:17:17Z</dcterms:created>
  <dcterms:modified xsi:type="dcterms:W3CDTF">2015-06-07T18:57:30Z</dcterms:modified>
</cp:coreProperties>
</file>