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drawing15.xml" ContentType="application/vnd.ms-office.drawingml.diagramDrawing+xml"/>
  <Override PartName="/ppt/diagrams/drawing16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513" r:id="rId2"/>
    <p:sldId id="544" r:id="rId3"/>
    <p:sldId id="487" r:id="rId4"/>
    <p:sldId id="314" r:id="rId5"/>
    <p:sldId id="966" r:id="rId6"/>
    <p:sldId id="316" r:id="rId7"/>
    <p:sldId id="319" r:id="rId8"/>
    <p:sldId id="967" r:id="rId9"/>
    <p:sldId id="318" r:id="rId10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40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2CEA97-C135-44A3-B0AE-F14E1FE38056}" type="doc">
      <dgm:prSet loTypeId="urn:microsoft.com/office/officeart/2005/8/layout/hLis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E46AA7A-0F40-428E-B5F6-9AA41B062027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Теоретична основа</a:t>
          </a:r>
          <a:endParaRPr lang="ru-RU" sz="3200" b="1" dirty="0">
            <a:solidFill>
              <a:schemeClr val="tx1"/>
            </a:solidFill>
          </a:endParaRPr>
        </a:p>
      </dgm:t>
    </dgm:pt>
    <dgm:pt modelId="{06A39159-240F-41F8-9A0E-C86214F3FB03}" type="parTrans" cxnId="{EC4A137D-B213-43A6-8830-6C1D6BE54591}">
      <dgm:prSet/>
      <dgm:spPr/>
      <dgm:t>
        <a:bodyPr/>
        <a:lstStyle/>
        <a:p>
          <a:endParaRPr lang="ru-RU"/>
        </a:p>
      </dgm:t>
    </dgm:pt>
    <dgm:pt modelId="{781BD312-D839-451D-BF0C-1791DDB8140D}" type="sibTrans" cxnId="{EC4A137D-B213-43A6-8830-6C1D6BE54591}">
      <dgm:prSet/>
      <dgm:spPr/>
      <dgm:t>
        <a:bodyPr/>
        <a:lstStyle/>
        <a:p>
          <a:endParaRPr lang="ru-RU"/>
        </a:p>
      </dgm:t>
    </dgm:pt>
    <dgm:pt modelId="{52AA291B-4501-43A4-92E9-310EBEC92FB3}">
      <dgm:prSet phldrT="[Текст]" custT="1"/>
      <dgm:spPr/>
      <dgm:t>
        <a:bodyPr/>
        <a:lstStyle/>
        <a:p>
          <a:pPr algn="just">
            <a:lnSpc>
              <a:spcPct val="90000"/>
            </a:lnSpc>
            <a:spcAft>
              <a:spcPct val="35000"/>
            </a:spcAft>
          </a:pPr>
          <a:r>
            <a:rPr lang="uk-UA" sz="2400" b="1" dirty="0" smtClean="0"/>
            <a:t>Правило додавання суми до числа: </a:t>
          </a:r>
          <a:r>
            <a:rPr lang="uk-UA" sz="2400" dirty="0" smtClean="0"/>
            <a:t>щоб додати суму до числа достатньо до цього числа додати спочатку один доданок, а потім, до одержаного результату додати інший доданок.</a:t>
          </a:r>
        </a:p>
        <a:p>
          <a:pPr algn="just">
            <a:lnSpc>
              <a:spcPct val="90000"/>
            </a:lnSpc>
            <a:spcAft>
              <a:spcPts val="600"/>
            </a:spcAft>
          </a:pPr>
          <a:endParaRPr lang="uk-UA" sz="2400" b="1" dirty="0" smtClean="0"/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/>
            <a:t>                      (а + в) + с</a:t>
          </a:r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/>
            <a:t>а + (в + с) =</a:t>
          </a:r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/>
            <a:t>                      </a:t>
          </a:r>
          <a:r>
            <a:rPr lang="uk-UA" sz="2400" b="1" dirty="0" smtClean="0"/>
            <a:t>(а </a:t>
          </a:r>
          <a:r>
            <a:rPr lang="uk-UA" sz="2400" b="1" dirty="0" smtClean="0"/>
            <a:t>+ с) + в</a:t>
          </a:r>
          <a:endParaRPr lang="ru-RU" sz="2400" b="1" dirty="0"/>
        </a:p>
      </dgm:t>
    </dgm:pt>
    <dgm:pt modelId="{477AD974-1F75-490D-80A2-893C1E28CB69}" type="parTrans" cxnId="{36CDA75B-72BA-4831-812E-AB208BC9FEA5}">
      <dgm:prSet/>
      <dgm:spPr/>
      <dgm:t>
        <a:bodyPr/>
        <a:lstStyle/>
        <a:p>
          <a:endParaRPr lang="ru-RU"/>
        </a:p>
      </dgm:t>
    </dgm:pt>
    <dgm:pt modelId="{DEB69B0E-867F-4332-8791-3B2BEEAE0E95}" type="sibTrans" cxnId="{36CDA75B-72BA-4831-812E-AB208BC9FEA5}">
      <dgm:prSet/>
      <dgm:spPr/>
      <dgm:t>
        <a:bodyPr/>
        <a:lstStyle/>
        <a:p>
          <a:endParaRPr lang="ru-RU"/>
        </a:p>
      </dgm:t>
    </dgm:pt>
    <dgm:pt modelId="{B34010D5-2924-4E6C-9F5D-EE5027DC71D2}">
      <dgm:prSet phldrT="[Текст]" custT="1"/>
      <dgm:spPr/>
      <dgm:t>
        <a:bodyPr/>
        <a:lstStyle/>
        <a:p>
          <a:pPr algn="just">
            <a:lnSpc>
              <a:spcPct val="90000"/>
            </a:lnSpc>
            <a:spcAft>
              <a:spcPct val="35000"/>
            </a:spcAft>
          </a:pPr>
          <a:r>
            <a:rPr lang="uk-UA" sz="2400" b="1" dirty="0" smtClean="0">
              <a:solidFill>
                <a:schemeClr val="tx1"/>
              </a:solidFill>
            </a:rPr>
            <a:t>Правило віднімання суми від числа:</a:t>
          </a:r>
          <a:r>
            <a:rPr lang="uk-UA" sz="2400" dirty="0" smtClean="0">
              <a:solidFill>
                <a:schemeClr val="tx1"/>
              </a:solidFill>
            </a:rPr>
            <a:t> щоб відняти суму від числа, достатньо від цього числа відняти спочатку один доданок, а потім, від одержаного результату відняти інший доданок.</a:t>
          </a:r>
          <a:endParaRPr lang="uk-UA" sz="2400" b="1" dirty="0" smtClean="0">
            <a:solidFill>
              <a:schemeClr val="tx1"/>
            </a:solidFill>
          </a:endParaRPr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                     (а – </a:t>
          </a:r>
          <a:r>
            <a:rPr lang="uk-UA" sz="2400" b="1" dirty="0" smtClean="0">
              <a:solidFill>
                <a:schemeClr val="tx1"/>
              </a:solidFill>
            </a:rPr>
            <a:t>в) </a:t>
          </a:r>
          <a:r>
            <a:rPr lang="uk-UA" sz="2400" b="1" dirty="0" smtClean="0">
              <a:solidFill>
                <a:schemeClr val="tx1"/>
              </a:solidFill>
            </a:rPr>
            <a:t>– с</a:t>
          </a:r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а – (в + с) = </a:t>
          </a:r>
        </a:p>
        <a:p>
          <a:pPr algn="just">
            <a:lnSpc>
              <a:spcPct val="60000"/>
            </a:lnSpc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                     </a:t>
          </a:r>
          <a:r>
            <a:rPr lang="uk-UA" sz="2400" b="1" dirty="0" smtClean="0">
              <a:solidFill>
                <a:schemeClr val="tx1"/>
              </a:solidFill>
            </a:rPr>
            <a:t>(а </a:t>
          </a:r>
          <a:r>
            <a:rPr lang="uk-UA" sz="2400" b="1" dirty="0" smtClean="0">
              <a:solidFill>
                <a:schemeClr val="tx1"/>
              </a:solidFill>
            </a:rPr>
            <a:t>– </a:t>
          </a:r>
          <a:r>
            <a:rPr lang="uk-UA" sz="2400" b="1" dirty="0" smtClean="0">
              <a:solidFill>
                <a:schemeClr val="tx1"/>
              </a:solidFill>
            </a:rPr>
            <a:t>с) </a:t>
          </a:r>
          <a:r>
            <a:rPr lang="uk-UA" sz="2400" b="1" dirty="0" smtClean="0">
              <a:solidFill>
                <a:schemeClr val="tx1"/>
              </a:solidFill>
            </a:rPr>
            <a:t>– в</a:t>
          </a:r>
          <a:endParaRPr lang="ru-RU" sz="2400" b="1" dirty="0">
            <a:solidFill>
              <a:schemeClr val="tx1"/>
            </a:solidFill>
          </a:endParaRPr>
        </a:p>
      </dgm:t>
    </dgm:pt>
    <dgm:pt modelId="{8D9121A4-31DF-4FEB-87B7-89E7E12FA01B}" type="parTrans" cxnId="{80CC5217-7986-4DCE-9EB0-D7E3CEB2D538}">
      <dgm:prSet/>
      <dgm:spPr/>
      <dgm:t>
        <a:bodyPr/>
        <a:lstStyle/>
        <a:p>
          <a:endParaRPr lang="ru-RU"/>
        </a:p>
      </dgm:t>
    </dgm:pt>
    <dgm:pt modelId="{79451B5E-9BAA-451F-BD8C-960B162312B4}" type="sibTrans" cxnId="{80CC5217-7986-4DCE-9EB0-D7E3CEB2D538}">
      <dgm:prSet/>
      <dgm:spPr/>
      <dgm:t>
        <a:bodyPr/>
        <a:lstStyle/>
        <a:p>
          <a:endParaRPr lang="ru-RU"/>
        </a:p>
      </dgm:t>
    </dgm:pt>
    <dgm:pt modelId="{5832E2EA-1AE9-41AF-8675-2461D1CD4285}" type="pres">
      <dgm:prSet presAssocID="{272CEA97-C135-44A3-B0AE-F14E1FE3805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41D7CE-5E3D-4573-BB81-5ABEC0AB1A5B}" type="pres">
      <dgm:prSet presAssocID="{AE46AA7A-0F40-428E-B5F6-9AA41B062027}" presName="roof" presStyleLbl="dkBgShp" presStyleIdx="0" presStyleCnt="2"/>
      <dgm:spPr/>
      <dgm:t>
        <a:bodyPr/>
        <a:lstStyle/>
        <a:p>
          <a:endParaRPr lang="ru-RU"/>
        </a:p>
      </dgm:t>
    </dgm:pt>
    <dgm:pt modelId="{16CD5C98-8CAF-4990-932B-33E94F5E1A16}" type="pres">
      <dgm:prSet presAssocID="{AE46AA7A-0F40-428E-B5F6-9AA41B062027}" presName="pillars" presStyleCnt="0"/>
      <dgm:spPr/>
      <dgm:t>
        <a:bodyPr/>
        <a:lstStyle/>
        <a:p>
          <a:endParaRPr lang="ru-RU"/>
        </a:p>
      </dgm:t>
    </dgm:pt>
    <dgm:pt modelId="{A412A9ED-A662-456E-A39E-E29DDFC016DB}" type="pres">
      <dgm:prSet presAssocID="{AE46AA7A-0F40-428E-B5F6-9AA41B062027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6A770D-AE3D-4BC5-8369-643F2B44DF95}" type="pres">
      <dgm:prSet presAssocID="{B34010D5-2924-4E6C-9F5D-EE5027DC71D2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F3B68-950C-4247-A4F1-02C4F40DE558}" type="pres">
      <dgm:prSet presAssocID="{AE46AA7A-0F40-428E-B5F6-9AA41B062027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5EA164C6-60F5-40CF-9BCE-4510BE89E99C}" type="presOf" srcId="{B34010D5-2924-4E6C-9F5D-EE5027DC71D2}" destId="{0D6A770D-AE3D-4BC5-8369-643F2B44DF95}" srcOrd="0" destOrd="0" presId="urn:microsoft.com/office/officeart/2005/8/layout/hList3"/>
    <dgm:cxn modelId="{430A2064-366A-4F5B-832D-27E08F169C29}" type="presOf" srcId="{AE46AA7A-0F40-428E-B5F6-9AA41B062027}" destId="{FB41D7CE-5E3D-4573-BB81-5ABEC0AB1A5B}" srcOrd="0" destOrd="0" presId="urn:microsoft.com/office/officeart/2005/8/layout/hList3"/>
    <dgm:cxn modelId="{33604DCB-05C4-4341-B783-F393246824C2}" type="presOf" srcId="{272CEA97-C135-44A3-B0AE-F14E1FE38056}" destId="{5832E2EA-1AE9-41AF-8675-2461D1CD4285}" srcOrd="0" destOrd="0" presId="urn:microsoft.com/office/officeart/2005/8/layout/hList3"/>
    <dgm:cxn modelId="{36CDA75B-72BA-4831-812E-AB208BC9FEA5}" srcId="{AE46AA7A-0F40-428E-B5F6-9AA41B062027}" destId="{52AA291B-4501-43A4-92E9-310EBEC92FB3}" srcOrd="0" destOrd="0" parTransId="{477AD974-1F75-490D-80A2-893C1E28CB69}" sibTransId="{DEB69B0E-867F-4332-8791-3B2BEEAE0E95}"/>
    <dgm:cxn modelId="{80CC5217-7986-4DCE-9EB0-D7E3CEB2D538}" srcId="{AE46AA7A-0F40-428E-B5F6-9AA41B062027}" destId="{B34010D5-2924-4E6C-9F5D-EE5027DC71D2}" srcOrd="1" destOrd="0" parTransId="{8D9121A4-31DF-4FEB-87B7-89E7E12FA01B}" sibTransId="{79451B5E-9BAA-451F-BD8C-960B162312B4}"/>
    <dgm:cxn modelId="{EC4A137D-B213-43A6-8830-6C1D6BE54591}" srcId="{272CEA97-C135-44A3-B0AE-F14E1FE38056}" destId="{AE46AA7A-0F40-428E-B5F6-9AA41B062027}" srcOrd="0" destOrd="0" parTransId="{06A39159-240F-41F8-9A0E-C86214F3FB03}" sibTransId="{781BD312-D839-451D-BF0C-1791DDB8140D}"/>
    <dgm:cxn modelId="{E239EB3D-D363-4721-94F1-3F43143676A9}" type="presOf" srcId="{52AA291B-4501-43A4-92E9-310EBEC92FB3}" destId="{A412A9ED-A662-456E-A39E-E29DDFC016DB}" srcOrd="0" destOrd="0" presId="urn:microsoft.com/office/officeart/2005/8/layout/hList3"/>
    <dgm:cxn modelId="{07261F72-22BF-429C-A422-A27C3CFDFD77}" type="presParOf" srcId="{5832E2EA-1AE9-41AF-8675-2461D1CD4285}" destId="{FB41D7CE-5E3D-4573-BB81-5ABEC0AB1A5B}" srcOrd="0" destOrd="0" presId="urn:microsoft.com/office/officeart/2005/8/layout/hList3"/>
    <dgm:cxn modelId="{A5FB07AA-FF9D-4C27-BB44-338595CF738C}" type="presParOf" srcId="{5832E2EA-1AE9-41AF-8675-2461D1CD4285}" destId="{16CD5C98-8CAF-4990-932B-33E94F5E1A16}" srcOrd="1" destOrd="0" presId="urn:microsoft.com/office/officeart/2005/8/layout/hList3"/>
    <dgm:cxn modelId="{85D413D5-BAA5-49A4-B8C9-2AB5645F6E9F}" type="presParOf" srcId="{16CD5C98-8CAF-4990-932B-33E94F5E1A16}" destId="{A412A9ED-A662-456E-A39E-E29DDFC016DB}" srcOrd="0" destOrd="0" presId="urn:microsoft.com/office/officeart/2005/8/layout/hList3"/>
    <dgm:cxn modelId="{2D9A3A5D-1930-4095-932B-8772CC6B52A6}" type="presParOf" srcId="{16CD5C98-8CAF-4990-932B-33E94F5E1A16}" destId="{0D6A770D-AE3D-4BC5-8369-643F2B44DF95}" srcOrd="1" destOrd="0" presId="urn:microsoft.com/office/officeart/2005/8/layout/hList3"/>
    <dgm:cxn modelId="{766BF6EB-7656-40D4-AC64-135F3FCCD668}" type="presParOf" srcId="{5832E2EA-1AE9-41AF-8675-2461D1CD4285}" destId="{D15F3B68-950C-4247-A4F1-02C4F40DE558}" srcOrd="2" destOrd="0" presId="urn:microsoft.com/office/officeart/2005/8/layout/hLis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/>
      <dgm:spPr/>
      <dgm:t>
        <a:bodyPr/>
        <a:lstStyle/>
        <a:p>
          <a:r>
            <a:rPr lang="uk-UA" dirty="0" smtClean="0"/>
            <a:t>Подання числа у вигляді суми розрядних доданків</a:t>
          </a:r>
          <a:endParaRPr lang="ru-RU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/>
      <dgm:spPr/>
      <dgm:t>
        <a:bodyPr/>
        <a:lstStyle/>
        <a:p>
          <a:r>
            <a:rPr lang="uk-UA" dirty="0" smtClean="0"/>
            <a:t>Додавання (віднімання) до (від) двоцифрового числа круглих десятків</a:t>
          </a:r>
          <a:endParaRPr lang="ru-RU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296C9089-AD6A-425B-8446-47BC12334228}">
      <dgm:prSet phldrT="[Текст]"/>
      <dgm:spPr/>
      <dgm:t>
        <a:bodyPr/>
        <a:lstStyle/>
        <a:p>
          <a:r>
            <a:rPr lang="uk-UA" dirty="0" smtClean="0"/>
            <a:t>Додавання (віднімання)  до (від) двоцифрового числа одноцифрового числа</a:t>
          </a:r>
          <a:endParaRPr lang="ru-RU" dirty="0"/>
        </a:p>
      </dgm:t>
    </dgm:pt>
    <dgm:pt modelId="{F9F04176-1589-4BEE-BB81-ECB13DF92FF4}" type="parTrans" cxnId="{4B7E5F28-A0D3-4116-B27E-70852F1B9A93}">
      <dgm:prSet/>
      <dgm:spPr/>
      <dgm:t>
        <a:bodyPr/>
        <a:lstStyle/>
        <a:p>
          <a:endParaRPr lang="ru-RU"/>
        </a:p>
      </dgm:t>
    </dgm:pt>
    <dgm:pt modelId="{E1530077-7018-498D-B0DC-CEC6941FE850}" type="sibTrans" cxnId="{4B7E5F28-A0D3-4116-B27E-70852F1B9A93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LinFactNeighborX="-6363"/>
      <dgm:spPr/>
    </dgm:pt>
    <dgm:pt modelId="{0EBB8E6A-C35E-445B-9EAD-FD616882E4E7}" type="pres">
      <dgm:prSet presAssocID="{C5FBB781-3862-40F6-B4F8-B7338931C997}" presName="theList" presStyleCnt="0"/>
      <dgm:spPr/>
    </dgm:pt>
    <dgm:pt modelId="{94AC59A4-83EF-4AF8-8B11-9E46EF9A494C}" type="pres">
      <dgm:prSet presAssocID="{A05FF585-85E0-4EDB-916B-DC3653DAB40D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  <dgm:pt modelId="{3A158E85-8376-430A-B693-CE172E99264A}" type="pres">
      <dgm:prSet presAssocID="{296C9089-AD6A-425B-8446-47BC1233422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2B66E-C1D7-400D-80C4-9D1340D6D470}" type="pres">
      <dgm:prSet presAssocID="{296C9089-AD6A-425B-8446-47BC12334228}" presName="aSpace" presStyleCnt="0"/>
      <dgm:spPr/>
    </dgm:pt>
  </dgm:ptLst>
  <dgm:cxnLst>
    <dgm:cxn modelId="{4593003B-6631-4496-9A0D-BF578E8EC7CC}" type="presOf" srcId="{A05FF585-85E0-4EDB-916B-DC3653DAB40D}" destId="{94AC59A4-83EF-4AF8-8B11-9E46EF9A494C}" srcOrd="0" destOrd="0" presId="urn:microsoft.com/office/officeart/2005/8/layout/pyramid2"/>
    <dgm:cxn modelId="{232CBAF9-30C5-4824-B8D6-3A94924A093C}" type="presOf" srcId="{296C9089-AD6A-425B-8446-47BC12334228}" destId="{3A158E85-8376-430A-B693-CE172E99264A}" srcOrd="0" destOrd="0" presId="urn:microsoft.com/office/officeart/2005/8/layout/pyramid2"/>
    <dgm:cxn modelId="{1A3FCB85-EE23-4CFF-908A-A94BEDA378BD}" type="presOf" srcId="{57D7F001-30F8-41F0-B360-FEE484B61660}" destId="{10C98837-3AC6-4501-B74E-E63AA4947CFC}" srcOrd="0" destOrd="0" presId="urn:microsoft.com/office/officeart/2005/8/layout/pyramid2"/>
    <dgm:cxn modelId="{4B7E5F28-A0D3-4116-B27E-70852F1B9A93}" srcId="{C5FBB781-3862-40F6-B4F8-B7338931C997}" destId="{296C9089-AD6A-425B-8446-47BC12334228}" srcOrd="2" destOrd="0" parTransId="{F9F04176-1589-4BEE-BB81-ECB13DF92FF4}" sibTransId="{E1530077-7018-498D-B0DC-CEC6941FE850}"/>
    <dgm:cxn modelId="{75FB8458-B15F-47F3-B953-0DBFB64B81D6}" srcId="{C5FBB781-3862-40F6-B4F8-B7338931C997}" destId="{57D7F001-30F8-41F0-B360-FEE484B61660}" srcOrd="1" destOrd="0" parTransId="{2F1F8833-0FF5-4DB4-8497-2747FE4947A1}" sibTransId="{3D7C8747-4453-4B2D-9EA5-4F39DB4A9BDB}"/>
    <dgm:cxn modelId="{97749AE6-3FE6-42B8-81E7-41F88CB56DD4}" type="presOf" srcId="{C5FBB781-3862-40F6-B4F8-B7338931C997}" destId="{D79F24AF-84DF-4324-BDC7-62858E0E6C0E}" srcOrd="0" destOrd="0" presId="urn:microsoft.com/office/officeart/2005/8/layout/pyramid2"/>
    <dgm:cxn modelId="{D9483740-6BC0-414E-B48C-70E83E31FF4A}" srcId="{C5FBB781-3862-40F6-B4F8-B7338931C997}" destId="{A05FF585-85E0-4EDB-916B-DC3653DAB40D}" srcOrd="0" destOrd="0" parTransId="{831683EC-0241-487B-85EE-E060F2F184C5}" sibTransId="{45F86909-A28F-4264-B7DB-E1982FE08D2A}"/>
    <dgm:cxn modelId="{5D88948F-E0DF-41CF-865F-93496B607890}" type="presParOf" srcId="{D79F24AF-84DF-4324-BDC7-62858E0E6C0E}" destId="{0C4FAB2B-10B0-4537-A3CC-065B6E80FFDC}" srcOrd="0" destOrd="0" presId="urn:microsoft.com/office/officeart/2005/8/layout/pyramid2"/>
    <dgm:cxn modelId="{72155A9D-E948-49C6-AA2F-BBB24C33F893}" type="presParOf" srcId="{D79F24AF-84DF-4324-BDC7-62858E0E6C0E}" destId="{0EBB8E6A-C35E-445B-9EAD-FD616882E4E7}" srcOrd="1" destOrd="0" presId="urn:microsoft.com/office/officeart/2005/8/layout/pyramid2"/>
    <dgm:cxn modelId="{937CE5BC-E80C-4566-917B-62EEE1A89E39}" type="presParOf" srcId="{0EBB8E6A-C35E-445B-9EAD-FD616882E4E7}" destId="{94AC59A4-83EF-4AF8-8B11-9E46EF9A494C}" srcOrd="0" destOrd="0" presId="urn:microsoft.com/office/officeart/2005/8/layout/pyramid2"/>
    <dgm:cxn modelId="{4FA5F647-531A-47A4-B386-B649C47CD0FF}" type="presParOf" srcId="{0EBB8E6A-C35E-445B-9EAD-FD616882E4E7}" destId="{DBB032F4-A396-41D5-AA83-1A756626B226}" srcOrd="1" destOrd="0" presId="urn:microsoft.com/office/officeart/2005/8/layout/pyramid2"/>
    <dgm:cxn modelId="{7A5B9D74-7C07-4A46-BEA7-28083CA9209F}" type="presParOf" srcId="{0EBB8E6A-C35E-445B-9EAD-FD616882E4E7}" destId="{10C98837-3AC6-4501-B74E-E63AA4947CFC}" srcOrd="2" destOrd="0" presId="urn:microsoft.com/office/officeart/2005/8/layout/pyramid2"/>
    <dgm:cxn modelId="{318B0EE2-3DC8-4030-827D-83CCA7987982}" type="presParOf" srcId="{0EBB8E6A-C35E-445B-9EAD-FD616882E4E7}" destId="{8BD1B377-BA13-4671-82E8-64F1783C246E}" srcOrd="3" destOrd="0" presId="urn:microsoft.com/office/officeart/2005/8/layout/pyramid2"/>
    <dgm:cxn modelId="{A337B6D7-653D-4149-83BB-5F379E511809}" type="presParOf" srcId="{0EBB8E6A-C35E-445B-9EAD-FD616882E4E7}" destId="{3A158E85-8376-430A-B693-CE172E99264A}" srcOrd="4" destOrd="0" presId="urn:microsoft.com/office/officeart/2005/8/layout/pyramid2"/>
    <dgm:cxn modelId="{CE053B43-677C-4B62-8782-7118F4C330A7}" type="presParOf" srcId="{0EBB8E6A-C35E-445B-9EAD-FD616882E4E7}" destId="{39B2B66E-C1D7-400D-80C4-9D1340D6D470}" srcOrd="5" destOrd="0" presId="urn:microsoft.com/office/officeart/2005/8/layout/pyramid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41D7CE-5E3D-4573-BB81-5ABEC0AB1A5B}">
      <dsp:nvSpPr>
        <dsp:cNvPr id="0" name=""/>
        <dsp:cNvSpPr/>
      </dsp:nvSpPr>
      <dsp:spPr>
        <a:xfrm>
          <a:off x="0" y="0"/>
          <a:ext cx="8964488" cy="1611964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tx1"/>
              </a:solidFill>
            </a:rPr>
            <a:t>Теоретична основа</a:t>
          </a:r>
          <a:endParaRPr lang="ru-RU" sz="3200" b="1" kern="1200" dirty="0">
            <a:solidFill>
              <a:schemeClr val="tx1"/>
            </a:solidFill>
          </a:endParaRPr>
        </a:p>
      </dsp:txBody>
      <dsp:txXfrm>
        <a:off x="0" y="0"/>
        <a:ext cx="8964488" cy="1611964"/>
      </dsp:txXfrm>
    </dsp:sp>
    <dsp:sp modelId="{A412A9ED-A662-456E-A39E-E29DDFC016DB}">
      <dsp:nvSpPr>
        <dsp:cNvPr id="0" name=""/>
        <dsp:cNvSpPr/>
      </dsp:nvSpPr>
      <dsp:spPr>
        <a:xfrm>
          <a:off x="0" y="1611964"/>
          <a:ext cx="4482244" cy="3385126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Правило додавання суми до числа: </a:t>
          </a:r>
          <a:r>
            <a:rPr lang="uk-UA" sz="2400" kern="1200" dirty="0" smtClean="0"/>
            <a:t>щоб додати суму до числа достатньо до цього числа додати спочатку один доданок, а потім, до одержаного результату додати інший доданок.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endParaRPr lang="uk-UA" sz="2400" kern="1200" dirty="0" smtClean="0"/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/>
            <a:t>                      (а + в) + с</a:t>
          </a:r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/>
            <a:t>а + (в + с) =</a:t>
          </a:r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/>
            <a:t>                      (в + с) + в</a:t>
          </a:r>
          <a:endParaRPr lang="ru-RU" sz="2400" kern="1200" dirty="0"/>
        </a:p>
      </dsp:txBody>
      <dsp:txXfrm>
        <a:off x="0" y="1611964"/>
        <a:ext cx="4482244" cy="3385126"/>
      </dsp:txXfrm>
    </dsp:sp>
    <dsp:sp modelId="{0D6A770D-AE3D-4BC5-8369-643F2B44DF95}">
      <dsp:nvSpPr>
        <dsp:cNvPr id="0" name=""/>
        <dsp:cNvSpPr/>
      </dsp:nvSpPr>
      <dsp:spPr>
        <a:xfrm>
          <a:off x="4482244" y="1611964"/>
          <a:ext cx="4482244" cy="3385126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216641"/>
                <a:satOff val="4386"/>
                <a:lumOff val="43132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216641"/>
                <a:satOff val="4386"/>
                <a:lumOff val="43132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216641"/>
                <a:satOff val="4386"/>
                <a:lumOff val="43132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Правило віднімання суми від числа:</a:t>
          </a:r>
          <a:r>
            <a:rPr lang="uk-UA" sz="2400" kern="1200" dirty="0" smtClean="0">
              <a:solidFill>
                <a:schemeClr val="tx1"/>
              </a:solidFill>
            </a:rPr>
            <a:t> щоб відняти суму від числа, достатньо від цього числа відняти спочатку один доданок, а потім, від одержаного результату відняти інший доданок.</a:t>
          </a:r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>
              <a:solidFill>
                <a:schemeClr val="tx1"/>
              </a:solidFill>
            </a:rPr>
            <a:t>                     (а – в ) – с</a:t>
          </a:r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>
              <a:solidFill>
                <a:schemeClr val="tx1"/>
              </a:solidFill>
            </a:rPr>
            <a:t>а – (в + с) = </a:t>
          </a:r>
        </a:p>
        <a:p>
          <a:pPr lvl="0" algn="just" defTabSz="1066800">
            <a:lnSpc>
              <a:spcPct val="6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>
              <a:solidFill>
                <a:schemeClr val="tx1"/>
              </a:solidFill>
            </a:rPr>
            <a:t>                     (в – с ) – в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4482244" y="1611964"/>
        <a:ext cx="4482244" cy="3385126"/>
      </dsp:txXfrm>
    </dsp:sp>
    <dsp:sp modelId="{D15F3B68-950C-4247-A4F1-02C4F40DE558}">
      <dsp:nvSpPr>
        <dsp:cNvPr id="0" name=""/>
        <dsp:cNvSpPr/>
      </dsp:nvSpPr>
      <dsp:spPr>
        <a:xfrm>
          <a:off x="0" y="4997090"/>
          <a:ext cx="8964488" cy="376125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4FAB2B-10B0-4537-A3CC-065B6E80FFDC}">
      <dsp:nvSpPr>
        <dsp:cNvPr id="0" name=""/>
        <dsp:cNvSpPr/>
      </dsp:nvSpPr>
      <dsp:spPr>
        <a:xfrm>
          <a:off x="2691660" y="0"/>
          <a:ext cx="5256583" cy="5256583"/>
        </a:xfrm>
        <a:prstGeom prst="triangl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4AC59A4-83EF-4AF8-8B11-9E46EF9A494C}">
      <dsp:nvSpPr>
        <dsp:cNvPr id="0" name=""/>
        <dsp:cNvSpPr/>
      </dsp:nvSpPr>
      <dsp:spPr>
        <a:xfrm>
          <a:off x="5654428" y="528481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Подання числа у вигляді суми розрядних доданків</a:t>
          </a:r>
          <a:endParaRPr lang="ru-RU" sz="2100" kern="1200" dirty="0"/>
        </a:p>
      </dsp:txBody>
      <dsp:txXfrm>
        <a:off x="5654428" y="528481"/>
        <a:ext cx="3416778" cy="1244331"/>
      </dsp:txXfrm>
    </dsp:sp>
    <dsp:sp modelId="{10C98837-3AC6-4501-B74E-E63AA4947CFC}">
      <dsp:nvSpPr>
        <dsp:cNvPr id="0" name=""/>
        <dsp:cNvSpPr/>
      </dsp:nvSpPr>
      <dsp:spPr>
        <a:xfrm>
          <a:off x="5654428" y="1928354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Додавання ( віднімання) до (від) двоцифрового числа круглих десятків</a:t>
          </a:r>
          <a:endParaRPr lang="ru-RU" sz="2100" kern="1200" dirty="0"/>
        </a:p>
      </dsp:txBody>
      <dsp:txXfrm>
        <a:off x="5654428" y="1928354"/>
        <a:ext cx="3416778" cy="1244331"/>
      </dsp:txXfrm>
    </dsp:sp>
    <dsp:sp modelId="{3A158E85-8376-430A-B693-CE172E99264A}">
      <dsp:nvSpPr>
        <dsp:cNvPr id="0" name=""/>
        <dsp:cNvSpPr/>
      </dsp:nvSpPr>
      <dsp:spPr>
        <a:xfrm>
          <a:off x="5654428" y="3328228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Додавання (віднімання)  до (від) двоцифрового числа одноцифрового числа</a:t>
          </a:r>
          <a:endParaRPr lang="ru-RU" sz="2100" kern="1200" dirty="0"/>
        </a:p>
      </dsp:txBody>
      <dsp:txXfrm>
        <a:off x="5654428" y="3328228"/>
        <a:ext cx="3416778" cy="12443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Додавання і віднімання частинами</a:t>
            </a:r>
            <a:endParaRPr lang="ru-RU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l="45659" t="3329" r="3115" b="22546"/>
          <a:stretch>
            <a:fillRect/>
          </a:stretch>
        </p:blipFill>
        <p:spPr bwMode="auto">
          <a:xfrm>
            <a:off x="1214414" y="1405731"/>
            <a:ext cx="6715172" cy="5463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додавання (віднімання) частинами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484784"/>
          <a:ext cx="8964488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6A770D-AE3D-4BC5-8369-643F2B44DF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0D6A770D-AE3D-4BC5-8369-643F2B44DF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 додавання і віднімання частинами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548680" y="1412776"/>
          <a:ext cx="12097344" cy="525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3848" y="1785926"/>
            <a:ext cx="923330" cy="466741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й віднімання частинами. Підготовча робота</a:t>
            </a:r>
            <a:endParaRPr lang="ru-RU" sz="3600" b="1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1540139"/>
            <a:ext cx="7786742" cy="147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54747"/>
            <a:ext cx="9144000" cy="931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357617"/>
            <a:ext cx="9144000" cy="2500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00022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Додавання й віднімання частинами. Підготовча робота. Створення проблемної ситуації </a:t>
            </a:r>
            <a:endParaRPr lang="ru-RU" sz="3600" b="1" dirty="0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1671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2786058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2824459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1640" y="2348880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35696" y="2348880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39752" y="2348880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8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7824" y="2348880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63888" y="2348880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60002" y="2824459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72132" y="2786058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1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00192" y="2348880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04248" y="2348880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1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52320" y="2348880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7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56376" y="2348880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460432" y="2348880"/>
            <a:ext cx="683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6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933056"/>
            <a:ext cx="7740352" cy="165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1259632" y="4695527"/>
            <a:ext cx="1080120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    12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211960" y="4725144"/>
            <a:ext cx="1080120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    24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323528" y="5733256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34 + 12 </a:t>
            </a:r>
            <a:endParaRPr lang="ru-RU" sz="2400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H="1">
            <a:off x="755576" y="6093296"/>
            <a:ext cx="43204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187624" y="6093296"/>
            <a:ext cx="216024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39552" y="630932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10 + 2 </a:t>
            </a:r>
            <a:endParaRPr lang="ru-RU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1475656" y="573325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=34 + 10 + 2 </a:t>
            </a:r>
            <a:endParaRPr lang="ru-RU" sz="2400" dirty="0"/>
          </a:p>
        </p:txBody>
      </p:sp>
      <p:sp>
        <p:nvSpPr>
          <p:cNvPr id="30" name="Выгнутая вниз стрелка 29"/>
          <p:cNvSpPr/>
          <p:nvPr/>
        </p:nvSpPr>
        <p:spPr>
          <a:xfrm>
            <a:off x="1763688" y="6093296"/>
            <a:ext cx="792088" cy="144016"/>
          </a:xfrm>
          <a:prstGeom prst="curvedUp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644008" y="5733256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47 - 24 </a:t>
            </a:r>
            <a:endParaRPr lang="ru-RU" sz="2400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5076056" y="6093296"/>
            <a:ext cx="43204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508104" y="6093296"/>
            <a:ext cx="216024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860032" y="630932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20 + 4 </a:t>
            </a:r>
            <a:endParaRPr lang="ru-RU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5796136" y="573325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=47 - 20 - 4 </a:t>
            </a:r>
            <a:endParaRPr lang="ru-RU" sz="2400" dirty="0"/>
          </a:p>
        </p:txBody>
      </p:sp>
      <p:sp>
        <p:nvSpPr>
          <p:cNvPr id="40" name="Выгнутая вниз стрелка 39"/>
          <p:cNvSpPr/>
          <p:nvPr/>
        </p:nvSpPr>
        <p:spPr>
          <a:xfrm>
            <a:off x="6084168" y="6093296"/>
            <a:ext cx="792088" cy="144016"/>
          </a:xfrm>
          <a:prstGeom prst="curvedUp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/>
      <p:bldP spid="22" grpId="1"/>
      <p:bldP spid="27" grpId="0"/>
      <p:bldP spid="27" grpId="1"/>
      <p:bldP spid="29" grpId="0"/>
      <p:bldP spid="29" grpId="1"/>
      <p:bldP spid="30" grpId="0" animBg="1"/>
      <p:bldP spid="30" grpId="1" animBg="1"/>
      <p:bldP spid="33" grpId="0"/>
      <p:bldP spid="36" grpId="0"/>
      <p:bldP spid="37" grpId="0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115328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і віднімання частинами. Ознайомлення</a:t>
            </a:r>
            <a:endParaRPr lang="ru-RU" sz="3600" b="1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906017"/>
            <a:ext cx="9144000" cy="3764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/>
              <a:t> </a:t>
            </a:r>
            <a:r>
              <a:rPr lang="uk-UA" sz="3600" b="1" dirty="0" smtClean="0"/>
              <a:t>Додавання і віднімання частинами</a:t>
            </a:r>
            <a:endParaRPr lang="ru-RU" sz="3600" b="1" dirty="0"/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428736"/>
            <a:ext cx="9144000" cy="3545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80" y="300022"/>
            <a:ext cx="8558186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3600" b="1" dirty="0" smtClean="0"/>
              <a:t> </a:t>
            </a:r>
            <a:r>
              <a:rPr lang="uk-UA" sz="3600" b="1" dirty="0" smtClean="0"/>
              <a:t>Додавання і віднімання частинами.</a:t>
            </a:r>
            <a:br>
              <a:rPr lang="uk-UA" sz="3600" b="1" dirty="0" smtClean="0"/>
            </a:br>
            <a:r>
              <a:rPr lang="uk-UA" sz="3600" b="1" dirty="0" smtClean="0"/>
              <a:t> Первинне закріплення. </a:t>
            </a:r>
            <a:br>
              <a:rPr lang="uk-UA" sz="3600" b="1" dirty="0" smtClean="0"/>
            </a:br>
            <a:r>
              <a:rPr lang="uk-UA" sz="3600" b="1" dirty="0" smtClean="0"/>
              <a:t>Формування обчислювальної навички</a:t>
            </a:r>
            <a:endParaRPr lang="ru-RU" sz="3600" b="1" dirty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263" y="1543874"/>
            <a:ext cx="9150263" cy="2528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365103"/>
            <a:ext cx="9144000" cy="1958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95536" y="2636912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1 0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2636912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9672" y="206084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uk-UA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39752" y="206084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7824" y="206084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Выгнутая вниз стрелка 10"/>
          <p:cNvSpPr/>
          <p:nvPr/>
        </p:nvSpPr>
        <p:spPr>
          <a:xfrm>
            <a:off x="1835696" y="2492896"/>
            <a:ext cx="792088" cy="144016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07904" y="206084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uk-UA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7686" y="206084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76056" y="206084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uk-UA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544" y="364502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2 0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59632" y="364502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75656" y="314096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uk-UA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39752" y="314096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2 0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314096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Выгнутая вниз стрелка 19"/>
          <p:cNvSpPr/>
          <p:nvPr/>
        </p:nvSpPr>
        <p:spPr>
          <a:xfrm>
            <a:off x="1763688" y="3501008"/>
            <a:ext cx="792088" cy="144016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65028" y="314096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uk-UA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27984" y="314096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29190" y="314096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uk-UA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194" y="542926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1 0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87624" y="544522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3568" y="594928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2 5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9672" y="486916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2 7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57554" y="542926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1 0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67944" y="544522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63888" y="594928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1 7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57686" y="486916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 1 3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Выгнутая вниз стрелка 31"/>
          <p:cNvSpPr/>
          <p:nvPr/>
        </p:nvSpPr>
        <p:spPr>
          <a:xfrm>
            <a:off x="3635896" y="5805264"/>
            <a:ext cx="792088" cy="144016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33" name="Выгнутая вниз стрелка 32"/>
          <p:cNvSpPr/>
          <p:nvPr/>
        </p:nvSpPr>
        <p:spPr>
          <a:xfrm>
            <a:off x="755576" y="5805264"/>
            <a:ext cx="792088" cy="144016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467544" y="5229200"/>
            <a:ext cx="288032" cy="2160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3419872" y="5301208"/>
            <a:ext cx="288032" cy="2160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 animBg="1"/>
      <p:bldP spid="3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04" y="228584"/>
            <a:ext cx="8829676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і віднімання двома способами. Формування обчислювальних навичок</a:t>
            </a:r>
            <a:endParaRPr lang="ru-RU" sz="3600" b="1" dirty="0"/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133475" y="1825625"/>
            <a:ext cx="687705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Выгнутая вниз стрелка 3"/>
          <p:cNvSpPr/>
          <p:nvPr/>
        </p:nvSpPr>
        <p:spPr>
          <a:xfrm>
            <a:off x="1547664" y="3356992"/>
            <a:ext cx="1152128" cy="216024"/>
          </a:xfrm>
          <a:prstGeom prst="curved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низ стрелка 4"/>
          <p:cNvSpPr/>
          <p:nvPr/>
        </p:nvSpPr>
        <p:spPr>
          <a:xfrm>
            <a:off x="3347864" y="2924944"/>
            <a:ext cx="1152128" cy="216024"/>
          </a:xfrm>
          <a:prstGeom prst="curved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64088" y="2564904"/>
            <a:ext cx="50405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70</a:t>
            </a:r>
            <a:endParaRPr lang="ru-RU" sz="2400" dirty="0"/>
          </a:p>
        </p:txBody>
      </p:sp>
      <p:sp>
        <p:nvSpPr>
          <p:cNvPr id="7" name="Выгнутая вниз стрелка 6"/>
          <p:cNvSpPr/>
          <p:nvPr/>
        </p:nvSpPr>
        <p:spPr>
          <a:xfrm>
            <a:off x="2123728" y="3429000"/>
            <a:ext cx="1152128" cy="144016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низ стрелка 7"/>
          <p:cNvSpPr/>
          <p:nvPr/>
        </p:nvSpPr>
        <p:spPr>
          <a:xfrm>
            <a:off x="3923928" y="2924944"/>
            <a:ext cx="1152128" cy="144016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8144" y="26369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+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156176" y="2564904"/>
            <a:ext cx="50405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9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804248" y="26369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092280" y="2564904"/>
            <a:ext cx="50405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70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308304" y="2564904"/>
            <a:ext cx="50405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9</a:t>
            </a:r>
            <a:endParaRPr lang="ru-RU" sz="2400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H="1" flipV="1">
            <a:off x="4355976" y="3861048"/>
            <a:ext cx="288032" cy="2160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Выгнутая вниз стрелка 15"/>
          <p:cNvSpPr/>
          <p:nvPr/>
        </p:nvSpPr>
        <p:spPr>
          <a:xfrm>
            <a:off x="5580112" y="3933056"/>
            <a:ext cx="648072" cy="144016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4288" y="3501008"/>
            <a:ext cx="50405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73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7596336" y="350043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+ </a:t>
            </a:r>
            <a:r>
              <a:rPr lang="uk-UA" sz="2400" dirty="0" smtClean="0"/>
              <a:t>6 </a:t>
            </a:r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8316416" y="3501008"/>
            <a:ext cx="50405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79</a:t>
            </a:r>
            <a:endParaRPr lang="ru-RU" sz="2400" dirty="0"/>
          </a:p>
        </p:txBody>
      </p:sp>
      <p:sp>
        <p:nvSpPr>
          <p:cNvPr id="20" name="Выгнутая вниз стрелка 19"/>
          <p:cNvSpPr/>
          <p:nvPr/>
        </p:nvSpPr>
        <p:spPr>
          <a:xfrm>
            <a:off x="1547664" y="5301208"/>
            <a:ext cx="1152128" cy="216024"/>
          </a:xfrm>
          <a:prstGeom prst="curved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Выгнутая вниз стрелка 20"/>
          <p:cNvSpPr/>
          <p:nvPr/>
        </p:nvSpPr>
        <p:spPr>
          <a:xfrm>
            <a:off x="3275856" y="4869160"/>
            <a:ext cx="1152128" cy="216024"/>
          </a:xfrm>
          <a:prstGeom prst="curved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92080" y="4509120"/>
            <a:ext cx="50405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30</a:t>
            </a:r>
            <a:endParaRPr lang="ru-RU" sz="2400" dirty="0"/>
          </a:p>
        </p:txBody>
      </p:sp>
      <p:sp>
        <p:nvSpPr>
          <p:cNvPr id="24" name="Выгнутая вниз стрелка 23"/>
          <p:cNvSpPr/>
          <p:nvPr/>
        </p:nvSpPr>
        <p:spPr>
          <a:xfrm>
            <a:off x="2123728" y="5373216"/>
            <a:ext cx="1152128" cy="144016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Выгнутая вниз стрелка 24"/>
          <p:cNvSpPr/>
          <p:nvPr/>
        </p:nvSpPr>
        <p:spPr>
          <a:xfrm>
            <a:off x="3851920" y="4941168"/>
            <a:ext cx="1152128" cy="144016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96136" y="458112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+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6084168" y="4509120"/>
            <a:ext cx="50405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2</a:t>
            </a:r>
            <a:endParaRPr lang="ru-RU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6588224" y="450912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6876256" y="4509120"/>
            <a:ext cx="50405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30</a:t>
            </a:r>
            <a:endParaRPr lang="ru-RU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7092280" y="4509120"/>
            <a:ext cx="50405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2</a:t>
            </a:r>
            <a:endParaRPr lang="ru-RU" sz="2400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 flipH="1" flipV="1">
            <a:off x="4355976" y="5805264"/>
            <a:ext cx="288032" cy="2160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Выгнутая вниз стрелка 31"/>
          <p:cNvSpPr/>
          <p:nvPr/>
        </p:nvSpPr>
        <p:spPr>
          <a:xfrm>
            <a:off x="5580112" y="5877272"/>
            <a:ext cx="648072" cy="144016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20272" y="5445224"/>
            <a:ext cx="50405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36</a:t>
            </a:r>
            <a:endParaRPr lang="ru-RU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7524328" y="544522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- </a:t>
            </a:r>
            <a:r>
              <a:rPr lang="uk-UA" sz="2400" dirty="0" smtClean="0"/>
              <a:t>4 </a:t>
            </a:r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8100392" y="5445224"/>
            <a:ext cx="50405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32</a:t>
            </a:r>
            <a:endParaRPr lang="ru-RU" sz="2400" dirty="0"/>
          </a:p>
        </p:txBody>
      </p:sp>
      <p:cxnSp>
        <p:nvCxnSpPr>
          <p:cNvPr id="36" name="Прямая со стрелкой 35"/>
          <p:cNvCxnSpPr/>
          <p:nvPr/>
        </p:nvCxnSpPr>
        <p:spPr>
          <a:xfrm rot="10800000">
            <a:off x="4357686" y="3857628"/>
            <a:ext cx="288032" cy="2160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 animBg="1"/>
      <p:bldP spid="11" grpId="0"/>
      <p:bldP spid="12" grpId="0" animBg="1"/>
      <p:bldP spid="13" grpId="0" animBg="1"/>
      <p:bldP spid="16" grpId="0" animBg="1"/>
      <p:bldP spid="17" grpId="0" animBg="1"/>
      <p:bldP spid="18" grpId="0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/>
      <p:bldP spid="27" grpId="0" animBg="1"/>
      <p:bldP spid="28" grpId="0"/>
      <p:bldP spid="29" grpId="0" animBg="1"/>
      <p:bldP spid="30" grpId="0" animBg="1"/>
      <p:bldP spid="32" grpId="0" animBg="1"/>
      <p:bldP spid="33" grpId="0" animBg="1"/>
      <p:bldP spid="34" grpId="0"/>
      <p:bldP spid="3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8729</TotalTime>
  <Words>347</Words>
  <Application>Microsoft Office PowerPoint</Application>
  <PresentationFormat>Экран 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Модульная</vt:lpstr>
      <vt:lpstr>Додавання і віднімання частинами</vt:lpstr>
      <vt:lpstr>Прийом додавання (віднімання) частинами</vt:lpstr>
      <vt:lpstr>Прийом  додавання і віднімання частинами</vt:lpstr>
      <vt:lpstr>Додавання й віднімання частинами. Підготовча робота</vt:lpstr>
      <vt:lpstr>Додавання й віднімання частинами. Підготовча робота. Створення проблемної ситуації </vt:lpstr>
      <vt:lpstr>Додавання і віднімання частинами. Ознайомлення</vt:lpstr>
      <vt:lpstr> Додавання і віднімання частинами</vt:lpstr>
      <vt:lpstr> Додавання і віднімання частинами.  Первинне закріплення.  Формування обчислювальної навички</vt:lpstr>
      <vt:lpstr>Додавання і віднімання двома способами. Формування обчислювальних навичок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529</cp:revision>
  <dcterms:created xsi:type="dcterms:W3CDTF">2013-03-16T06:54:50Z</dcterms:created>
  <dcterms:modified xsi:type="dcterms:W3CDTF">2015-06-08T07:54:55Z</dcterms:modified>
</cp:coreProperties>
</file>