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7"/>
  </p:notesMasterIdLst>
  <p:sldIdLst>
    <p:sldId id="563" r:id="rId2"/>
    <p:sldId id="666" r:id="rId3"/>
    <p:sldId id="667" r:id="rId4"/>
    <p:sldId id="671" r:id="rId5"/>
    <p:sldId id="670" r:id="rId6"/>
  </p:sldIdLst>
  <p:sldSz cx="9144000" cy="6858000" type="screen4x3"/>
  <p:notesSz cx="6858000" cy="9144000"/>
  <p:custDataLst>
    <p:tags r:id="rId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FF"/>
    <a:srgbClr val="00FFFF"/>
    <a:srgbClr val="007434"/>
    <a:srgbClr val="FF00FF"/>
    <a:srgbClr val="FAA4E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861" autoAdjust="0"/>
    <p:restoredTop sz="94624" autoAdjust="0"/>
  </p:normalViewPr>
  <p:slideViewPr>
    <p:cSldViewPr>
      <p:cViewPr>
        <p:scale>
          <a:sx n="60" d="100"/>
          <a:sy n="60" d="100"/>
        </p:scale>
        <p:origin x="-1002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A40663-F00F-436A-A801-25087E529FBF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D50D1-B0A2-4962-B503-5A0328B884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363272" cy="11430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Реалізація змісту нової навчальної програми у чинних підручниках</a:t>
            </a:r>
            <a:endParaRPr lang="ru-RU" sz="3600" b="1" dirty="0">
              <a:ln w="12700">
                <a:noFill/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27" name="Picture 3" descr="D:\Аспірантура\ДОСЛІДЖЕННЯ\ЛЕКЦІЇ(канд.)\Новая папка\nvk_garmoniya (26.03.2013 22-21-23)\nvk_garmoniya 018.jpg"/>
          <p:cNvPicPr>
            <a:picLocks noChangeAspect="1" noChangeArrowheads="1"/>
          </p:cNvPicPr>
          <p:nvPr/>
        </p:nvPicPr>
        <p:blipFill>
          <a:blip r:embed="rId2" cstate="print"/>
          <a:srcRect l="3333" r="5000"/>
          <a:stretch>
            <a:fillRect/>
          </a:stretch>
        </p:blipFill>
        <p:spPr bwMode="auto">
          <a:xfrm>
            <a:off x="2500298" y="3143248"/>
            <a:ext cx="4256516" cy="3714752"/>
          </a:xfrm>
          <a:prstGeom prst="rect">
            <a:avLst/>
          </a:prstGeom>
          <a:noFill/>
        </p:spPr>
      </p:pic>
      <p:pic>
        <p:nvPicPr>
          <p:cNvPr id="1026" name="Picture 2" descr="D:\Аспірантура\ДОСЛІДЖЕННЯ\ЛЕКЦІЇ(канд.)\Новая папка\nvk_garmoniya (26.03.2013 22-21-23)\nvk_garmoniya 013.jpg"/>
          <p:cNvPicPr>
            <a:picLocks noChangeAspect="1" noChangeArrowheads="1"/>
          </p:cNvPicPr>
          <p:nvPr/>
        </p:nvPicPr>
        <p:blipFill>
          <a:blip r:embed="rId3" cstate="print"/>
          <a:srcRect l="3333" r="3333"/>
          <a:stretch>
            <a:fillRect/>
          </a:stretch>
        </p:blipFill>
        <p:spPr bwMode="auto">
          <a:xfrm rot="1536314">
            <a:off x="5616578" y="2267687"/>
            <a:ext cx="4000528" cy="3429000"/>
          </a:xfrm>
          <a:prstGeom prst="rect">
            <a:avLst/>
          </a:prstGeom>
          <a:noFill/>
        </p:spPr>
      </p:pic>
      <p:pic>
        <p:nvPicPr>
          <p:cNvPr id="1028" name="Picture 4" descr="D:\Аспірантура\ДОСЛІДЖЕННЯ\ЛЕКЦІЇ(канд.)\Новая папка\nvk_garmoniya (26.03.2013 22-21-23)\nvk_garmoniya 040.jpg"/>
          <p:cNvPicPr>
            <a:picLocks noChangeAspect="1" noChangeArrowheads="1"/>
          </p:cNvPicPr>
          <p:nvPr/>
        </p:nvPicPr>
        <p:blipFill>
          <a:blip r:embed="rId4" cstate="print"/>
          <a:srcRect l="3333" r="3333"/>
          <a:stretch>
            <a:fillRect/>
          </a:stretch>
        </p:blipFill>
        <p:spPr bwMode="auto">
          <a:xfrm rot="20563122">
            <a:off x="-581145" y="1945545"/>
            <a:ext cx="4000528" cy="3429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10042"/>
            <a:ext cx="8501090" cy="490066"/>
          </a:xfrm>
        </p:spPr>
        <p:txBody>
          <a:bodyPr>
            <a:noAutofit/>
          </a:bodyPr>
          <a:lstStyle/>
          <a:p>
            <a:pPr marL="457200" indent="-457200" algn="ctr">
              <a:lnSpc>
                <a:spcPct val="80000"/>
              </a:lnSpc>
              <a:spcBef>
                <a:spcPts val="0"/>
              </a:spcBef>
            </a:pPr>
            <a:r>
              <a:rPr lang="uk-UA" sz="3600" dirty="0" smtClean="0"/>
              <a:t>Реалізація змісту програми у підручнику Ф. </a:t>
            </a:r>
            <a:r>
              <a:rPr lang="uk-UA" sz="3600" dirty="0" err="1" smtClean="0"/>
              <a:t>Рівкінд</a:t>
            </a:r>
            <a:r>
              <a:rPr lang="uk-UA" sz="3600" dirty="0" smtClean="0"/>
              <a:t>,</a:t>
            </a:r>
            <a:br>
              <a:rPr lang="uk-UA" sz="3600" dirty="0" smtClean="0"/>
            </a:br>
            <a:r>
              <a:rPr lang="uk-UA" sz="3600" dirty="0" smtClean="0"/>
              <a:t> Л. </a:t>
            </a:r>
            <a:r>
              <a:rPr lang="uk-UA" sz="3600" dirty="0" err="1" smtClean="0"/>
              <a:t>Оляницької</a:t>
            </a:r>
            <a:endParaRPr lang="ru-RU" sz="3600" b="1" spc="0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" y="1357322"/>
          <a:ext cx="9143999" cy="60007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788023"/>
                <a:gridCol w="4355976"/>
              </a:tblGrid>
              <a:tr h="822975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Зміст навчальної програми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Ф.</a:t>
                      </a:r>
                      <a:r>
                        <a:rPr lang="uk-UA" sz="2400" kern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Рівкінд</a:t>
                      </a: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Л.</a:t>
                      </a:r>
                      <a:r>
                        <a:rPr lang="uk-UA" sz="2400" kern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Оляницька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177793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Додавання й віднімання чисел у межах 100 без переходу через розряд 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 розрядного числа до двоцифрового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(45 + 20).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 розрядного числа від двоцифрового (45 – 20).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 одноцифрового числа до двоцифрового (45 + 2).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 одноцифрового числа від двоцифрового (45 – 2).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Порозрядне додавання і віднімання двоцифрових чисел  (45 + 22, 45 – 22) (ознайомлення).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uk-UA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Порядок вивчення теми відповідає програмі. Всі питання програми знайшли відображення у завданнях підручника.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endParaRPr kumimoji="0" lang="uk-UA" sz="2200" i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None/>
                      </a:pPr>
                      <a:endParaRPr kumimoji="0" lang="uk-UA" sz="2200" i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endParaRPr kumimoji="0" lang="uk-UA" sz="2400" i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04236" y="0"/>
            <a:ext cx="939764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52918"/>
            <a:ext cx="8801072" cy="490066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Реалізація змісту програми </a:t>
            </a:r>
            <a:br>
              <a:rPr lang="uk-UA" sz="3600" dirty="0" smtClean="0"/>
            </a:br>
            <a:r>
              <a:rPr lang="uk-UA" sz="3600" dirty="0" smtClean="0"/>
              <a:t>у підручнику М. Богданович,  </a:t>
            </a:r>
            <a:br>
              <a:rPr lang="uk-UA" sz="3600" dirty="0" smtClean="0"/>
            </a:br>
            <a:r>
              <a:rPr lang="uk-UA" sz="3600" dirty="0" smtClean="0"/>
              <a:t>Г. </a:t>
            </a:r>
            <a:r>
              <a:rPr lang="uk-UA" sz="3600" dirty="0" err="1" smtClean="0"/>
              <a:t>Лишенко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b="1" spc="0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" y="1214422"/>
          <a:ext cx="9143999" cy="573633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429123"/>
                <a:gridCol w="4714876"/>
              </a:tblGrid>
              <a:tr h="642918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/>
                        <a:t>Зміст навчальної програми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dirty="0" smtClean="0"/>
                        <a:t>М. Богданович,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dirty="0" smtClean="0"/>
                        <a:t> Г. </a:t>
                      </a:r>
                      <a:r>
                        <a:rPr lang="uk-UA" sz="2400" dirty="0" err="1" smtClean="0"/>
                        <a:t>Лишенко</a:t>
                      </a:r>
                      <a:endParaRPr lang="ru-RU" sz="2400" dirty="0"/>
                    </a:p>
                  </a:txBody>
                  <a:tcPr/>
                </a:tc>
              </a:tr>
              <a:tr h="5054512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Додавання й віднімання чисел у межах 100 без переходу через розряд 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 розрядного числа до двоцифрового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(45 + 20).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 розрядного числа від двоцифрового (45 – 20).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 одноцифрового числа до двоцифрового (45 + 2).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 одноцифрового числа від двоцифрового (45 – 2).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Порозрядне додавання і віднімання двоцифрових чисел (45 + 22, 45 – 22) (ознайомлення).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uk-UA" sz="24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Реалізований інший порядок введення випадків обчислення в межах 100 без переходу через розряд: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kumimoji="0" lang="uk-UA" sz="23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Порозрядне додавання двоцифрових чисел ( 45 + 23).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kumimoji="0" lang="uk-UA" sz="23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 виду: 54 + 30, 54 + 3.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kumimoji="0" lang="uk-UA" sz="23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 виду: 20 + 47.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kumimoji="0" lang="uk-UA" sz="23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 двоцифрових чисел двома способами: порозрядно і частинами.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kumimoji="0" lang="uk-UA" sz="23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Порозрядне віднімання двоцифрових чисел ( 56 – 24).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kumimoji="0" lang="uk-UA" sz="23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 виду: 79 – 40; 79 – 4.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kumimoji="0" lang="uk-UA" sz="23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Повторення. Додавання і віднімання з переходом через розряд у межах 20 (</a:t>
                      </a:r>
                      <a:r>
                        <a:rPr kumimoji="0" lang="uk-UA" sz="2300" b="1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програма 2-го класу</a:t>
                      </a:r>
                      <a:r>
                        <a:rPr kumimoji="0" lang="uk-UA" sz="23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).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6776" y="1"/>
            <a:ext cx="857224" cy="1226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" y="1214422"/>
          <a:ext cx="9143999" cy="61234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500561"/>
                <a:gridCol w="4643438"/>
              </a:tblGrid>
              <a:tr h="642918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/>
                        <a:t>Зміст навчальної програми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dirty="0" smtClean="0"/>
                        <a:t>С. </a:t>
                      </a:r>
                      <a:r>
                        <a:rPr lang="uk-UA" sz="2400" dirty="0" err="1" smtClean="0"/>
                        <a:t>Скворцова</a:t>
                      </a:r>
                      <a:r>
                        <a:rPr lang="uk-UA" sz="2400" dirty="0" smtClean="0"/>
                        <a:t>,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dirty="0" smtClean="0"/>
                        <a:t>О. </a:t>
                      </a:r>
                      <a:r>
                        <a:rPr lang="uk-UA" sz="2400" dirty="0" err="1" smtClean="0"/>
                        <a:t>Онопрієнко</a:t>
                      </a:r>
                      <a:endParaRPr lang="uk-UA" sz="2400" dirty="0" smtClean="0"/>
                    </a:p>
                  </a:txBody>
                  <a:tcPr/>
                </a:tc>
              </a:tr>
              <a:tr h="5054512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Додавання й віднімання чисел у межах 100 без переходу через розряд 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 розрядного числа до двоцифрового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(45 + 20).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 розрядного числа від двоцифрового (45 – 20).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 одноцифрового числа до двоцифрового (45 + 2).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 одноцифрового числа від двоцифрового (45 – 2).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Порозрядне додавання і віднімання двоцифрових чисел (45 + 22, 45 – 22) (ознайомлення).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10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uk-UA" sz="24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Спочатку вводяться випадки додавання і віднімання одноцифрового числа без переходу через розряд у межах 20, які переноситься на числа до 100; прийом.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0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uk-UA" sz="24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Аналогічно розглядається додавання і віднімання круглих чисел у межах 100.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0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uk-UA" sz="24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Протягом 7 уроків учні закріплюють вивчені випадки додавання й віднімання, і нарешті, вводиться спосіб порозрядного додавання і віднімання двоцифрових чисел без переходу через розряд.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None/>
                      </a:pPr>
                      <a:endParaRPr kumimoji="0" lang="ru-RU" sz="2400" i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0" y="652918"/>
            <a:ext cx="8586758" cy="490066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Реалізація змісту програми </a:t>
            </a:r>
            <a:b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у підручнику С. Скворцова, </a:t>
            </a:r>
            <a:b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О. Онопрієнко</a:t>
            </a:r>
            <a:b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600" b="1" i="0" u="none" strike="noStrike" kern="1200" cap="none" spc="0" normalizeH="0" baseline="0" noProof="0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15339" y="9500"/>
            <a:ext cx="928694" cy="125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" y="1357322"/>
          <a:ext cx="9143999" cy="58578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429123"/>
                <a:gridCol w="4714876"/>
              </a:tblGrid>
              <a:tr h="803380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/>
                        <a:t>Зміст навчальної програми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dirty="0" smtClean="0"/>
                        <a:t>С. </a:t>
                      </a:r>
                      <a:r>
                        <a:rPr lang="uk-UA" sz="2400" dirty="0" err="1" smtClean="0"/>
                        <a:t>Скворцова</a:t>
                      </a:r>
                      <a:r>
                        <a:rPr lang="uk-UA" sz="2400" dirty="0" smtClean="0"/>
                        <a:t>,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dirty="0" smtClean="0"/>
                        <a:t>О. </a:t>
                      </a:r>
                      <a:r>
                        <a:rPr lang="uk-UA" sz="2400" dirty="0" err="1" smtClean="0"/>
                        <a:t>Онопрієнко</a:t>
                      </a:r>
                      <a:endParaRPr lang="uk-UA" sz="2400" dirty="0" smtClean="0"/>
                    </a:p>
                  </a:txBody>
                  <a:tcPr/>
                </a:tc>
              </a:tr>
              <a:tr h="5054512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Додавання й віднімання чисел у межах 100 без переходу через розряд 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 розрядного числа до двоцифрового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(45 + 20).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 розрядного числа від двоцифрового (45 – 20).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 одноцифрового числа до двоцифрового (45 + 2).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 одноцифрового числа від двоцифрового (45 – 2).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Порозрядне додавання і віднімання двоцифрових чисел (45 + 22, 45 – 22) (ознайомлення).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uk-UA" sz="24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 і віднімання двоцифрових чисел частинами. На наступних уроках </a:t>
                      </a:r>
                      <a:r>
                        <a:rPr kumimoji="0" lang="uk-UA" sz="2400" i="1" kern="1200" noProof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співставляються</a:t>
                      </a:r>
                      <a:r>
                        <a:rPr kumimoji="0" lang="uk-UA" sz="24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два способи міркування: порозрядно і частинами.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uk-UA" sz="2400" i="1" kern="1200" noProof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 чисел зручним способом. Учні дістають висновку, що числа можна додавати у будь-якому       порядку.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endParaRPr kumimoji="0" lang="ru-RU" sz="2400" i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0" y="652918"/>
            <a:ext cx="8586758" cy="490066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Реалізація змісту програми </a:t>
            </a:r>
            <a:b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у підручнику С. Скворцова, </a:t>
            </a:r>
            <a:b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О. Онопрієнко</a:t>
            </a:r>
            <a:b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600" b="1" i="0" u="none" strike="noStrike" kern="1200" cap="none" spc="0" normalizeH="0" baseline="0" noProof="0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3900" y="9500"/>
            <a:ext cx="1000132" cy="1354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869a7a3d7749c277415e7ccb6ba79994aab57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8727</TotalTime>
  <Words>545</Words>
  <Application>Microsoft Office PowerPoint</Application>
  <PresentationFormat>Экран (4:3)</PresentationFormat>
  <Paragraphs>60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Модульная</vt:lpstr>
      <vt:lpstr>Реалізація змісту нової навчальної програми у чинних підручниках</vt:lpstr>
      <vt:lpstr>Реалізація змісту програми у підручнику Ф. Рівкінд,  Л. Оляницької</vt:lpstr>
      <vt:lpstr>Реалізація змісту програми  у підручнику М. Богданович,   Г. Лишенко </vt:lpstr>
      <vt:lpstr>Слайд 4</vt:lpstr>
      <vt:lpstr>Слайд 5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7,8.   Методика формування обчислювальних навичок додавання і віднімання в межах 100</dc:title>
  <dc:creator>Admin</dc:creator>
  <cp:lastModifiedBy>Marinochka</cp:lastModifiedBy>
  <cp:revision>529</cp:revision>
  <dcterms:created xsi:type="dcterms:W3CDTF">2013-03-16T06:54:50Z</dcterms:created>
  <dcterms:modified xsi:type="dcterms:W3CDTF">2015-06-08T07:58:06Z</dcterms:modified>
</cp:coreProperties>
</file>