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807" r:id="rId2"/>
    <p:sldId id="808" r:id="rId3"/>
    <p:sldId id="809" r:id="rId4"/>
    <p:sldId id="810" r:id="rId5"/>
    <p:sldId id="811" r:id="rId6"/>
    <p:sldId id="812" r:id="rId7"/>
    <p:sldId id="813" r:id="rId8"/>
    <p:sldId id="814" r:id="rId9"/>
    <p:sldId id="815" r:id="rId10"/>
    <p:sldId id="816" r:id="rId11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10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9C5090-0BBE-440E-8905-7EA9953553E8}" type="doc">
      <dgm:prSet loTypeId="urn:microsoft.com/office/officeart/2005/8/layout/hList3" loCatId="list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6ECA43B6-5F70-4205-81E5-296A5DBD66BB}">
      <dgm:prSet phldrT="[Текст]" custT="1"/>
      <dgm:spPr/>
      <dgm:t>
        <a:bodyPr/>
        <a:lstStyle/>
        <a:p>
          <a:r>
            <a:rPr lang="uk-UA" sz="3200" dirty="0" smtClean="0"/>
            <a:t>Мета – формувати уміння перевіряти правильність виконання арифметичних дій додавання і віднімання</a:t>
          </a:r>
          <a:endParaRPr lang="ru-RU" sz="3200" dirty="0"/>
        </a:p>
      </dgm:t>
    </dgm:pt>
    <dgm:pt modelId="{46454043-C81F-4205-9723-C87B7B31190B}" type="parTrans" cxnId="{22C802FF-6826-4BEC-9092-E9C747742CAE}">
      <dgm:prSet/>
      <dgm:spPr/>
      <dgm:t>
        <a:bodyPr/>
        <a:lstStyle/>
        <a:p>
          <a:endParaRPr lang="ru-RU"/>
        </a:p>
      </dgm:t>
    </dgm:pt>
    <dgm:pt modelId="{1BC4B2BB-7651-4849-9374-10B48719C2DF}" type="sibTrans" cxnId="{22C802FF-6826-4BEC-9092-E9C747742CAE}">
      <dgm:prSet/>
      <dgm:spPr/>
      <dgm:t>
        <a:bodyPr/>
        <a:lstStyle/>
        <a:p>
          <a:endParaRPr lang="ru-RU"/>
        </a:p>
      </dgm:t>
    </dgm:pt>
    <dgm:pt modelId="{3E521449-9CF2-49E8-9408-109C9317E2E5}">
      <dgm:prSet phldrT="[Текст]" custT="1"/>
      <dgm:spPr/>
      <dgm:t>
        <a:bodyPr/>
        <a:lstStyle/>
        <a:p>
          <a:r>
            <a:rPr lang="uk-UA" sz="2400" dirty="0" smtClean="0"/>
            <a:t>На основі застосування взаємозв'язку арифметичних дій додавання та віднімання вивести правила перевірки правильності виконання дії додавання; дії віднімання</a:t>
          </a:r>
          <a:endParaRPr lang="ru-RU" sz="2400" dirty="0"/>
        </a:p>
      </dgm:t>
    </dgm:pt>
    <dgm:pt modelId="{F9EFDF2F-79A2-42BE-A73F-B42CA839B0D1}" type="parTrans" cxnId="{0BA94473-9714-4140-8ACD-FE8A2A13C48E}">
      <dgm:prSet/>
      <dgm:spPr/>
      <dgm:t>
        <a:bodyPr/>
        <a:lstStyle/>
        <a:p>
          <a:endParaRPr lang="ru-RU"/>
        </a:p>
      </dgm:t>
    </dgm:pt>
    <dgm:pt modelId="{68F8021B-E7A2-4773-A3B2-D0BE3AFE91B8}" type="sibTrans" cxnId="{0BA94473-9714-4140-8ACD-FE8A2A13C48E}">
      <dgm:prSet/>
      <dgm:spPr/>
      <dgm:t>
        <a:bodyPr/>
        <a:lstStyle/>
        <a:p>
          <a:endParaRPr lang="ru-RU"/>
        </a:p>
      </dgm:t>
    </dgm:pt>
    <dgm:pt modelId="{7E2F015F-D970-4C23-AE8B-9E52FD8EFFD1}">
      <dgm:prSet phldrT="[Текст]" custT="1"/>
      <dgm:spPr/>
      <dgm:t>
        <a:bodyPr/>
        <a:lstStyle/>
        <a:p>
          <a:r>
            <a:rPr lang="uk-UA" sz="2400" dirty="0" smtClean="0"/>
            <a:t>Вчити постійно звертатися до самоперевірки правильності обчислень</a:t>
          </a:r>
          <a:endParaRPr lang="ru-RU" sz="2400" dirty="0"/>
        </a:p>
      </dgm:t>
    </dgm:pt>
    <dgm:pt modelId="{6B794493-6E78-48FC-92A8-919E8C4648AA}" type="parTrans" cxnId="{22BEF83F-7888-419F-A643-BBC320C8B77C}">
      <dgm:prSet/>
      <dgm:spPr/>
      <dgm:t>
        <a:bodyPr/>
        <a:lstStyle/>
        <a:p>
          <a:endParaRPr lang="ru-RU"/>
        </a:p>
      </dgm:t>
    </dgm:pt>
    <dgm:pt modelId="{C3EAFA5E-05B5-471E-9016-291226F3585B}" type="sibTrans" cxnId="{22BEF83F-7888-419F-A643-BBC320C8B77C}">
      <dgm:prSet/>
      <dgm:spPr/>
      <dgm:t>
        <a:bodyPr/>
        <a:lstStyle/>
        <a:p>
          <a:endParaRPr lang="ru-RU"/>
        </a:p>
      </dgm:t>
    </dgm:pt>
    <dgm:pt modelId="{B60B9BDD-5D18-4591-A572-CC950404ABE6}" type="pres">
      <dgm:prSet presAssocID="{6E9C5090-0BBE-440E-8905-7EA9953553E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E30890-4102-4E20-8E4C-93FEA577A014}" type="pres">
      <dgm:prSet presAssocID="{6ECA43B6-5F70-4205-81E5-296A5DBD66BB}" presName="roof" presStyleLbl="dkBgShp" presStyleIdx="0" presStyleCnt="2"/>
      <dgm:spPr/>
      <dgm:t>
        <a:bodyPr/>
        <a:lstStyle/>
        <a:p>
          <a:endParaRPr lang="ru-RU"/>
        </a:p>
      </dgm:t>
    </dgm:pt>
    <dgm:pt modelId="{B6852AD5-FEEB-4672-ACF2-CD6D4AD686A4}" type="pres">
      <dgm:prSet presAssocID="{6ECA43B6-5F70-4205-81E5-296A5DBD66BB}" presName="pillars" presStyleCnt="0"/>
      <dgm:spPr/>
      <dgm:t>
        <a:bodyPr/>
        <a:lstStyle/>
        <a:p>
          <a:endParaRPr lang="ru-RU"/>
        </a:p>
      </dgm:t>
    </dgm:pt>
    <dgm:pt modelId="{B960DC7D-ED74-4AF4-877A-690DD3E3A0E8}" type="pres">
      <dgm:prSet presAssocID="{6ECA43B6-5F70-4205-81E5-296A5DBD66BB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1CEEB6-82DA-4883-BD1D-B77EB9DF0497}" type="pres">
      <dgm:prSet presAssocID="{7E2F015F-D970-4C23-AE8B-9E52FD8EFFD1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8BC12A-8500-443E-A1C1-484C301566F9}" type="pres">
      <dgm:prSet presAssocID="{6ECA43B6-5F70-4205-81E5-296A5DBD66BB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2D89ACBB-A784-4773-948D-CB3B7BC1CBD2}" type="presOf" srcId="{6ECA43B6-5F70-4205-81E5-296A5DBD66BB}" destId="{A0E30890-4102-4E20-8E4C-93FEA577A014}" srcOrd="0" destOrd="0" presId="urn:microsoft.com/office/officeart/2005/8/layout/hList3"/>
    <dgm:cxn modelId="{201812CB-9465-4806-AC40-C59212743488}" type="presOf" srcId="{6E9C5090-0BBE-440E-8905-7EA9953553E8}" destId="{B60B9BDD-5D18-4591-A572-CC950404ABE6}" srcOrd="0" destOrd="0" presId="urn:microsoft.com/office/officeart/2005/8/layout/hList3"/>
    <dgm:cxn modelId="{5536E46A-97B9-48B4-895A-7011140332D9}" type="presOf" srcId="{3E521449-9CF2-49E8-9408-109C9317E2E5}" destId="{B960DC7D-ED74-4AF4-877A-690DD3E3A0E8}" srcOrd="0" destOrd="0" presId="urn:microsoft.com/office/officeart/2005/8/layout/hList3"/>
    <dgm:cxn modelId="{22BEF83F-7888-419F-A643-BBC320C8B77C}" srcId="{6ECA43B6-5F70-4205-81E5-296A5DBD66BB}" destId="{7E2F015F-D970-4C23-AE8B-9E52FD8EFFD1}" srcOrd="1" destOrd="0" parTransId="{6B794493-6E78-48FC-92A8-919E8C4648AA}" sibTransId="{C3EAFA5E-05B5-471E-9016-291226F3585B}"/>
    <dgm:cxn modelId="{22C802FF-6826-4BEC-9092-E9C747742CAE}" srcId="{6E9C5090-0BBE-440E-8905-7EA9953553E8}" destId="{6ECA43B6-5F70-4205-81E5-296A5DBD66BB}" srcOrd="0" destOrd="0" parTransId="{46454043-C81F-4205-9723-C87B7B31190B}" sibTransId="{1BC4B2BB-7651-4849-9374-10B48719C2DF}"/>
    <dgm:cxn modelId="{DF8A87ED-72BF-47C4-82FD-9B72C2653D01}" type="presOf" srcId="{7E2F015F-D970-4C23-AE8B-9E52FD8EFFD1}" destId="{DF1CEEB6-82DA-4883-BD1D-B77EB9DF0497}" srcOrd="0" destOrd="0" presId="urn:microsoft.com/office/officeart/2005/8/layout/hList3"/>
    <dgm:cxn modelId="{0BA94473-9714-4140-8ACD-FE8A2A13C48E}" srcId="{6ECA43B6-5F70-4205-81E5-296A5DBD66BB}" destId="{3E521449-9CF2-49E8-9408-109C9317E2E5}" srcOrd="0" destOrd="0" parTransId="{F9EFDF2F-79A2-42BE-A73F-B42CA839B0D1}" sibTransId="{68F8021B-E7A2-4773-A3B2-D0BE3AFE91B8}"/>
    <dgm:cxn modelId="{207C9D37-573B-4F5A-A0C4-B0D6CDF92841}" type="presParOf" srcId="{B60B9BDD-5D18-4591-A572-CC950404ABE6}" destId="{A0E30890-4102-4E20-8E4C-93FEA577A014}" srcOrd="0" destOrd="0" presId="urn:microsoft.com/office/officeart/2005/8/layout/hList3"/>
    <dgm:cxn modelId="{F46C4E35-2940-484F-BAE0-377360B4C175}" type="presParOf" srcId="{B60B9BDD-5D18-4591-A572-CC950404ABE6}" destId="{B6852AD5-FEEB-4672-ACF2-CD6D4AD686A4}" srcOrd="1" destOrd="0" presId="urn:microsoft.com/office/officeart/2005/8/layout/hList3"/>
    <dgm:cxn modelId="{A8FD07A2-C338-49E6-AD2B-EA0AFE73D4BE}" type="presParOf" srcId="{B6852AD5-FEEB-4672-ACF2-CD6D4AD686A4}" destId="{B960DC7D-ED74-4AF4-877A-690DD3E3A0E8}" srcOrd="0" destOrd="0" presId="urn:microsoft.com/office/officeart/2005/8/layout/hList3"/>
    <dgm:cxn modelId="{5C627621-432F-4225-9CEE-8D9540625858}" type="presParOf" srcId="{B6852AD5-FEEB-4672-ACF2-CD6D4AD686A4}" destId="{DF1CEEB6-82DA-4883-BD1D-B77EB9DF0497}" srcOrd="1" destOrd="0" presId="urn:microsoft.com/office/officeart/2005/8/layout/hList3"/>
    <dgm:cxn modelId="{22EEDF2A-507E-4FA3-A29F-4AC905FE8D9A}" type="presParOf" srcId="{B60B9BDD-5D18-4591-A572-CC950404ABE6}" destId="{F58BC12A-8500-443E-A1C1-484C301566F9}" srcOrd="2" destOrd="0" presId="urn:microsoft.com/office/officeart/2005/8/layout/h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Правило віднімання числа від суми </a:t>
            </a:r>
            <a:endParaRPr lang="ru-RU" sz="3600" b="1" dirty="0"/>
          </a:p>
        </p:txBody>
      </p:sp>
      <p:pic>
        <p:nvPicPr>
          <p:cNvPr id="614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51414"/>
            <a:ext cx="9144000" cy="3263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907704" y="3905696"/>
            <a:ext cx="115212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3905696"/>
            <a:ext cx="43204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707904" y="4020095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6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95936" y="4020095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+ 3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020095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= 9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гнутая вниз стрелка 8"/>
          <p:cNvSpPr/>
          <p:nvPr/>
        </p:nvSpPr>
        <p:spPr>
          <a:xfrm>
            <a:off x="395536" y="4349144"/>
            <a:ext cx="1152128" cy="280622"/>
          </a:xfrm>
          <a:prstGeom prst="curved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5129832"/>
            <a:ext cx="9144000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00034" y="1857364"/>
            <a:ext cx="571504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(10 + 3) - 2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0232" y="1895765"/>
            <a:ext cx="571504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(3 - 2) + 10 = 1 + 10 = 11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Выгнутая вниз стрелка 12"/>
          <p:cNvSpPr/>
          <p:nvPr/>
        </p:nvSpPr>
        <p:spPr>
          <a:xfrm>
            <a:off x="1285852" y="2214554"/>
            <a:ext cx="714380" cy="285752"/>
          </a:xfrm>
          <a:prstGeom prst="curved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Перевірка віднімання</a:t>
            </a:r>
            <a:endParaRPr lang="ru-RU" sz="3600" b="1" dirty="0"/>
          </a:p>
        </p:txBody>
      </p:sp>
      <p:pic>
        <p:nvPicPr>
          <p:cNvPr id="696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0853"/>
            <a:ext cx="9144000" cy="2034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олилиния 3"/>
          <p:cNvSpPr/>
          <p:nvPr/>
        </p:nvSpPr>
        <p:spPr>
          <a:xfrm>
            <a:off x="971600" y="2780928"/>
            <a:ext cx="547464" cy="216024"/>
          </a:xfrm>
          <a:custGeom>
            <a:avLst/>
            <a:gdLst>
              <a:gd name="connsiteX0" fmla="*/ 534572 w 534572"/>
              <a:gd name="connsiteY0" fmla="*/ 0 h 225083"/>
              <a:gd name="connsiteX1" fmla="*/ 379827 w 534572"/>
              <a:gd name="connsiteY1" fmla="*/ 196948 h 225083"/>
              <a:gd name="connsiteX2" fmla="*/ 196947 w 534572"/>
              <a:gd name="connsiteY2" fmla="*/ 168813 h 225083"/>
              <a:gd name="connsiteX3" fmla="*/ 0 w 534572"/>
              <a:gd name="connsiteY3" fmla="*/ 56271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4572" h="225083">
                <a:moveTo>
                  <a:pt x="534572" y="0"/>
                </a:moveTo>
                <a:cubicBezTo>
                  <a:pt x="485335" y="84406"/>
                  <a:pt x="436098" y="168813"/>
                  <a:pt x="379827" y="196948"/>
                </a:cubicBezTo>
                <a:cubicBezTo>
                  <a:pt x="323556" y="225083"/>
                  <a:pt x="260251" y="192259"/>
                  <a:pt x="196947" y="168813"/>
                </a:cubicBezTo>
                <a:cubicBezTo>
                  <a:pt x="133643" y="145367"/>
                  <a:pt x="66821" y="100819"/>
                  <a:pt x="0" y="56271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331640" y="246726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6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246726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6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5796136" y="2852936"/>
            <a:ext cx="547464" cy="216024"/>
          </a:xfrm>
          <a:custGeom>
            <a:avLst/>
            <a:gdLst>
              <a:gd name="connsiteX0" fmla="*/ 534572 w 534572"/>
              <a:gd name="connsiteY0" fmla="*/ 0 h 225083"/>
              <a:gd name="connsiteX1" fmla="*/ 379827 w 534572"/>
              <a:gd name="connsiteY1" fmla="*/ 196948 h 225083"/>
              <a:gd name="connsiteX2" fmla="*/ 196947 w 534572"/>
              <a:gd name="connsiteY2" fmla="*/ 168813 h 225083"/>
              <a:gd name="connsiteX3" fmla="*/ 0 w 534572"/>
              <a:gd name="connsiteY3" fmla="*/ 56271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4572" h="225083">
                <a:moveTo>
                  <a:pt x="534572" y="0"/>
                </a:moveTo>
                <a:cubicBezTo>
                  <a:pt x="485335" y="84406"/>
                  <a:pt x="436098" y="168813"/>
                  <a:pt x="379827" y="196948"/>
                </a:cubicBezTo>
                <a:cubicBezTo>
                  <a:pt x="323556" y="225083"/>
                  <a:pt x="260251" y="192259"/>
                  <a:pt x="196947" y="168813"/>
                </a:cubicBezTo>
                <a:cubicBezTo>
                  <a:pt x="133643" y="145367"/>
                  <a:pt x="66821" y="100819"/>
                  <a:pt x="0" y="56271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156176" y="246726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7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64288" y="249289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7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584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Віднімання на основі правила віднімання числа від суми. Створення  і розв'язування проблемної ситуації</a:t>
            </a:r>
            <a:endParaRPr lang="ru-RU" sz="3600" b="1" dirty="0"/>
          </a:p>
        </p:txBody>
      </p:sp>
      <p:pic>
        <p:nvPicPr>
          <p:cNvPr id="634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2075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89040"/>
            <a:ext cx="9144000" cy="2416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Выгнутая вниз стрелка 4"/>
          <p:cNvSpPr/>
          <p:nvPr/>
        </p:nvSpPr>
        <p:spPr>
          <a:xfrm>
            <a:off x="323528" y="2435708"/>
            <a:ext cx="1152128" cy="207474"/>
          </a:xfrm>
          <a:prstGeom prst="curved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57356" y="2060848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(1  0 -  3)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0364" y="206084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+ 1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0430" y="2060848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= 7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= 8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472514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( 10  + 1)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3768" y="4725144"/>
            <a:ext cx="945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-  3 =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0.14566 0.3865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19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14427 0.3865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19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22222E-6 L 0.1441 0.3865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6" grpId="1"/>
      <p:bldP spid="7" grpId="0"/>
      <p:bldP spid="7" grpId="1"/>
      <p:bldP spid="8" grpId="0"/>
      <p:bldP spid="8" grpId="1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Віднімання на основі правила віднімання числа від суми</a:t>
            </a:r>
            <a:endParaRPr lang="ru-RU" sz="3600" dirty="0"/>
          </a:p>
        </p:txBody>
      </p:sp>
      <p:pic>
        <p:nvPicPr>
          <p:cNvPr id="6451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113"/>
            <a:ext cx="91440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700213"/>
            <a:ext cx="9118950" cy="2728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Віднімання на основі правила віднімання числа від суми. Первинне закріплення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14942" y="2967335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4" y="3896029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3636" y="2500306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4      6    4     4    8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3795720"/>
            <a:ext cx="1357322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2857496"/>
            <a:ext cx="1357322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5500694" y="3429000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1 0     1         7     1     8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Віднімання різними способами</a:t>
            </a:r>
            <a:endParaRPr lang="ru-RU" sz="3600" b="1" dirty="0"/>
          </a:p>
        </p:txBody>
      </p:sp>
      <p:pic>
        <p:nvPicPr>
          <p:cNvPr id="655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628800"/>
            <a:ext cx="9099582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42844" y="2643182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7      2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1604" y="2110079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7     2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71470" y="3610277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8      9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4414" y="3077174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8     9    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71470" y="4533607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10    7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2976" y="4038905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10     7    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71538" y="5039037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17   10    1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3143248"/>
            <a:ext cx="1357322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Полилиния 17"/>
          <p:cNvSpPr/>
          <p:nvPr/>
        </p:nvSpPr>
        <p:spPr>
          <a:xfrm>
            <a:off x="1208714" y="2500306"/>
            <a:ext cx="577204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/>
          <p:nvPr/>
        </p:nvCxnSpPr>
        <p:spPr>
          <a:xfrm rot="16200000" flipV="1">
            <a:off x="178563" y="2536025"/>
            <a:ext cx="214314" cy="14287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678629" y="3464719"/>
            <a:ext cx="285752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олилиния 24"/>
          <p:cNvSpPr/>
          <p:nvPr/>
        </p:nvSpPr>
        <p:spPr>
          <a:xfrm>
            <a:off x="1923094" y="3429000"/>
            <a:ext cx="505766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1428728" y="4429132"/>
            <a:ext cx="1000132" cy="71438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642910" y="5143512"/>
            <a:ext cx="285752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285852" y="5429264"/>
            <a:ext cx="571504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2571736" y="2110079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10    2     8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85984" y="4038905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  1     7      8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86050" y="5039037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7     1     8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714612" y="3071810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8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14348" y="4357694"/>
            <a:ext cx="285752" cy="285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8" grpId="0" animBg="1"/>
      <p:bldP spid="25" grpId="0" animBg="1"/>
      <p:bldP spid="28" grpId="0" animBg="1"/>
      <p:bldP spid="29" grpId="0" animBg="1"/>
      <p:bldP spid="30" grpId="0" animBg="1"/>
      <p:bldP spid="31" grpId="0"/>
      <p:bldP spid="32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Перевірка додавання і віднімання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7"/>
          <a:ext cx="9144000" cy="5429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8BC12A-8500-443E-A1C1-484C301566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58BC12A-8500-443E-A1C1-484C301566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E30890-4102-4E20-8E4C-93FEA577A0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A0E30890-4102-4E20-8E4C-93FEA577A0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60DC7D-ED74-4AF4-877A-690DD3E3A0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B960DC7D-ED74-4AF4-877A-690DD3E3A0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1CEEB6-82DA-4883-BD1D-B77EB9DF04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DF1CEEB6-82DA-4883-BD1D-B77EB9DF04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Перевірка додавання </a:t>
            </a:r>
            <a:endParaRPr lang="ru-RU" sz="3600" b="1" dirty="0"/>
          </a:p>
        </p:txBody>
      </p:sp>
      <p:pic>
        <p:nvPicPr>
          <p:cNvPr id="665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484784"/>
            <a:ext cx="9144000" cy="5163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4149080"/>
            <a:ext cx="9144000" cy="27089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42976" y="2492897"/>
            <a:ext cx="884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1 2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225083" y="2363372"/>
            <a:ext cx="1125415" cy="182880"/>
          </a:xfrm>
          <a:custGeom>
            <a:avLst/>
            <a:gdLst>
              <a:gd name="connsiteX0" fmla="*/ 1125415 w 1125415"/>
              <a:gd name="connsiteY0" fmla="*/ 140677 h 182880"/>
              <a:gd name="connsiteX1" fmla="*/ 801859 w 1125415"/>
              <a:gd name="connsiteY1" fmla="*/ 14068 h 182880"/>
              <a:gd name="connsiteX2" fmla="*/ 393895 w 1125415"/>
              <a:gd name="connsiteY2" fmla="*/ 56271 h 182880"/>
              <a:gd name="connsiteX3" fmla="*/ 0 w 1125415"/>
              <a:gd name="connsiteY3" fmla="*/ 18288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5415" h="182880">
                <a:moveTo>
                  <a:pt x="1125415" y="140677"/>
                </a:moveTo>
                <a:cubicBezTo>
                  <a:pt x="1024597" y="84406"/>
                  <a:pt x="923779" y="28136"/>
                  <a:pt x="801859" y="14068"/>
                </a:cubicBezTo>
                <a:cubicBezTo>
                  <a:pt x="679939" y="0"/>
                  <a:pt x="527538" y="28136"/>
                  <a:pt x="393895" y="56271"/>
                </a:cubicBezTo>
                <a:cubicBezTo>
                  <a:pt x="260252" y="84406"/>
                  <a:pt x="130126" y="133643"/>
                  <a:pt x="0" y="182880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7" name="TextBox 6"/>
          <p:cNvSpPr txBox="1"/>
          <p:nvPr/>
        </p:nvSpPr>
        <p:spPr>
          <a:xfrm>
            <a:off x="107504" y="300037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1 2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2458" y="299695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3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11560" y="2492896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10" name="Полилиния 9"/>
          <p:cNvSpPr/>
          <p:nvPr/>
        </p:nvSpPr>
        <p:spPr>
          <a:xfrm>
            <a:off x="755576" y="2420888"/>
            <a:ext cx="621359" cy="110872"/>
          </a:xfrm>
          <a:custGeom>
            <a:avLst/>
            <a:gdLst>
              <a:gd name="connsiteX0" fmla="*/ 1125415 w 1125415"/>
              <a:gd name="connsiteY0" fmla="*/ 140677 h 182880"/>
              <a:gd name="connsiteX1" fmla="*/ 801859 w 1125415"/>
              <a:gd name="connsiteY1" fmla="*/ 14068 h 182880"/>
              <a:gd name="connsiteX2" fmla="*/ 393895 w 1125415"/>
              <a:gd name="connsiteY2" fmla="*/ 56271 h 182880"/>
              <a:gd name="connsiteX3" fmla="*/ 0 w 1125415"/>
              <a:gd name="connsiteY3" fmla="*/ 18288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5415" h="182880">
                <a:moveTo>
                  <a:pt x="1125415" y="140677"/>
                </a:moveTo>
                <a:cubicBezTo>
                  <a:pt x="1024597" y="84406"/>
                  <a:pt x="923779" y="28136"/>
                  <a:pt x="801859" y="14068"/>
                </a:cubicBezTo>
                <a:cubicBezTo>
                  <a:pt x="679939" y="0"/>
                  <a:pt x="527538" y="28136"/>
                  <a:pt x="393895" y="56271"/>
                </a:cubicBezTo>
                <a:cubicBezTo>
                  <a:pt x="260252" y="84406"/>
                  <a:pt x="130126" y="133643"/>
                  <a:pt x="0" y="182880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11" name="TextBox 10"/>
          <p:cNvSpPr txBox="1"/>
          <p:nvPr/>
        </p:nvSpPr>
        <p:spPr>
          <a:xfrm>
            <a:off x="107504" y="353883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1 2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7504" y="2492896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/>
          </a:p>
        </p:txBody>
      </p:sp>
      <p:sp>
        <p:nvSpPr>
          <p:cNvPr id="13" name="TextBox 12"/>
          <p:cNvSpPr txBox="1"/>
          <p:nvPr/>
        </p:nvSpPr>
        <p:spPr>
          <a:xfrm>
            <a:off x="1422458" y="353883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9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/>
      <p:bldP spid="9" grpId="0" animBg="1"/>
      <p:bldP spid="9" grpId="1" animBg="1"/>
      <p:bldP spid="10" grpId="0" animBg="1"/>
      <p:bldP spid="11" grpId="0"/>
      <p:bldP spid="12" grpId="0" animBg="1"/>
      <p:bldP spid="12" grpId="1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Перевірка додавання </a:t>
            </a:r>
            <a:endParaRPr lang="ru-RU" sz="3600" b="1" dirty="0"/>
          </a:p>
        </p:txBody>
      </p:sp>
      <p:pic>
        <p:nvPicPr>
          <p:cNvPr id="675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3112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187624" y="213285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1 4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28794" y="213285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1 4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213285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2 5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72264" y="2132856"/>
            <a:ext cx="2483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 5  -   1 3 = 1 2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Перевірка віднімання</a:t>
            </a:r>
            <a:endParaRPr lang="ru-RU" sz="3600" b="1" dirty="0"/>
          </a:p>
        </p:txBody>
      </p:sp>
      <p:pic>
        <p:nvPicPr>
          <p:cNvPr id="686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763" y="1404869"/>
            <a:ext cx="9149763" cy="1952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019" y="3571876"/>
            <a:ext cx="9118851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лилиния 5"/>
          <p:cNvSpPr/>
          <p:nvPr/>
        </p:nvSpPr>
        <p:spPr>
          <a:xfrm>
            <a:off x="2195736" y="2348881"/>
            <a:ext cx="547464" cy="281778"/>
          </a:xfrm>
          <a:custGeom>
            <a:avLst/>
            <a:gdLst>
              <a:gd name="connsiteX0" fmla="*/ 534572 w 534572"/>
              <a:gd name="connsiteY0" fmla="*/ 0 h 225083"/>
              <a:gd name="connsiteX1" fmla="*/ 379827 w 534572"/>
              <a:gd name="connsiteY1" fmla="*/ 196948 h 225083"/>
              <a:gd name="connsiteX2" fmla="*/ 196947 w 534572"/>
              <a:gd name="connsiteY2" fmla="*/ 168813 h 225083"/>
              <a:gd name="connsiteX3" fmla="*/ 0 w 534572"/>
              <a:gd name="connsiteY3" fmla="*/ 56271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4572" h="225083">
                <a:moveTo>
                  <a:pt x="534572" y="0"/>
                </a:moveTo>
                <a:cubicBezTo>
                  <a:pt x="485335" y="84406"/>
                  <a:pt x="436098" y="168813"/>
                  <a:pt x="379827" y="196948"/>
                </a:cubicBezTo>
                <a:cubicBezTo>
                  <a:pt x="323556" y="225083"/>
                  <a:pt x="260251" y="192259"/>
                  <a:pt x="196947" y="168813"/>
                </a:cubicBezTo>
                <a:cubicBezTo>
                  <a:pt x="133643" y="145367"/>
                  <a:pt x="66821" y="100819"/>
                  <a:pt x="0" y="56271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483768" y="191683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5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3968" y="191683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5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2195736" y="3140968"/>
            <a:ext cx="547464" cy="216024"/>
          </a:xfrm>
          <a:custGeom>
            <a:avLst/>
            <a:gdLst>
              <a:gd name="connsiteX0" fmla="*/ 534572 w 534572"/>
              <a:gd name="connsiteY0" fmla="*/ 0 h 225083"/>
              <a:gd name="connsiteX1" fmla="*/ 379827 w 534572"/>
              <a:gd name="connsiteY1" fmla="*/ 196948 h 225083"/>
              <a:gd name="connsiteX2" fmla="*/ 196947 w 534572"/>
              <a:gd name="connsiteY2" fmla="*/ 168813 h 225083"/>
              <a:gd name="connsiteX3" fmla="*/ 0 w 534572"/>
              <a:gd name="connsiteY3" fmla="*/ 56271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4572" h="225083">
                <a:moveTo>
                  <a:pt x="534572" y="0"/>
                </a:moveTo>
                <a:cubicBezTo>
                  <a:pt x="485335" y="84406"/>
                  <a:pt x="436098" y="168813"/>
                  <a:pt x="379827" y="196948"/>
                </a:cubicBezTo>
                <a:cubicBezTo>
                  <a:pt x="323556" y="225083"/>
                  <a:pt x="260251" y="192259"/>
                  <a:pt x="196947" y="168813"/>
                </a:cubicBezTo>
                <a:cubicBezTo>
                  <a:pt x="133643" y="145367"/>
                  <a:pt x="66821" y="100819"/>
                  <a:pt x="0" y="56271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483768" y="270892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39952" y="270892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8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8717</TotalTime>
  <Words>225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Модульная</vt:lpstr>
      <vt:lpstr>Правило віднімання числа від суми </vt:lpstr>
      <vt:lpstr>Віднімання на основі правила віднімання числа від суми. Створення  і розв'язування проблемної ситуації</vt:lpstr>
      <vt:lpstr>Віднімання на основі правила віднімання числа від суми</vt:lpstr>
      <vt:lpstr>Віднімання на основі правила віднімання числа від суми. Первинне закріплення</vt:lpstr>
      <vt:lpstr>Віднімання різними способами</vt:lpstr>
      <vt:lpstr>Перевірка додавання і віднімання</vt:lpstr>
      <vt:lpstr>Перевірка додавання </vt:lpstr>
      <vt:lpstr>Перевірка додавання </vt:lpstr>
      <vt:lpstr>Перевірка віднімання</vt:lpstr>
      <vt:lpstr>Перевірка віднімання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528</cp:revision>
  <dcterms:created xsi:type="dcterms:W3CDTF">2013-03-16T06:54:50Z</dcterms:created>
  <dcterms:modified xsi:type="dcterms:W3CDTF">2015-06-08T09:24:42Z</dcterms:modified>
</cp:coreProperties>
</file>