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599" r:id="rId2"/>
    <p:sldId id="600" r:id="rId3"/>
    <p:sldId id="601" r:id="rId4"/>
    <p:sldId id="602" r:id="rId5"/>
    <p:sldId id="603" r:id="rId6"/>
    <p:sldId id="604" r:id="rId7"/>
    <p:sldId id="605" r:id="rId8"/>
    <p:sldId id="606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38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/>
        </a:p>
      </dgm:t>
    </dgm:pt>
    <dgm:pt modelId="{52AA291B-4501-43A4-92E9-310EBEC92FB3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Взаємозв'язок арифметичних дій додавання та віднімання: </a:t>
          </a:r>
          <a:r>
            <a:rPr lang="uk-UA" sz="2400" dirty="0" smtClean="0"/>
            <a:t>якщо від суми двох доданків відняти один доданок, то залишиться інший доданок.</a:t>
          </a:r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01CFE1FD-175C-477A-85E9-EF36639ED097}" type="presOf" srcId="{52AA291B-4501-43A4-92E9-310EBEC92FB3}" destId="{A412A9ED-A662-456E-A39E-E29DDFC016DB}" srcOrd="0" destOrd="0" presId="urn:microsoft.com/office/officeart/2005/8/layout/hList3"/>
    <dgm:cxn modelId="{D2A4A2D0-7A56-4AC5-91B6-E4DEAE17B50F}" type="presOf" srcId="{AE46AA7A-0F40-428E-B5F6-9AA41B062027}" destId="{FB41D7CE-5E3D-4573-BB81-5ABEC0AB1A5B}" srcOrd="0" destOrd="0" presId="urn:microsoft.com/office/officeart/2005/8/layout/hList3"/>
    <dgm:cxn modelId="{D6C59DFA-2DD2-46BA-9891-D5004A77D4B7}" type="presOf" srcId="{272CEA97-C135-44A3-B0AE-F14E1FE38056}" destId="{5832E2EA-1AE9-41AF-8675-2461D1CD4285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CC7FE205-A6C1-4295-BACC-02747EFCF6E0}" type="presParOf" srcId="{5832E2EA-1AE9-41AF-8675-2461D1CD4285}" destId="{FB41D7CE-5E3D-4573-BB81-5ABEC0AB1A5B}" srcOrd="0" destOrd="0" presId="urn:microsoft.com/office/officeart/2005/8/layout/hList3"/>
    <dgm:cxn modelId="{C25C8756-6DE5-43B0-B030-FD16ED29201C}" type="presParOf" srcId="{5832E2EA-1AE9-41AF-8675-2461D1CD4285}" destId="{16CD5C98-8CAF-4990-932B-33E94F5E1A16}" srcOrd="1" destOrd="0" presId="urn:microsoft.com/office/officeart/2005/8/layout/hList3"/>
    <dgm:cxn modelId="{5637953E-C0D6-4D91-9B6E-B24797CE66B2}" type="presParOf" srcId="{16CD5C98-8CAF-4990-932B-33E94F5E1A16}" destId="{A412A9ED-A662-456E-A39E-E29DDFC016DB}" srcOrd="0" destOrd="0" presId="urn:microsoft.com/office/officeart/2005/8/layout/hList3"/>
    <dgm:cxn modelId="{6F8EC073-6D18-4FE2-A57A-BBB5F392CF26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600" dirty="0" smtClean="0"/>
            <a:t>Заміна числа сумою зручних доданків з певним другим доданком</a:t>
          </a:r>
          <a:endParaRPr lang="ru-RU" sz="26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600" dirty="0" smtClean="0"/>
            <a:t>Вміння </a:t>
          </a:r>
          <a:r>
            <a:rPr lang="uk-UA" sz="2600" smtClean="0"/>
            <a:t>застосовувати взаємозв'язок </a:t>
          </a:r>
          <a:r>
            <a:rPr lang="uk-UA" sz="2600" dirty="0" smtClean="0"/>
            <a:t>додавання і віднімання</a:t>
          </a:r>
          <a:endParaRPr lang="ru-RU" sz="26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4267" custLinFactNeighborY="-1231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</dgm:ptLst>
  <dgm:cxnLst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C3CF0D19-B808-40C0-AC49-DE7B6F507FB0}" type="presOf" srcId="{57D7F001-30F8-41F0-B360-FEE484B61660}" destId="{10C98837-3AC6-4501-B74E-E63AA4947CFC}" srcOrd="0" destOrd="0" presId="urn:microsoft.com/office/officeart/2005/8/layout/pyramid2"/>
    <dgm:cxn modelId="{2CBB27B6-51AC-46DD-9155-DD18E9AD66A7}" type="presOf" srcId="{C5FBB781-3862-40F6-B4F8-B7338931C997}" destId="{D79F24AF-84DF-4324-BDC7-62858E0E6C0E}" srcOrd="0" destOrd="0" presId="urn:microsoft.com/office/officeart/2005/8/layout/pyramid2"/>
    <dgm:cxn modelId="{2C7A5CD9-FE4D-4A42-83D5-F074FB66B5DB}" type="presOf" srcId="{A05FF585-85E0-4EDB-916B-DC3653DAB40D}" destId="{94AC59A4-83EF-4AF8-8B11-9E46EF9A494C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A10ED14A-9D7F-4ABF-9F8E-6D2A0A4701C1}" type="presParOf" srcId="{D79F24AF-84DF-4324-BDC7-62858E0E6C0E}" destId="{0C4FAB2B-10B0-4537-A3CC-065B6E80FFDC}" srcOrd="0" destOrd="0" presId="urn:microsoft.com/office/officeart/2005/8/layout/pyramid2"/>
    <dgm:cxn modelId="{0D28997A-AEA1-4FC4-BE9E-B79C776CB6FD}" type="presParOf" srcId="{D79F24AF-84DF-4324-BDC7-62858E0E6C0E}" destId="{0EBB8E6A-C35E-445B-9EAD-FD616882E4E7}" srcOrd="1" destOrd="0" presId="urn:microsoft.com/office/officeart/2005/8/layout/pyramid2"/>
    <dgm:cxn modelId="{778E7488-33DA-4F32-B0D8-29531C0E75CB}" type="presParOf" srcId="{0EBB8E6A-C35E-445B-9EAD-FD616882E4E7}" destId="{94AC59A4-83EF-4AF8-8B11-9E46EF9A494C}" srcOrd="0" destOrd="0" presId="urn:microsoft.com/office/officeart/2005/8/layout/pyramid2"/>
    <dgm:cxn modelId="{E4802609-8F0B-46F3-BBA8-55B489A431AB}" type="presParOf" srcId="{0EBB8E6A-C35E-445B-9EAD-FD616882E4E7}" destId="{DBB032F4-A396-41D5-AA83-1A756626B226}" srcOrd="1" destOrd="0" presId="urn:microsoft.com/office/officeart/2005/8/layout/pyramid2"/>
    <dgm:cxn modelId="{2D3F0EA4-CA2F-45E7-A148-533B5991CA1A}" type="presParOf" srcId="{0EBB8E6A-C35E-445B-9EAD-FD616882E4E7}" destId="{10C98837-3AC6-4501-B74E-E63AA4947CFC}" srcOrd="2" destOrd="0" presId="urn:microsoft.com/office/officeart/2005/8/layout/pyramid2"/>
    <dgm:cxn modelId="{3F404F47-1982-4D0B-A738-836E6653EA68}" type="presParOf" srcId="{0EBB8E6A-C35E-445B-9EAD-FD616882E4E7}" destId="{8BD1B377-BA13-4671-82E8-64F1783C246E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53961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539612"/>
      </dsp:txXfrm>
    </dsp:sp>
    <dsp:sp modelId="{A412A9ED-A662-456E-A39E-E29DDFC016DB}">
      <dsp:nvSpPr>
        <dsp:cNvPr id="0" name=""/>
        <dsp:cNvSpPr/>
      </dsp:nvSpPr>
      <dsp:spPr>
        <a:xfrm>
          <a:off x="0" y="1539612"/>
          <a:ext cx="8964488" cy="3233185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Взаємозв'язок арифметичних дій додавання та віднімання: </a:t>
          </a:r>
          <a:r>
            <a:rPr lang="uk-UA" sz="2400" kern="1200" dirty="0" smtClean="0"/>
            <a:t>якщо від суми двох доданків відняти один доданок, то залишиться інший доданок.</a:t>
          </a:r>
        </a:p>
      </dsp:txBody>
      <dsp:txXfrm>
        <a:off x="0" y="1539612"/>
        <a:ext cx="8964488" cy="3233185"/>
      </dsp:txXfrm>
    </dsp:sp>
    <dsp:sp modelId="{D15F3B68-950C-4247-A4F1-02C4F40DE558}">
      <dsp:nvSpPr>
        <dsp:cNvPr id="0" name=""/>
        <dsp:cNvSpPr/>
      </dsp:nvSpPr>
      <dsp:spPr>
        <a:xfrm>
          <a:off x="0" y="4772797"/>
          <a:ext cx="8964488" cy="35924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761926" y="0"/>
          <a:ext cx="5802438" cy="5802438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910735" y="580810"/>
          <a:ext cx="3771584" cy="2062585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Заміна числа сумою зручних доданків з певним другим доданком</a:t>
          </a:r>
          <a:endParaRPr lang="ru-RU" sz="2600" kern="1200" dirty="0"/>
        </a:p>
      </dsp:txBody>
      <dsp:txXfrm>
        <a:off x="5910735" y="580810"/>
        <a:ext cx="3771584" cy="2062585"/>
      </dsp:txXfrm>
    </dsp:sp>
    <dsp:sp modelId="{10C98837-3AC6-4501-B74E-E63AA4947CFC}">
      <dsp:nvSpPr>
        <dsp:cNvPr id="0" name=""/>
        <dsp:cNvSpPr/>
      </dsp:nvSpPr>
      <dsp:spPr>
        <a:xfrm>
          <a:off x="5910735" y="2901219"/>
          <a:ext cx="3771584" cy="2062585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Вміння </a:t>
          </a:r>
          <a:r>
            <a:rPr lang="uk-UA" sz="2600" kern="1200" smtClean="0"/>
            <a:t>застосовувати взаємозв'язок </a:t>
          </a:r>
          <a:r>
            <a:rPr lang="uk-UA" sz="2600" kern="1200" dirty="0" smtClean="0"/>
            <a:t>додавання і віднімання</a:t>
          </a:r>
          <a:endParaRPr lang="ru-RU" sz="2600" kern="1200" dirty="0"/>
        </a:p>
      </dsp:txBody>
      <dsp:txXfrm>
        <a:off x="5910735" y="2901219"/>
        <a:ext cx="3771584" cy="20625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70" y="71414"/>
            <a:ext cx="9144000" cy="1252728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Віднімання на підставі взаємозв'язку арифметичних дій додавання й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Прийом віднімання на підставі взаємозв'язку арифметичних дій додавання й віднімання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761854" y="1214422"/>
          <a:ext cx="12691836" cy="5802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91480" y="1285860"/>
            <a:ext cx="923330" cy="535782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643966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Віднімання на підставі взаємозв'язку арифметичних дій додавання й віднімання. Підготовка</a:t>
            </a:r>
            <a:endParaRPr lang="ru-RU" sz="3600" b="1" dirty="0"/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9144000" cy="1841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Выгнутая вниз стрелка 3"/>
          <p:cNvSpPr/>
          <p:nvPr/>
        </p:nvSpPr>
        <p:spPr>
          <a:xfrm>
            <a:off x="2987824" y="3356992"/>
            <a:ext cx="504056" cy="72008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35896" y="3068960"/>
            <a:ext cx="576064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гнутая вниз стрелка 5"/>
          <p:cNvSpPr/>
          <p:nvPr/>
        </p:nvSpPr>
        <p:spPr>
          <a:xfrm>
            <a:off x="2987824" y="3861048"/>
            <a:ext cx="504056" cy="72008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35896" y="3501008"/>
            <a:ext cx="576064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75000"/>
              </a:lnSpc>
            </a:pPr>
            <a:r>
              <a:rPr lang="uk-UA" sz="3400" b="1" dirty="0" smtClean="0"/>
              <a:t>Віднімання на підставі взаємозв'язку арифметичних дій додавання й віднімання. Створення  й розв'язування проблемної ситуації</a:t>
            </a:r>
            <a:endParaRPr lang="ru-RU" sz="3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2746" y="2358233"/>
            <a:ext cx="731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5950" y="235823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2786057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17454" y="2358233"/>
            <a:ext cx="1411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(   +    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43174" y="2358233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496044" y="2714619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84076" y="2714619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 flipV="1">
            <a:off x="1071539" y="2712909"/>
            <a:ext cx="216594" cy="144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214678" y="2357430"/>
            <a:ext cx="300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282" y="2786057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  +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14546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14480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8350" y="235743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14612" y="235743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57488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73882" y="2358233"/>
            <a:ext cx="731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37086" y="235823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05484" y="2786057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08590" y="2358233"/>
            <a:ext cx="1411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(   +    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786182" y="3644117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5487180" y="2714619"/>
            <a:ext cx="288032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775212" y="2714619"/>
            <a:ext cx="21602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10800000" flipV="1">
            <a:off x="6062675" y="2712909"/>
            <a:ext cx="216594" cy="144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205814" y="2357430"/>
            <a:ext cx="300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05418" y="2786057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5  +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205682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705616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089486" y="235743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705748" y="235743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48624" y="23574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1187624" y="3500438"/>
            <a:ext cx="6912768" cy="3284984"/>
            <a:chOff x="1187624" y="3500438"/>
            <a:chExt cx="6912768" cy="3284984"/>
          </a:xfrm>
        </p:grpSpPr>
        <p:sp>
          <p:nvSpPr>
            <p:cNvPr id="36" name="Пятно 2 35"/>
            <p:cNvSpPr/>
            <p:nvPr/>
          </p:nvSpPr>
          <p:spPr>
            <a:xfrm>
              <a:off x="1187624" y="3500438"/>
              <a:ext cx="6912768" cy="3284984"/>
            </a:xfrm>
            <a:prstGeom prst="irregularSeal2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63688" y="4797152"/>
              <a:ext cx="52565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 smtClean="0"/>
                <a:t>Чи можна міркувати так само?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46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3" grpId="0"/>
      <p:bldP spid="13" grpId="1"/>
      <p:bldP spid="14" grpId="0"/>
      <p:bldP spid="20" grpId="0"/>
      <p:bldP spid="21" grpId="0"/>
      <p:bldP spid="22" grpId="0"/>
      <p:bldP spid="22" grpId="1"/>
      <p:bldP spid="23" grpId="0"/>
      <p:bldP spid="23" grpId="1"/>
      <p:bldP spid="24" grpId="0"/>
      <p:bldP spid="24" grpId="1"/>
      <p:bldP spid="25" grpId="0"/>
      <p:bldP spid="26" grpId="0"/>
      <p:bldP spid="26" grpId="1"/>
      <p:bldP spid="40" grpId="0"/>
      <p:bldP spid="40" grpId="1"/>
      <p:bldP spid="41" grpId="0"/>
      <p:bldP spid="42" grpId="0"/>
      <p:bldP spid="42" grpId="1"/>
      <p:bldP spid="43" grpId="0"/>
      <p:bldP spid="48" grpId="0"/>
      <p:bldP spid="49" grpId="0"/>
      <p:bldP spid="50" grpId="0"/>
      <p:bldP spid="50" grpId="1"/>
      <p:bldP spid="51" grpId="0"/>
      <p:bldP spid="51" grpId="1"/>
      <p:bldP spid="52" grpId="0"/>
      <p:bldP spid="52" grpId="1"/>
      <p:bldP spid="53" grpId="0"/>
      <p:bldP spid="54" grpId="0"/>
      <p:bldP spid="5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>
                <a:solidFill>
                  <a:srgbClr val="FFC000"/>
                </a:solidFill>
              </a:rPr>
              <a:t>Віднімання на підставі взаємозв'язку арифметичних дій додавання й віднімання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5017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507"/>
            <a:ext cx="9144000" cy="2001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976532"/>
            <a:ext cx="7429552" cy="151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584"/>
            <a:ext cx="8258204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Віднімання на підставі взаємозв'язку арифметичних дій додавання й віднімання. Первинне закріплення</a:t>
            </a:r>
            <a:endParaRPr lang="ru-RU" sz="3600" b="1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1405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57661"/>
            <a:ext cx="9144000" cy="3598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1560" y="25649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5649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2038641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2535287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3768" y="25649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920" y="2038641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25649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25649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2038641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5229200"/>
            <a:ext cx="9144000" cy="162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211960" y="436510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83768" y="429309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2110154" y="5120640"/>
            <a:ext cx="589638" cy="396591"/>
          </a:xfrm>
          <a:custGeom>
            <a:avLst/>
            <a:gdLst>
              <a:gd name="connsiteX0" fmla="*/ 0 w 422031"/>
              <a:gd name="connsiteY0" fmla="*/ 0 h 269631"/>
              <a:gd name="connsiteX1" fmla="*/ 211015 w 422031"/>
              <a:gd name="connsiteY1" fmla="*/ 267286 h 269631"/>
              <a:gd name="connsiteX2" fmla="*/ 422031 w 422031"/>
              <a:gd name="connsiteY2" fmla="*/ 1406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1" h="269631">
                <a:moveTo>
                  <a:pt x="0" y="0"/>
                </a:moveTo>
                <a:cubicBezTo>
                  <a:pt x="70338" y="132470"/>
                  <a:pt x="140677" y="264941"/>
                  <a:pt x="211015" y="267286"/>
                </a:cubicBezTo>
                <a:cubicBezTo>
                  <a:pt x="281353" y="269631"/>
                  <a:pt x="351692" y="141849"/>
                  <a:pt x="422031" y="14068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267744" y="501317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3768" y="472514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11960" y="472514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55232" y="464344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69678" y="468184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231090" flipH="1">
            <a:off x="589815" y="2405765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231090" flipH="1">
            <a:off x="3233021" y="2375773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231090" flipH="1">
            <a:off x="5691905" y="2405765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1" animBg="1"/>
      <p:bldP spid="18" grpId="0" animBg="1"/>
      <p:bldP spid="18" grpId="1" animBg="1"/>
      <p:bldP spid="1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584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Віднімання на підставі взаємозв'язку арифметичних дій додавання й віднімання. Формування обчислювальної навички</a:t>
            </a:r>
            <a:endParaRPr lang="ru-RU" sz="3600" b="1" dirty="0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8445" cy="361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29200"/>
            <a:ext cx="9144000" cy="135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Віднімання двома способами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460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488"/>
            <a:ext cx="9144000" cy="258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5"/>
          <p:cNvSpPr txBox="1"/>
          <p:nvPr/>
        </p:nvSpPr>
        <p:spPr>
          <a:xfrm>
            <a:off x="71406" y="2824459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8      9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/>
          <p:nvPr/>
        </p:nvSpPr>
        <p:spPr>
          <a:xfrm>
            <a:off x="785786" y="2262838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   8                8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3896029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7     2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4612" y="3286124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2    8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31090" flipH="1">
            <a:off x="661253" y="2661525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23559">
            <a:off x="462143" y="3707790"/>
            <a:ext cx="438903" cy="438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8719</TotalTime>
  <Words>214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Віднімання на підставі взаємозв'язку арифметичних дій додавання й віднімання</vt:lpstr>
      <vt:lpstr>Прийом віднімання на підставі взаємозв'язку арифметичних дій додавання й віднімання</vt:lpstr>
      <vt:lpstr>Віднімання на підставі взаємозв'язку арифметичних дій додавання й віднімання. Підготовка</vt:lpstr>
      <vt:lpstr>Віднімання на підставі взаємозв'язку арифметичних дій додавання й віднімання. Створення  й розв'язування проблемної ситуації</vt:lpstr>
      <vt:lpstr>Віднімання на підставі взаємозв'язку арифметичних дій додавання й віднімання</vt:lpstr>
      <vt:lpstr>Віднімання на підставі взаємозв'язку арифметичних дій додавання й віднімання. Первинне закріплення</vt:lpstr>
      <vt:lpstr>Віднімання на підставі взаємозв'язку арифметичних дій додавання й віднімання. Формування обчислювальної навички</vt:lpstr>
      <vt:lpstr>Віднімання двома способами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530</cp:revision>
  <dcterms:created xsi:type="dcterms:W3CDTF">2013-03-16T06:54:50Z</dcterms:created>
  <dcterms:modified xsi:type="dcterms:W3CDTF">2016-02-04T10:38:48Z</dcterms:modified>
</cp:coreProperties>
</file>