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578" r:id="rId2"/>
    <p:sldId id="579" r:id="rId3"/>
    <p:sldId id="968" r:id="rId4"/>
    <p:sldId id="969" r:id="rId5"/>
    <p:sldId id="583" r:id="rId6"/>
    <p:sldId id="584" r:id="rId7"/>
    <p:sldId id="972" r:id="rId8"/>
    <p:sldId id="973" r:id="rId9"/>
    <p:sldId id="970" r:id="rId10"/>
    <p:sldId id="674" r:id="rId11"/>
    <p:sldId id="974" r:id="rId12"/>
    <p:sldId id="975" r:id="rId13"/>
    <p:sldId id="585" r:id="rId14"/>
    <p:sldId id="586" r:id="rId15"/>
    <p:sldId id="587" r:id="rId16"/>
    <p:sldId id="588" r:id="rId17"/>
    <p:sldId id="589" r:id="rId18"/>
  </p:sldIdLst>
  <p:sldSz cx="9144000" cy="6858000" type="screen4x3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57" d="100"/>
          <a:sy n="57" d="100"/>
        </p:scale>
        <p:origin x="-474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/>
        </a:p>
      </dgm:t>
    </dgm:pt>
    <dgm:pt modelId="{52AA291B-4501-43A4-92E9-310EBEC92FB3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/>
            <a:t>Правило додавання суми до числа: </a:t>
          </a:r>
          <a:r>
            <a:rPr lang="uk-UA" sz="24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algn="just">
            <a:lnSpc>
              <a:spcPct val="90000"/>
            </a:lnSpc>
            <a:spcAft>
              <a:spcPct val="35000"/>
            </a:spcAft>
          </a:pPr>
          <a:endParaRPr lang="uk-UA" sz="2400" b="1" dirty="0" smtClean="0"/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/>
            <a:t>                     ( а + в) + с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/>
            <a:t>а + ( в + с) =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/>
            <a:t>                     ( а + с) + в</a:t>
          </a:r>
          <a:endParaRPr lang="ru-RU" sz="2400" b="1" dirty="0"/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/>
        </a:p>
      </dgm:t>
    </dgm:pt>
    <dgm:pt modelId="{B34010D5-2924-4E6C-9F5D-EE5027DC71D2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>
              <a:solidFill>
                <a:schemeClr val="tx1"/>
              </a:solidFill>
            </a:rPr>
            <a:t>Правило віднімання суми від числа: </a:t>
          </a:r>
          <a:r>
            <a:rPr lang="uk-UA" sz="2400" dirty="0" smtClean="0">
              <a:solidFill>
                <a:schemeClr val="tx1"/>
              </a:solidFill>
            </a:rPr>
            <a:t>щоб відняти суму від числа, достатньо від цього числа відняти спочатку один доданок, а потім, від одержаного результату відняти інший доданок.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                 ( а – в ) – с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а – ( в + с) = 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                 ( а – с ) - в</a:t>
          </a:r>
          <a:endParaRPr lang="ru-RU" sz="2400" b="1" dirty="0">
            <a:solidFill>
              <a:schemeClr val="tx1"/>
            </a:solidFill>
          </a:endParaRPr>
        </a:p>
      </dgm:t>
    </dgm:pt>
    <dgm:pt modelId="{8D9121A4-31DF-4FEB-87B7-89E7E12FA01B}" type="parTrans" cxnId="{80CC5217-7986-4DCE-9EB0-D7E3CEB2D538}">
      <dgm:prSet/>
      <dgm:spPr/>
      <dgm:t>
        <a:bodyPr/>
        <a:lstStyle/>
        <a:p>
          <a:endParaRPr lang="ru-RU"/>
        </a:p>
      </dgm:t>
    </dgm:pt>
    <dgm:pt modelId="{79451B5E-9BAA-451F-BD8C-960B162312B4}" type="sibTrans" cxnId="{80CC5217-7986-4DCE-9EB0-D7E3CEB2D538}">
      <dgm:prSet/>
      <dgm:spPr/>
      <dgm:t>
        <a:bodyPr/>
        <a:lstStyle/>
        <a:p>
          <a:endParaRPr lang="ru-RU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A770D-AE3D-4BC5-8369-643F2B44DF95}" type="pres">
      <dgm:prSet presAssocID="{B34010D5-2924-4E6C-9F5D-EE5027DC71D2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55F26415-076F-4D5E-9E3A-279845D2878C}" type="presOf" srcId="{B34010D5-2924-4E6C-9F5D-EE5027DC71D2}" destId="{0D6A770D-AE3D-4BC5-8369-643F2B44DF95}" srcOrd="0" destOrd="0" presId="urn:microsoft.com/office/officeart/2005/8/layout/hList3"/>
    <dgm:cxn modelId="{72F9F944-BAD2-41F1-AA58-91CA874BDFD9}" type="presOf" srcId="{AE46AA7A-0F40-428E-B5F6-9AA41B062027}" destId="{FB41D7CE-5E3D-4573-BB81-5ABEC0AB1A5B}" srcOrd="0" destOrd="0" presId="urn:microsoft.com/office/officeart/2005/8/layout/hList3"/>
    <dgm:cxn modelId="{80CC5217-7986-4DCE-9EB0-D7E3CEB2D538}" srcId="{AE46AA7A-0F40-428E-B5F6-9AA41B062027}" destId="{B34010D5-2924-4E6C-9F5D-EE5027DC71D2}" srcOrd="1" destOrd="0" parTransId="{8D9121A4-31DF-4FEB-87B7-89E7E12FA01B}" sibTransId="{79451B5E-9BAA-451F-BD8C-960B162312B4}"/>
    <dgm:cxn modelId="{0AFB3306-3A49-4FE6-A1F9-AEE6CB4D9E3B}" type="presOf" srcId="{272CEA97-C135-44A3-B0AE-F14E1FE38056}" destId="{5832E2EA-1AE9-41AF-8675-2461D1CD4285}" srcOrd="0" destOrd="0" presId="urn:microsoft.com/office/officeart/2005/8/layout/hList3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7C13D90F-1AAB-4ABD-99A5-02DED5288612}" type="presOf" srcId="{52AA291B-4501-43A4-92E9-310EBEC92FB3}" destId="{A412A9ED-A662-456E-A39E-E29DDFC016DB}" srcOrd="0" destOrd="0" presId="urn:microsoft.com/office/officeart/2005/8/layout/hList3"/>
    <dgm:cxn modelId="{70D5C088-3DA9-41F8-A272-4A58A41A3E03}" type="presParOf" srcId="{5832E2EA-1AE9-41AF-8675-2461D1CD4285}" destId="{FB41D7CE-5E3D-4573-BB81-5ABEC0AB1A5B}" srcOrd="0" destOrd="0" presId="urn:microsoft.com/office/officeart/2005/8/layout/hList3"/>
    <dgm:cxn modelId="{EEBD0503-8A3E-48D9-87DC-42D09D10AB10}" type="presParOf" srcId="{5832E2EA-1AE9-41AF-8675-2461D1CD4285}" destId="{16CD5C98-8CAF-4990-932B-33E94F5E1A16}" srcOrd="1" destOrd="0" presId="urn:microsoft.com/office/officeart/2005/8/layout/hList3"/>
    <dgm:cxn modelId="{6C32A12E-465C-43DB-9D21-C64E90AB03DC}" type="presParOf" srcId="{16CD5C98-8CAF-4990-932B-33E94F5E1A16}" destId="{A412A9ED-A662-456E-A39E-E29DDFC016DB}" srcOrd="0" destOrd="0" presId="urn:microsoft.com/office/officeart/2005/8/layout/hList3"/>
    <dgm:cxn modelId="{A39474C2-AA1B-4462-9664-9B3156D37F41}" type="presParOf" srcId="{16CD5C98-8CAF-4990-932B-33E94F5E1A16}" destId="{0D6A770D-AE3D-4BC5-8369-643F2B44DF95}" srcOrd="1" destOrd="0" presId="urn:microsoft.com/office/officeart/2005/8/layout/hList3"/>
    <dgm:cxn modelId="{71D50904-0C54-4ECE-9665-E42629591727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/>
      <dgm:spPr/>
      <dgm:t>
        <a:bodyPr/>
        <a:lstStyle/>
        <a:p>
          <a:r>
            <a:rPr lang="uk-UA" dirty="0" smtClean="0"/>
            <a:t>Подання числа у вигляді суми зручних доданків</a:t>
          </a:r>
          <a:endParaRPr lang="ru-RU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/>
      <dgm:spPr/>
      <dgm:t>
        <a:bodyPr/>
        <a:lstStyle/>
        <a:p>
          <a:r>
            <a:rPr lang="uk-UA" dirty="0" smtClean="0"/>
            <a:t>Доповнення (зменшення) числа до 10</a:t>
          </a:r>
          <a:endParaRPr lang="ru-RU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/>
      <dgm:spPr/>
      <dgm:t>
        <a:bodyPr/>
        <a:lstStyle/>
        <a:p>
          <a:r>
            <a:rPr lang="uk-UA" dirty="0" smtClean="0"/>
            <a:t>Додавання (віднімання) до (від) 10 одноцифрового числа</a:t>
          </a:r>
          <a:endParaRPr lang="ru-RU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</dgm:ptLst>
  <dgm:cxnLst>
    <dgm:cxn modelId="{2A7ACED6-D27E-42DF-BD34-A1DD25256B12}" type="presOf" srcId="{296C9089-AD6A-425B-8446-47BC12334228}" destId="{3A158E85-8376-430A-B693-CE172E99264A}" srcOrd="0" destOrd="0" presId="urn:microsoft.com/office/officeart/2005/8/layout/pyramid2"/>
    <dgm:cxn modelId="{5576D458-4A31-4C7F-961A-5381A5127FC2}" type="presOf" srcId="{A05FF585-85E0-4EDB-916B-DC3653DAB40D}" destId="{94AC59A4-83EF-4AF8-8B11-9E46EF9A494C}" srcOrd="0" destOrd="0" presId="urn:microsoft.com/office/officeart/2005/8/layout/pyramid2"/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1B51F885-58E6-4DAE-B01F-52F5FEB4EF3B}" type="presOf" srcId="{C5FBB781-3862-40F6-B4F8-B7338931C997}" destId="{D79F24AF-84DF-4324-BDC7-62858E0E6C0E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7EF1B91F-1DD3-4409-944D-10082E0683E8}" type="presOf" srcId="{57D7F001-30F8-41F0-B360-FEE484B61660}" destId="{10C98837-3AC6-4501-B74E-E63AA4947CFC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2B437B31-75A1-4BA9-9E8D-26654C80898A}" type="presParOf" srcId="{D79F24AF-84DF-4324-BDC7-62858E0E6C0E}" destId="{0C4FAB2B-10B0-4537-A3CC-065B6E80FFDC}" srcOrd="0" destOrd="0" presId="urn:microsoft.com/office/officeart/2005/8/layout/pyramid2"/>
    <dgm:cxn modelId="{D7696837-D8A0-4322-A11E-4A52A97F5C02}" type="presParOf" srcId="{D79F24AF-84DF-4324-BDC7-62858E0E6C0E}" destId="{0EBB8E6A-C35E-445B-9EAD-FD616882E4E7}" srcOrd="1" destOrd="0" presId="urn:microsoft.com/office/officeart/2005/8/layout/pyramid2"/>
    <dgm:cxn modelId="{002EF078-C902-448E-AED3-FC1C18C15A86}" type="presParOf" srcId="{0EBB8E6A-C35E-445B-9EAD-FD616882E4E7}" destId="{94AC59A4-83EF-4AF8-8B11-9E46EF9A494C}" srcOrd="0" destOrd="0" presId="urn:microsoft.com/office/officeart/2005/8/layout/pyramid2"/>
    <dgm:cxn modelId="{45FB6FBA-A6CA-44DA-8454-058120C84EFA}" type="presParOf" srcId="{0EBB8E6A-C35E-445B-9EAD-FD616882E4E7}" destId="{DBB032F4-A396-41D5-AA83-1A756626B226}" srcOrd="1" destOrd="0" presId="urn:microsoft.com/office/officeart/2005/8/layout/pyramid2"/>
    <dgm:cxn modelId="{A4AA7E9A-55BA-4637-9DF4-AE86FFC28803}" type="presParOf" srcId="{0EBB8E6A-C35E-445B-9EAD-FD616882E4E7}" destId="{10C98837-3AC6-4501-B74E-E63AA4947CFC}" srcOrd="2" destOrd="0" presId="urn:microsoft.com/office/officeart/2005/8/layout/pyramid2"/>
    <dgm:cxn modelId="{B916FE59-AE2C-4E7E-8423-42FEC832C02F}" type="presParOf" srcId="{0EBB8E6A-C35E-445B-9EAD-FD616882E4E7}" destId="{8BD1B377-BA13-4671-82E8-64F1783C246E}" srcOrd="3" destOrd="0" presId="urn:microsoft.com/office/officeart/2005/8/layout/pyramid2"/>
    <dgm:cxn modelId="{0BBA4EB2-5DCC-4EE6-9358-0AC2F5B1940F}" type="presParOf" srcId="{0EBB8E6A-C35E-445B-9EAD-FD616882E4E7}" destId="{3A158E85-8376-430A-B693-CE172E99264A}" srcOrd="4" destOrd="0" presId="urn:microsoft.com/office/officeart/2005/8/layout/pyramid2"/>
    <dgm:cxn modelId="{A95C0B16-C963-4E6C-BC75-2C6892C1159B}" type="presParOf" srcId="{0EBB8E6A-C35E-445B-9EAD-FD616882E4E7}" destId="{39B2B66E-C1D7-400D-80C4-9D1340D6D47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611964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8964488" cy="1611964"/>
      </dsp:txXfrm>
    </dsp:sp>
    <dsp:sp modelId="{A412A9ED-A662-456E-A39E-E29DDFC016DB}">
      <dsp:nvSpPr>
        <dsp:cNvPr id="0" name=""/>
        <dsp:cNvSpPr/>
      </dsp:nvSpPr>
      <dsp:spPr>
        <a:xfrm>
          <a:off x="0" y="1611964"/>
          <a:ext cx="4482244" cy="3385126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Правило додавання суми до числа: </a:t>
          </a:r>
          <a:r>
            <a:rPr lang="uk-UA" sz="2400" kern="12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b="1" kern="1200" dirty="0" smtClean="0"/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                     ( а + в) + с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а + ( в + с) =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                     ( а + с) + в</a:t>
          </a:r>
          <a:endParaRPr lang="ru-RU" sz="2400" b="1" kern="1200" dirty="0"/>
        </a:p>
      </dsp:txBody>
      <dsp:txXfrm>
        <a:off x="0" y="1611964"/>
        <a:ext cx="4482244" cy="3385126"/>
      </dsp:txXfrm>
    </dsp:sp>
    <dsp:sp modelId="{0D6A770D-AE3D-4BC5-8369-643F2B44DF95}">
      <dsp:nvSpPr>
        <dsp:cNvPr id="0" name=""/>
        <dsp:cNvSpPr/>
      </dsp:nvSpPr>
      <dsp:spPr>
        <a:xfrm>
          <a:off x="4482244" y="1611964"/>
          <a:ext cx="4482244" cy="3385126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216641"/>
                <a:satOff val="4386"/>
                <a:lumOff val="43132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216641"/>
                <a:satOff val="4386"/>
                <a:lumOff val="43132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216641"/>
                <a:satOff val="4386"/>
                <a:lumOff val="4313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Правило віднімання суми від числа: </a:t>
          </a:r>
          <a:r>
            <a:rPr lang="uk-UA" sz="2400" kern="1200" dirty="0" smtClean="0">
              <a:solidFill>
                <a:schemeClr val="tx1"/>
              </a:solidFill>
            </a:rPr>
            <a:t>щоб відняти суму від числа, достатньо від цього числа відняти спочатку один доданок, а потім, від одержаного результату відняти інший доданок.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                     ( а – в ) – с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а – ( в + с) = 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                     ( а – с ) - в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4482244" y="1611964"/>
        <a:ext cx="4482244" cy="3385126"/>
      </dsp:txXfrm>
    </dsp:sp>
    <dsp:sp modelId="{D15F3B68-950C-4247-A4F1-02C4F40DE558}">
      <dsp:nvSpPr>
        <dsp:cNvPr id="0" name=""/>
        <dsp:cNvSpPr/>
      </dsp:nvSpPr>
      <dsp:spPr>
        <a:xfrm>
          <a:off x="0" y="4997090"/>
          <a:ext cx="8964488" cy="376125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691660" y="0"/>
          <a:ext cx="5256583" cy="5256583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AC59A4-83EF-4AF8-8B11-9E46EF9A494C}">
      <dsp:nvSpPr>
        <dsp:cNvPr id="0" name=""/>
        <dsp:cNvSpPr/>
      </dsp:nvSpPr>
      <dsp:spPr>
        <a:xfrm>
          <a:off x="5654428" y="528481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Подання числа у вигляді суми зручних доданків</a:t>
          </a:r>
          <a:endParaRPr lang="ru-RU" sz="2300" kern="1200" dirty="0"/>
        </a:p>
      </dsp:txBody>
      <dsp:txXfrm>
        <a:off x="5654428" y="528481"/>
        <a:ext cx="3416778" cy="1244331"/>
      </dsp:txXfrm>
    </dsp:sp>
    <dsp:sp modelId="{10C98837-3AC6-4501-B74E-E63AA4947CFC}">
      <dsp:nvSpPr>
        <dsp:cNvPr id="0" name=""/>
        <dsp:cNvSpPr/>
      </dsp:nvSpPr>
      <dsp:spPr>
        <a:xfrm>
          <a:off x="5654428" y="1928354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Доповнення (зменшення) числа до 10</a:t>
          </a:r>
          <a:endParaRPr lang="ru-RU" sz="2300" kern="1200" dirty="0"/>
        </a:p>
      </dsp:txBody>
      <dsp:txXfrm>
        <a:off x="5654428" y="1928354"/>
        <a:ext cx="3416778" cy="1244331"/>
      </dsp:txXfrm>
    </dsp:sp>
    <dsp:sp modelId="{3A158E85-8376-430A-B693-CE172E99264A}">
      <dsp:nvSpPr>
        <dsp:cNvPr id="0" name=""/>
        <dsp:cNvSpPr/>
      </dsp:nvSpPr>
      <dsp:spPr>
        <a:xfrm>
          <a:off x="5654428" y="3328228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Додавання (віднімання) до (від) 10 одноцифрового числа</a:t>
          </a:r>
          <a:endParaRPr lang="ru-RU" sz="2300" kern="1200" dirty="0"/>
        </a:p>
      </dsp:txBody>
      <dsp:txXfrm>
        <a:off x="5654428" y="3328228"/>
        <a:ext cx="3416778" cy="1244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(віднімання)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Віднімання частинами. Розв’язування  проблемної ситуації</a:t>
            </a:r>
            <a:endParaRPr lang="ru-RU" sz="3600" b="1" dirty="0"/>
          </a:p>
        </p:txBody>
      </p:sp>
      <p:sp>
        <p:nvSpPr>
          <p:cNvPr id="5" name="Овал 4"/>
          <p:cNvSpPr/>
          <p:nvPr/>
        </p:nvSpPr>
        <p:spPr>
          <a:xfrm>
            <a:off x="2357422" y="151841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357422" y="194704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57422" y="237567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357422" y="280429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357422" y="323292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357422" y="366155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357422" y="409018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357422" y="451881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357422" y="494743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357422" y="537606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928926" y="150017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928926" y="192880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214546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0074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8638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   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Freeform 13"/>
          <p:cNvSpPr>
            <a:spLocks/>
          </p:cNvSpPr>
          <p:nvPr/>
        </p:nvSpPr>
        <p:spPr bwMode="auto">
          <a:xfrm flipV="1">
            <a:off x="3844481" y="6284934"/>
            <a:ext cx="656081" cy="157430"/>
          </a:xfrm>
          <a:custGeom>
            <a:avLst/>
            <a:gdLst>
              <a:gd name="T0" fmla="*/ 0 w 2222"/>
              <a:gd name="T1" fmla="*/ 2147483647 h 205"/>
              <a:gd name="T2" fmla="*/ 2147483647 w 2222"/>
              <a:gd name="T3" fmla="*/ 2147483647 h 205"/>
              <a:gd name="T4" fmla="*/ 2147483647 w 2222"/>
              <a:gd name="T5" fmla="*/ 2147483647 h 205"/>
              <a:gd name="T6" fmla="*/ 2147483647 w 2222"/>
              <a:gd name="T7" fmla="*/ 0 h 205"/>
              <a:gd name="T8" fmla="*/ 2147483647 w 2222"/>
              <a:gd name="T9" fmla="*/ 0 h 205"/>
              <a:gd name="T10" fmla="*/ 2147483647 w 2222"/>
              <a:gd name="T11" fmla="*/ 2147483647 h 205"/>
              <a:gd name="T12" fmla="*/ 2147483647 w 2222"/>
              <a:gd name="T13" fmla="*/ 2147483647 h 205"/>
              <a:gd name="T14" fmla="*/ 2147483647 w 2222"/>
              <a:gd name="T15" fmla="*/ 2147483647 h 205"/>
              <a:gd name="T16" fmla="*/ 2147483647 w 2222"/>
              <a:gd name="T17" fmla="*/ 2147483647 h 205"/>
              <a:gd name="T18" fmla="*/ 2147483647 w 2222"/>
              <a:gd name="T19" fmla="*/ 2147483647 h 2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22"/>
              <a:gd name="T31" fmla="*/ 0 h 205"/>
              <a:gd name="T32" fmla="*/ 2222 w 2222"/>
              <a:gd name="T33" fmla="*/ 205 h 20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22" h="205">
                <a:moveTo>
                  <a:pt x="0" y="204"/>
                </a:moveTo>
                <a:lnTo>
                  <a:pt x="504" y="79"/>
                </a:lnTo>
                <a:lnTo>
                  <a:pt x="786" y="17"/>
                </a:lnTo>
                <a:lnTo>
                  <a:pt x="1001" y="0"/>
                </a:lnTo>
                <a:lnTo>
                  <a:pt x="1283" y="0"/>
                </a:lnTo>
                <a:lnTo>
                  <a:pt x="1424" y="17"/>
                </a:lnTo>
                <a:lnTo>
                  <a:pt x="1554" y="34"/>
                </a:lnTo>
                <a:lnTo>
                  <a:pt x="1599" y="46"/>
                </a:lnTo>
                <a:lnTo>
                  <a:pt x="1808" y="102"/>
                </a:lnTo>
                <a:lnTo>
                  <a:pt x="2222" y="205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635795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5984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- 4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5984" y="5857892"/>
            <a:ext cx="107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2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7233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= 8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285984" y="1500174"/>
            <a:ext cx="571504" cy="3429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214678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 flipV="1">
            <a:off x="2928926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47132" y="6406242"/>
            <a:ext cx="1210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57488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43306" y="5857892"/>
            <a:ext cx="10715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10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71868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4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4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4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0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1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2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7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5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6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7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46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46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4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55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6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3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4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5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8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9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0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3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4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5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8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9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0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3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5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9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0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3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4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5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9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0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7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3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4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5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8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9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0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7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0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1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2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00"/>
                            </p:stCondLst>
                            <p:childTnLst>
                              <p:par>
                                <p:cTn id="245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6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7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8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000"/>
                            </p:stCondLst>
                            <p:childTnLst>
                              <p:par>
                                <p:cTn id="251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53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4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500"/>
                            </p:stCondLst>
                            <p:childTnLst>
                              <p:par>
                                <p:cTn id="257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8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59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0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000"/>
                            </p:stCondLst>
                            <p:childTnLst>
                              <p:par>
                                <p:cTn id="263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65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500"/>
                            </p:stCondLst>
                            <p:childTnLst>
                              <p:par>
                                <p:cTn id="269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0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1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2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3000"/>
                            </p:stCondLst>
                            <p:childTnLst>
                              <p:par>
                                <p:cTn id="275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7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8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3500"/>
                            </p:stCondLst>
                            <p:childTnLst>
                              <p:par>
                                <p:cTn id="281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2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83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4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4000"/>
                            </p:stCondLst>
                            <p:childTnLst>
                              <p:par>
                                <p:cTn id="287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8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89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0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4500"/>
                            </p:stCondLst>
                            <p:childTnLst>
                              <p:par>
                                <p:cTn id="293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4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95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6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7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493 -0.37748 " pathEditMode="relative" ptsTypes="AA">
                                      <p:cBhvr>
                                        <p:cTn id="3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500"/>
                            </p:stCondLst>
                            <p:childTnLst>
                              <p:par>
                                <p:cTn id="30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493 -0.37748 " pathEditMode="relative" ptsTypes="AA">
                                      <p:cBhvr>
                                        <p:cTn id="3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827E-7 L 0.21233 0.00069 " pathEditMode="relative" rAng="0" ptsTypes="AA">
                                      <p:cBhvr>
                                        <p:cTn id="3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7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8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9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500"/>
                            </p:stCondLst>
                            <p:childTnLst>
                              <p:par>
                                <p:cTn id="332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3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5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38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4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4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5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46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7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2000"/>
                            </p:stCondLst>
                            <p:childTnLst>
                              <p:par>
                                <p:cTn id="350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1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52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3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2500"/>
                            </p:stCondLst>
                            <p:childTnLst>
                              <p:par>
                                <p:cTn id="356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7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5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9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3000"/>
                            </p:stCondLst>
                            <p:childTnLst>
                              <p:par>
                                <p:cTn id="362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3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64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5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3500"/>
                            </p:stCondLst>
                            <p:childTnLst>
                              <p:par>
                                <p:cTn id="368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9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70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1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9" grpId="2" animBg="1"/>
      <p:bldP spid="9" grpId="3" animBg="1"/>
      <p:bldP spid="10" grpId="0" animBg="1"/>
      <p:bldP spid="10" grpId="1" animBg="1"/>
      <p:bldP spid="10" grpId="2" animBg="1"/>
      <p:bldP spid="10" grpId="3" animBg="1"/>
      <p:bldP spid="11" grpId="0" animBg="1"/>
      <p:bldP spid="11" grpId="1" animBg="1"/>
      <p:bldP spid="11" grpId="2" animBg="1"/>
      <p:bldP spid="11" grpId="3" animBg="1"/>
      <p:bldP spid="12" grpId="0" animBg="1"/>
      <p:bldP spid="12" grpId="1" animBg="1"/>
      <p:bldP spid="12" grpId="2" animBg="1"/>
      <p:bldP spid="12" grpId="3" animBg="1"/>
      <p:bldP spid="13" grpId="0" animBg="1"/>
      <p:bldP spid="13" grpId="1" animBg="1"/>
      <p:bldP spid="13" grpId="2" animBg="1"/>
      <p:bldP spid="13" grpId="3" animBg="1"/>
      <p:bldP spid="14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/>
      <p:bldP spid="29" grpId="0"/>
      <p:bldP spid="34" grpId="0" animBg="1"/>
      <p:bldP spid="35" grpId="0"/>
      <p:bldP spid="25" grpId="0"/>
      <p:bldP spid="37" grpId="0"/>
      <p:bldP spid="37" grpId="1"/>
      <p:bldP spid="38" grpId="0"/>
      <p:bldP spid="39" grpId="0" animBg="1"/>
      <p:bldP spid="32" grpId="0"/>
      <p:bldP spid="32" grpId="1"/>
      <p:bldP spid="36" grpId="0"/>
      <p:bldP spid="40" grpId="0" animBg="1"/>
      <p:bldP spid="40" grpId="1" animBg="1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Віднімання частинами. Розв’язування  проблемної ситуації</a:t>
            </a:r>
            <a:endParaRPr lang="ru-RU" sz="3600" b="1" dirty="0"/>
          </a:p>
        </p:txBody>
      </p:sp>
      <p:sp>
        <p:nvSpPr>
          <p:cNvPr id="5" name="Овал 4"/>
          <p:cNvSpPr/>
          <p:nvPr/>
        </p:nvSpPr>
        <p:spPr>
          <a:xfrm>
            <a:off x="2357422" y="151841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357422" y="194704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57422" y="237567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357422" y="280429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357422" y="323292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357422" y="366155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357422" y="409018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357422" y="451881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357422" y="494743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357422" y="537606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928926" y="150017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214546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0074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8638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   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Freeform 13"/>
          <p:cNvSpPr>
            <a:spLocks/>
          </p:cNvSpPr>
          <p:nvPr/>
        </p:nvSpPr>
        <p:spPr bwMode="auto">
          <a:xfrm flipV="1">
            <a:off x="3844481" y="6284934"/>
            <a:ext cx="656081" cy="157430"/>
          </a:xfrm>
          <a:custGeom>
            <a:avLst/>
            <a:gdLst>
              <a:gd name="T0" fmla="*/ 0 w 2222"/>
              <a:gd name="T1" fmla="*/ 2147483647 h 205"/>
              <a:gd name="T2" fmla="*/ 2147483647 w 2222"/>
              <a:gd name="T3" fmla="*/ 2147483647 h 205"/>
              <a:gd name="T4" fmla="*/ 2147483647 w 2222"/>
              <a:gd name="T5" fmla="*/ 2147483647 h 205"/>
              <a:gd name="T6" fmla="*/ 2147483647 w 2222"/>
              <a:gd name="T7" fmla="*/ 0 h 205"/>
              <a:gd name="T8" fmla="*/ 2147483647 w 2222"/>
              <a:gd name="T9" fmla="*/ 0 h 205"/>
              <a:gd name="T10" fmla="*/ 2147483647 w 2222"/>
              <a:gd name="T11" fmla="*/ 2147483647 h 205"/>
              <a:gd name="T12" fmla="*/ 2147483647 w 2222"/>
              <a:gd name="T13" fmla="*/ 2147483647 h 205"/>
              <a:gd name="T14" fmla="*/ 2147483647 w 2222"/>
              <a:gd name="T15" fmla="*/ 2147483647 h 205"/>
              <a:gd name="T16" fmla="*/ 2147483647 w 2222"/>
              <a:gd name="T17" fmla="*/ 2147483647 h 205"/>
              <a:gd name="T18" fmla="*/ 2147483647 w 2222"/>
              <a:gd name="T19" fmla="*/ 2147483647 h 2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22"/>
              <a:gd name="T31" fmla="*/ 0 h 205"/>
              <a:gd name="T32" fmla="*/ 2222 w 2222"/>
              <a:gd name="T33" fmla="*/ 205 h 20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22" h="205">
                <a:moveTo>
                  <a:pt x="0" y="204"/>
                </a:moveTo>
                <a:lnTo>
                  <a:pt x="504" y="79"/>
                </a:lnTo>
                <a:lnTo>
                  <a:pt x="786" y="17"/>
                </a:lnTo>
                <a:lnTo>
                  <a:pt x="1001" y="0"/>
                </a:lnTo>
                <a:lnTo>
                  <a:pt x="1283" y="0"/>
                </a:lnTo>
                <a:lnTo>
                  <a:pt x="1424" y="17"/>
                </a:lnTo>
                <a:lnTo>
                  <a:pt x="1554" y="34"/>
                </a:lnTo>
                <a:lnTo>
                  <a:pt x="1599" y="46"/>
                </a:lnTo>
                <a:lnTo>
                  <a:pt x="1808" y="102"/>
                </a:lnTo>
                <a:lnTo>
                  <a:pt x="2222" y="205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635795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5984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- 2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5984" y="5857892"/>
            <a:ext cx="107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1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7233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= 9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285984" y="1500174"/>
            <a:ext cx="571504" cy="38576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214678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 flipV="1">
            <a:off x="2928926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47132" y="6406242"/>
            <a:ext cx="1210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57488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43306" y="5896293"/>
            <a:ext cx="10715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10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71868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4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4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1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12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3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46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46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0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41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2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6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67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8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7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77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8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3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8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1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2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7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8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1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2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3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7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6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7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8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1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2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3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3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4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5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00"/>
                            </p:stCondLst>
                            <p:childTnLst>
                              <p:par>
                                <p:cTn id="228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9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0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5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7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500"/>
                            </p:stCondLst>
                            <p:childTnLst>
                              <p:par>
                                <p:cTn id="240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3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8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9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500"/>
                            </p:stCondLst>
                            <p:childTnLst>
                              <p:par>
                                <p:cTn id="252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54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5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3000"/>
                            </p:stCondLst>
                            <p:childTnLst>
                              <p:par>
                                <p:cTn id="258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60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1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500"/>
                            </p:stCondLst>
                            <p:childTnLst>
                              <p:par>
                                <p:cTn id="264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6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7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4000"/>
                            </p:stCondLst>
                            <p:childTnLst>
                              <p:par>
                                <p:cTn id="270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2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3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4500"/>
                            </p:stCondLst>
                            <p:childTnLst>
                              <p:par>
                                <p:cTn id="276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7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8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9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0.01041 L 0.31319 -0.50335 " pathEditMode="relative" rAng="0" ptsTypes="AA">
                                      <p:cBhvr>
                                        <p:cTn id="2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827E-7 L 0.21233 0.00069 " pathEditMode="relative" rAng="0" ptsTypes="AA">
                                      <p:cBhvr>
                                        <p:cTn id="29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7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08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9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500"/>
                            </p:stCondLst>
                            <p:childTnLst>
                              <p:par>
                                <p:cTn id="312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1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5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1000"/>
                            </p:stCondLst>
                            <p:childTnLst>
                              <p:par>
                                <p:cTn id="318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1500"/>
                            </p:stCondLst>
                            <p:childTnLst>
                              <p:par>
                                <p:cTn id="324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5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6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7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30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1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32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3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36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7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3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9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0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3000"/>
                            </p:stCondLst>
                            <p:childTnLst>
                              <p:par>
                                <p:cTn id="342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3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44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5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3500"/>
                            </p:stCondLst>
                            <p:childTnLst>
                              <p:par>
                                <p:cTn id="348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9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50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1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9" grpId="2" animBg="1"/>
      <p:bldP spid="9" grpId="3" animBg="1"/>
      <p:bldP spid="10" grpId="0" animBg="1"/>
      <p:bldP spid="10" grpId="1" animBg="1"/>
      <p:bldP spid="10" grpId="2" animBg="1"/>
      <p:bldP spid="10" grpId="3" animBg="1"/>
      <p:bldP spid="11" grpId="0" animBg="1"/>
      <p:bldP spid="11" grpId="1" animBg="1"/>
      <p:bldP spid="11" grpId="2" animBg="1"/>
      <p:bldP spid="11" grpId="3" animBg="1"/>
      <p:bldP spid="12" grpId="0" animBg="1"/>
      <p:bldP spid="12" grpId="1" animBg="1"/>
      <p:bldP spid="12" grpId="2" animBg="1"/>
      <p:bldP spid="12" grpId="3" animBg="1"/>
      <p:bldP spid="13" grpId="0" animBg="1"/>
      <p:bldP spid="13" grpId="2" animBg="1"/>
      <p:bldP spid="13" grpId="3" animBg="1"/>
      <p:bldP spid="14" grpId="0" animBg="1"/>
      <p:bldP spid="26" grpId="0" animBg="1"/>
      <p:bldP spid="26" grpId="1" animBg="1"/>
      <p:bldP spid="26" grpId="2" animBg="1"/>
      <p:bldP spid="28" grpId="0"/>
      <p:bldP spid="29" grpId="0"/>
      <p:bldP spid="34" grpId="0" animBg="1"/>
      <p:bldP spid="35" grpId="0"/>
      <p:bldP spid="25" grpId="0"/>
      <p:bldP spid="37" grpId="0"/>
      <p:bldP spid="37" grpId="1"/>
      <p:bldP spid="38" grpId="0"/>
      <p:bldP spid="39" grpId="0" animBg="1"/>
      <p:bldP spid="32" grpId="0"/>
      <p:bldP spid="32" grpId="1"/>
      <p:bldP spid="36" grpId="0"/>
      <p:bldP spid="40" grpId="0" animBg="1"/>
      <p:bldP spid="40" grpId="1" animBg="1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Віднімання частинами. Розв’язування  проблемної ситуації</a:t>
            </a:r>
            <a:endParaRPr lang="ru-RU" sz="3600" b="1" dirty="0"/>
          </a:p>
        </p:txBody>
      </p:sp>
      <p:sp>
        <p:nvSpPr>
          <p:cNvPr id="5" name="Овал 4"/>
          <p:cNvSpPr/>
          <p:nvPr/>
        </p:nvSpPr>
        <p:spPr>
          <a:xfrm>
            <a:off x="2357422" y="151841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357422" y="194704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57422" y="237567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357422" y="280429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357422" y="323292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357422" y="366155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357422" y="409018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357422" y="451881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357422" y="494743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357422" y="537606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928926" y="150017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214546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0074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8638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   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Freeform 13"/>
          <p:cNvSpPr>
            <a:spLocks/>
          </p:cNvSpPr>
          <p:nvPr/>
        </p:nvSpPr>
        <p:spPr bwMode="auto">
          <a:xfrm flipV="1">
            <a:off x="3844481" y="6284934"/>
            <a:ext cx="656081" cy="157430"/>
          </a:xfrm>
          <a:custGeom>
            <a:avLst/>
            <a:gdLst>
              <a:gd name="T0" fmla="*/ 0 w 2222"/>
              <a:gd name="T1" fmla="*/ 2147483647 h 205"/>
              <a:gd name="T2" fmla="*/ 2147483647 w 2222"/>
              <a:gd name="T3" fmla="*/ 2147483647 h 205"/>
              <a:gd name="T4" fmla="*/ 2147483647 w 2222"/>
              <a:gd name="T5" fmla="*/ 2147483647 h 205"/>
              <a:gd name="T6" fmla="*/ 2147483647 w 2222"/>
              <a:gd name="T7" fmla="*/ 0 h 205"/>
              <a:gd name="T8" fmla="*/ 2147483647 w 2222"/>
              <a:gd name="T9" fmla="*/ 0 h 205"/>
              <a:gd name="T10" fmla="*/ 2147483647 w 2222"/>
              <a:gd name="T11" fmla="*/ 2147483647 h 205"/>
              <a:gd name="T12" fmla="*/ 2147483647 w 2222"/>
              <a:gd name="T13" fmla="*/ 2147483647 h 205"/>
              <a:gd name="T14" fmla="*/ 2147483647 w 2222"/>
              <a:gd name="T15" fmla="*/ 2147483647 h 205"/>
              <a:gd name="T16" fmla="*/ 2147483647 w 2222"/>
              <a:gd name="T17" fmla="*/ 2147483647 h 205"/>
              <a:gd name="T18" fmla="*/ 2147483647 w 2222"/>
              <a:gd name="T19" fmla="*/ 2147483647 h 2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22"/>
              <a:gd name="T31" fmla="*/ 0 h 205"/>
              <a:gd name="T32" fmla="*/ 2222 w 2222"/>
              <a:gd name="T33" fmla="*/ 205 h 20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22" h="205">
                <a:moveTo>
                  <a:pt x="0" y="204"/>
                </a:moveTo>
                <a:lnTo>
                  <a:pt x="504" y="79"/>
                </a:lnTo>
                <a:lnTo>
                  <a:pt x="786" y="17"/>
                </a:lnTo>
                <a:lnTo>
                  <a:pt x="1001" y="0"/>
                </a:lnTo>
                <a:lnTo>
                  <a:pt x="1283" y="0"/>
                </a:lnTo>
                <a:lnTo>
                  <a:pt x="1424" y="17"/>
                </a:lnTo>
                <a:lnTo>
                  <a:pt x="1554" y="34"/>
                </a:lnTo>
                <a:lnTo>
                  <a:pt x="1599" y="46"/>
                </a:lnTo>
                <a:lnTo>
                  <a:pt x="1808" y="102"/>
                </a:lnTo>
                <a:lnTo>
                  <a:pt x="2222" y="205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635795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5984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- 3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5984" y="5857892"/>
            <a:ext cx="107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1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72330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= 8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285984" y="1500174"/>
            <a:ext cx="571504" cy="3429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214678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 flipV="1">
            <a:off x="2928926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47132" y="6406242"/>
            <a:ext cx="1210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57488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43306" y="5896293"/>
            <a:ext cx="10715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10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71868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4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4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1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12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3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46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946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0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41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2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6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67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8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7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77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8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3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8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1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2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97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8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1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2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3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7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6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7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8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1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2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3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3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4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5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00"/>
                            </p:stCondLst>
                            <p:childTnLst>
                              <p:par>
                                <p:cTn id="228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9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0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5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7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500"/>
                            </p:stCondLst>
                            <p:childTnLst>
                              <p:par>
                                <p:cTn id="240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3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8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9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500"/>
                            </p:stCondLst>
                            <p:childTnLst>
                              <p:par>
                                <p:cTn id="252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54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5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3000"/>
                            </p:stCondLst>
                            <p:childTnLst>
                              <p:par>
                                <p:cTn id="258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60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1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500"/>
                            </p:stCondLst>
                            <p:childTnLst>
                              <p:par>
                                <p:cTn id="264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6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7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4000"/>
                            </p:stCondLst>
                            <p:childTnLst>
                              <p:par>
                                <p:cTn id="270" presetID="27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2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3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4500"/>
                            </p:stCondLst>
                            <p:childTnLst>
                              <p:par>
                                <p:cTn id="276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7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78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9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69942E-6 L 0.31319 -0.44093 " pathEditMode="relative" rAng="0" ptsTypes="AA">
                                      <p:cBhvr>
                                        <p:cTn id="2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2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500"/>
                            </p:stCondLst>
                            <p:childTnLst>
                              <p:par>
                                <p:cTn id="28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4624E-6 L 0.31319 -0.44046 " pathEditMode="relative" rAng="0" ptsTypes="AA">
                                      <p:cBhvr>
                                        <p:cTn id="2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827E-7 L 0.21233 0.00069 " pathEditMode="relative" rAng="0" ptsTypes="AA">
                                      <p:cBhvr>
                                        <p:cTn id="29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7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0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11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2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00"/>
                            </p:stCondLst>
                            <p:childTnLst>
                              <p:par>
                                <p:cTn id="315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6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17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8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1000"/>
                            </p:stCondLst>
                            <p:childTnLst>
                              <p:par>
                                <p:cTn id="321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3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4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5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1500"/>
                            </p:stCondLst>
                            <p:childTnLst>
                              <p:par>
                                <p:cTn id="327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8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29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0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3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35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39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0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41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2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3000"/>
                            </p:stCondLst>
                            <p:childTnLst>
                              <p:par>
                                <p:cTn id="345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47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8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3500"/>
                            </p:stCondLst>
                            <p:childTnLst>
                              <p:par>
                                <p:cTn id="351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2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53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4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9" grpId="2" animBg="1"/>
      <p:bldP spid="9" grpId="3" animBg="1"/>
      <p:bldP spid="10" grpId="0" animBg="1"/>
      <p:bldP spid="10" grpId="1" animBg="1"/>
      <p:bldP spid="10" grpId="2" animBg="1"/>
      <p:bldP spid="10" grpId="3" animBg="1"/>
      <p:bldP spid="11" grpId="0" animBg="1"/>
      <p:bldP spid="11" grpId="1" animBg="1"/>
      <p:bldP spid="11" grpId="2" animBg="1"/>
      <p:bldP spid="11" grpId="3" animBg="1"/>
      <p:bldP spid="12" grpId="0" animBg="1"/>
      <p:bldP spid="12" grpId="1" animBg="1"/>
      <p:bldP spid="12" grpId="2" animBg="1"/>
      <p:bldP spid="12" grpId="3" animBg="1"/>
      <p:bldP spid="13" grpId="0" animBg="1"/>
      <p:bldP spid="13" grpId="1" animBg="1"/>
      <p:bldP spid="13" grpId="2" animBg="1"/>
      <p:bldP spid="13" grpId="3" animBg="1"/>
      <p:bldP spid="14" grpId="0" animBg="1"/>
      <p:bldP spid="26" grpId="0" animBg="1"/>
      <p:bldP spid="26" grpId="1" animBg="1"/>
      <p:bldP spid="26" grpId="2" animBg="1"/>
      <p:bldP spid="28" grpId="0"/>
      <p:bldP spid="29" grpId="0"/>
      <p:bldP spid="34" grpId="0" animBg="1"/>
      <p:bldP spid="35" grpId="0"/>
      <p:bldP spid="25" grpId="0"/>
      <p:bldP spid="37" grpId="0"/>
      <p:bldP spid="37" grpId="1"/>
      <p:bldP spid="38" grpId="0"/>
      <p:bldP spid="39" grpId="0" animBg="1"/>
      <p:bldP spid="32" grpId="0"/>
      <p:bldP spid="32" grpId="1"/>
      <p:bldP spid="36" grpId="0"/>
      <p:bldP spid="40" grpId="0" animBg="1"/>
      <p:bldP spid="40" grpId="1" animBg="1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і віднімання частинами</a:t>
            </a:r>
            <a:endParaRPr lang="ru-RU" sz="3600" b="1" dirty="0"/>
          </a:p>
        </p:txBody>
      </p:sp>
      <p:pic>
        <p:nvPicPr>
          <p:cNvPr id="337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896405"/>
            <a:ext cx="8229600" cy="4382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1414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частинами.</a:t>
            </a:r>
            <a:r>
              <a:rPr lang="en-US" sz="3600" b="1" dirty="0" smtClean="0"/>
              <a:t> </a:t>
            </a:r>
            <a:r>
              <a:rPr lang="uk-UA" sz="3600" b="1" dirty="0" smtClean="0"/>
              <a:t>Первинне закріплення</a:t>
            </a:r>
            <a:endParaRPr lang="ru-RU" sz="3600" b="1" dirty="0"/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0202"/>
          <a:stretch>
            <a:fillRect/>
          </a:stretch>
        </p:blipFill>
        <p:spPr bwMode="auto">
          <a:xfrm>
            <a:off x="0" y="1266906"/>
            <a:ext cx="9144000" cy="1733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57290" y="1967203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3     2      8     2     1 0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2844" y="2500306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3     2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57950" y="2000240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2     1     8     1     7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2066" y="2461905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530" y="3501242"/>
            <a:ext cx="517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5570" y="350124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+ 5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32" y="3214687"/>
            <a:ext cx="702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4132" y="3929066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+  1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17074" y="3501242"/>
            <a:ext cx="198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6 + 4 + 1 =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74396" y="3501242"/>
            <a:ext cx="244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        + 1  = 11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555894" y="3857628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43926" y="3857628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271852" y="3855918"/>
            <a:ext cx="216594" cy="1445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1202826" y="3500438"/>
            <a:ext cx="714380" cy="428628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202826" y="3500438"/>
            <a:ext cx="71438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1 0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14876" y="3501241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72066" y="3501241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26464" y="3214686"/>
            <a:ext cx="702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29190" y="3929065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+  2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43570" y="3501241"/>
            <a:ext cx="198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11 - 1 – 2 =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15140" y="3501241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                  –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= 8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5143504" y="3857627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498984" y="3857627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16200000" flipH="1">
            <a:off x="5000628" y="3929066"/>
            <a:ext cx="214314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5929322" y="3500437"/>
            <a:ext cx="714380" cy="428628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5929322" y="3500438"/>
            <a:ext cx="71438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1 0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67276" y="3500438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0.15608 -0.00208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60116E-6 L 0.15903 -0.00208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7" grpId="0"/>
      <p:bldP spid="18" grpId="0"/>
      <p:bldP spid="23" grpId="0"/>
      <p:bldP spid="23" grpId="1"/>
      <p:bldP spid="24" grpId="0"/>
      <p:bldP spid="25" grpId="0"/>
      <p:bldP spid="26" grpId="0"/>
      <p:bldP spid="27" grpId="0"/>
      <p:bldP spid="28" grpId="0"/>
      <p:bldP spid="33" grpId="0" animBg="1"/>
      <p:bldP spid="34" grpId="0" animBg="1"/>
      <p:bldP spid="34" grpId="1" animBg="1"/>
      <p:bldP spid="35" grpId="0"/>
      <p:bldP spid="36" grpId="0"/>
      <p:bldP spid="37" grpId="0"/>
      <p:bldP spid="38" grpId="0"/>
      <p:bldP spid="39" grpId="0"/>
      <p:bldP spid="40" grpId="0"/>
      <p:bldP spid="45" grpId="0" animBg="1"/>
      <p:bldP spid="45" grpId="1" animBg="1"/>
      <p:bldP spid="3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частинами.</a:t>
            </a:r>
            <a:r>
              <a:rPr lang="en-US" sz="3600" b="1" dirty="0" smtClean="0"/>
              <a:t> </a:t>
            </a:r>
            <a:r>
              <a:rPr lang="uk-UA" sz="3600" b="1" dirty="0" smtClean="0"/>
              <a:t>Формування обчислювальної навички</a:t>
            </a:r>
            <a:endParaRPr lang="ru-RU" sz="3600" b="1" dirty="0"/>
          </a:p>
        </p:txBody>
      </p:sp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00108"/>
            <a:ext cx="9144000" cy="3026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0504"/>
            <a:ext cx="9144000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500166" y="1895765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2      1             1      1 1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2390467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5074" y="1895765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1      2              2     1 2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9190" y="2395831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1     2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14480" y="3143248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2      1             1     9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5244" y="3681715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388" y="3143248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1      1             1     9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2066" y="363795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4896161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5     3     1 0     3     7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910" y="542390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5     3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43042" y="5967731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2     3     1 0     3      1 3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158" y="6457069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2     3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6622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Правило додавання суми до числа</a:t>
            </a:r>
            <a:endParaRPr lang="ru-RU" sz="3600" b="1" dirty="0"/>
          </a:p>
        </p:txBody>
      </p:sp>
      <p:pic>
        <p:nvPicPr>
          <p:cNvPr id="491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22797"/>
            <a:ext cx="9144000" cy="3380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1475656" y="2996952"/>
            <a:ext cx="936104" cy="36004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2780928"/>
            <a:ext cx="115212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2500306"/>
            <a:ext cx="792088" cy="2806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2492896"/>
            <a:ext cx="50405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23928" y="242088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07904" y="2348880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148064" y="242088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4048" y="2428868"/>
            <a:ext cx="129614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907704" y="3429000"/>
            <a:ext cx="288032" cy="36004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771800" y="3429000"/>
            <a:ext cx="936104" cy="432048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1979712" y="3212976"/>
            <a:ext cx="1296144" cy="144016"/>
          </a:xfrm>
          <a:prstGeom prst="curvedDownArrow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339752" y="3356992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843808" y="3425580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707904" y="3425580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88024" y="3429000"/>
            <a:ext cx="784108" cy="429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5436096" y="335699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104" y="3356992"/>
            <a:ext cx="86409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0" y="3933056"/>
            <a:ext cx="9144000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1" grpId="0" animBg="1"/>
      <p:bldP spid="12" grpId="0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6622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Правило віднімання числа від суми</a:t>
            </a:r>
            <a:endParaRPr lang="ru-RU" sz="3600" b="1" dirty="0"/>
          </a:p>
        </p:txBody>
      </p:sp>
      <p:pic>
        <p:nvPicPr>
          <p:cNvPr id="491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972" y="1643050"/>
            <a:ext cx="9175972" cy="2737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3207268" y="2283142"/>
            <a:ext cx="936104" cy="36004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00364" y="2071678"/>
            <a:ext cx="115212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428992" y="2711770"/>
            <a:ext cx="288032" cy="36004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3561608" y="2571744"/>
            <a:ext cx="1296144" cy="144016"/>
          </a:xfrm>
          <a:prstGeom prst="curvedDownArrow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00496" y="1714488"/>
            <a:ext cx="92869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420136" y="1714488"/>
            <a:ext cx="115212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500694" y="171448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1 0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38572" y="1681451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72264" y="1643050"/>
            <a:ext cx="115212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929190" y="1643050"/>
            <a:ext cx="92869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000496" y="2571744"/>
            <a:ext cx="50006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2571744"/>
            <a:ext cx="85725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93152" y="2714620"/>
            <a:ext cx="936104" cy="36004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429256" y="2495176"/>
            <a:ext cx="150019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138638" y="268158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000892" y="2495176"/>
            <a:ext cx="92869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3140968"/>
            <a:ext cx="9144000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2" grpId="0"/>
      <p:bldP spid="23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 додавання і віднімання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476234"/>
            <a:ext cx="923330" cy="48817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344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частинами. Підготовча робота</a:t>
            </a:r>
            <a:endParaRPr lang="ru-RU" sz="3600" b="1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0"/>
            <a:ext cx="9144000" cy="176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00240"/>
            <a:ext cx="9203864" cy="1913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071678"/>
            <a:ext cx="9144000" cy="1879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31640" y="2332986"/>
            <a:ext cx="57606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10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91680" y="2702318"/>
            <a:ext cx="43204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/>
              <a:t>2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707904" y="2342278"/>
            <a:ext cx="57606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10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995936" y="2702318"/>
            <a:ext cx="43204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/>
              <a:t>7</a:t>
            </a:r>
            <a:endParaRPr lang="ru-RU" sz="2400" dirty="0"/>
          </a:p>
        </p:txBody>
      </p:sp>
      <p:sp>
        <p:nvSpPr>
          <p:cNvPr id="11" name="Выгнутая вниз стрелка 10"/>
          <p:cNvSpPr/>
          <p:nvPr/>
        </p:nvSpPr>
        <p:spPr>
          <a:xfrm>
            <a:off x="179512" y="3329997"/>
            <a:ext cx="1152128" cy="144016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2537909"/>
            <a:ext cx="57606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10</a:t>
            </a:r>
            <a:endParaRPr lang="ru-RU" dirty="0"/>
          </a:p>
        </p:txBody>
      </p:sp>
      <p:sp>
        <p:nvSpPr>
          <p:cNvPr id="14" name="Выгнутая вниз стрелка 13"/>
          <p:cNvSpPr/>
          <p:nvPr/>
        </p:nvSpPr>
        <p:spPr>
          <a:xfrm>
            <a:off x="5220072" y="3402005"/>
            <a:ext cx="576064" cy="144016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088" y="2609917"/>
            <a:ext cx="57606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572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частинами. Підготовча робота</a:t>
            </a:r>
            <a:endParaRPr lang="ru-RU" sz="3600" b="1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90447"/>
            <a:ext cx="9144000" cy="15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00174"/>
            <a:ext cx="9144000" cy="2105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71612"/>
            <a:ext cx="9144000" cy="1755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7704" y="2060848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solidFill>
                  <a:srgbClr val="FF0000"/>
                </a:solidFill>
              </a:rPr>
              <a:t>6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2052137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solidFill>
                  <a:srgbClr val="FF0000"/>
                </a:solidFill>
              </a:rPr>
              <a:t>6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0192" y="2058407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 smtClean="0">
                <a:solidFill>
                  <a:srgbClr val="0000FF"/>
                </a:solidFill>
              </a:rPr>
              <a:t>1</a:t>
            </a:r>
            <a:endParaRPr lang="ru-RU" sz="3200" i="1" dirty="0">
              <a:solidFill>
                <a:srgbClr val="0000FF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0" y="2060848"/>
            <a:ext cx="1043608" cy="504056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1520" y="1844824"/>
            <a:ext cx="57606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10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39552" y="207167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</a:t>
            </a:r>
            <a:endParaRPr lang="ru-RU" sz="2800" i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3259704"/>
            <a:ext cx="683568" cy="36004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0" y="2971672"/>
            <a:ext cx="46754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10</a:t>
            </a:r>
            <a:endParaRPr lang="ru-RU" sz="16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411760" y="3259704"/>
            <a:ext cx="683568" cy="36004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483768" y="2971672"/>
            <a:ext cx="46754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10</a:t>
            </a:r>
            <a:endParaRPr lang="ru-RU" sz="16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88024" y="3259704"/>
            <a:ext cx="864096" cy="36004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860032" y="2971672"/>
            <a:ext cx="46754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10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5220072" y="31876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4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868144" y="31876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5</a:t>
            </a:r>
            <a:endParaRPr lang="ru-RU" sz="24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0" y="2966829"/>
            <a:ext cx="827584" cy="36004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79512" y="2706181"/>
            <a:ext cx="46754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10</a:t>
            </a:r>
            <a:endParaRPr lang="ru-RU" sz="16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11760" y="2966829"/>
            <a:ext cx="827584" cy="36004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555776" y="2706181"/>
            <a:ext cx="46754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10</a:t>
            </a:r>
            <a:endParaRPr lang="ru-RU" sz="16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860032" y="2966829"/>
            <a:ext cx="864096" cy="36004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932040" y="2706181"/>
            <a:ext cx="46754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10</a:t>
            </a:r>
            <a:endParaRPr lang="ru-RU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5364088" y="286520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6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940152" y="286520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6" grpId="1" build="allAtOnce"/>
      <p:bldP spid="7" grpId="0" build="allAtOnce"/>
      <p:bldP spid="7" grpId="1" build="allAtOnce"/>
      <p:bldP spid="8" grpId="0"/>
      <p:bldP spid="8" grpId="1"/>
      <p:bldP spid="9" grpId="0" animBg="1"/>
      <p:bldP spid="9" grpId="1" animBg="1"/>
      <p:bldP spid="10" grpId="0" animBg="1"/>
      <p:bldP spid="10" grpId="1" animBg="1"/>
      <p:bldP spid="11" grpId="0" build="allAtOnce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build="allAtOnce"/>
      <p:bldP spid="19" grpId="0" build="allAtOnce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Додавання частинами. Створення проблемної ситуації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628800"/>
            <a:ext cx="8676456" cy="484163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8 + </a:t>
            </a:r>
            <a:r>
              <a:rPr lang="uk-UA" dirty="0" smtClean="0">
                <a:solidFill>
                  <a:srgbClr val="FF0000"/>
                </a:solidFill>
              </a:rPr>
              <a:t>2</a:t>
            </a:r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    </a:t>
            </a:r>
          </a:p>
          <a:p>
            <a:pPr>
              <a:buNone/>
            </a:pPr>
            <a:r>
              <a:rPr lang="uk-UA" dirty="0" smtClean="0"/>
              <a:t>9 + </a:t>
            </a:r>
            <a:r>
              <a:rPr lang="uk-UA" dirty="0" smtClean="0">
                <a:solidFill>
                  <a:srgbClr val="FF0000"/>
                </a:solidFill>
              </a:rPr>
              <a:t>2</a:t>
            </a:r>
          </a:p>
          <a:p>
            <a:endParaRPr lang="uk-UA" dirty="0" smtClean="0"/>
          </a:p>
          <a:p>
            <a:endParaRPr lang="uk-UA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1187624" y="3500438"/>
            <a:ext cx="6912768" cy="3284984"/>
            <a:chOff x="1187624" y="3500438"/>
            <a:chExt cx="6912768" cy="3284984"/>
          </a:xfrm>
        </p:grpSpPr>
        <p:sp>
          <p:nvSpPr>
            <p:cNvPr id="5" name="Пятно 2 4"/>
            <p:cNvSpPr/>
            <p:nvPr/>
          </p:nvSpPr>
          <p:spPr>
            <a:xfrm>
              <a:off x="1187624" y="3500438"/>
              <a:ext cx="6912768" cy="3284984"/>
            </a:xfrm>
            <a:prstGeom prst="irregularSeal2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63688" y="4797152"/>
              <a:ext cx="52565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 smtClean="0"/>
                <a:t>Чи можна міркувати так само, щоб обчислити значення виразу у нижньому рядку?</a:t>
              </a:r>
              <a:endParaRPr lang="ru-RU" sz="2400" dirty="0" smtClean="0"/>
            </a:p>
          </p:txBody>
        </p:sp>
      </p:grp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2132856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259632" y="2132856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27584" y="227687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 + 1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475656" y="177281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=(8 + 1) + 1=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203848" y="177281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9 + 1= 10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вал 26"/>
          <p:cNvSpPr/>
          <p:nvPr/>
        </p:nvSpPr>
        <p:spPr>
          <a:xfrm>
            <a:off x="3786182" y="187560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частинами. Розв’язування  проблемної ситуації</a:t>
            </a:r>
            <a:endParaRPr lang="ru-RU" sz="3600" b="1" dirty="0"/>
          </a:p>
        </p:txBody>
      </p:sp>
      <p:sp>
        <p:nvSpPr>
          <p:cNvPr id="5" name="Овал 4"/>
          <p:cNvSpPr/>
          <p:nvPr/>
        </p:nvSpPr>
        <p:spPr>
          <a:xfrm>
            <a:off x="3000364" y="144697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000364" y="187560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000364" y="230423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000364" y="273286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000364" y="316148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000364" y="359011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000364" y="401874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000364" y="444737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000364" y="487600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grpSp>
        <p:nvGrpSpPr>
          <p:cNvPr id="15" name="Группа 29"/>
          <p:cNvGrpSpPr/>
          <p:nvPr/>
        </p:nvGrpSpPr>
        <p:grpSpPr>
          <a:xfrm>
            <a:off x="2428860" y="1428736"/>
            <a:ext cx="428628" cy="4286280"/>
            <a:chOff x="5857884" y="1142984"/>
            <a:chExt cx="428628" cy="4286280"/>
          </a:xfrm>
          <a:solidFill>
            <a:srgbClr val="FFFF00"/>
          </a:solidFill>
        </p:grpSpPr>
        <p:sp>
          <p:nvSpPr>
            <p:cNvPr id="16" name="Овал 15"/>
            <p:cNvSpPr/>
            <p:nvPr/>
          </p:nvSpPr>
          <p:spPr>
            <a:xfrm>
              <a:off x="5857884" y="1142984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5857884" y="1571612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857884" y="2000240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857884" y="2428868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857884" y="2857496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857884" y="3286124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5857884" y="3714752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857884" y="4143380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857884" y="4572008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5857884" y="5000636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</p:grpSp>
      <p:sp>
        <p:nvSpPr>
          <p:cNvPr id="26" name="Овал 25"/>
          <p:cNvSpPr/>
          <p:nvPr/>
        </p:nvSpPr>
        <p:spPr>
          <a:xfrm>
            <a:off x="3786182" y="144697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285984" y="588104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9  </a:t>
            </a:r>
            <a:endParaRPr lang="ru-RU" sz="2800" b="1" dirty="0">
              <a:solidFill>
                <a:srgbClr val="00743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0074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14942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            +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04322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 flipV="1">
            <a:off x="2718570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04256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 flipV="1">
            <a:off x="3782210" y="6284934"/>
            <a:ext cx="656081" cy="157430"/>
          </a:xfrm>
          <a:custGeom>
            <a:avLst/>
            <a:gdLst>
              <a:gd name="T0" fmla="*/ 0 w 2222"/>
              <a:gd name="T1" fmla="*/ 2147483647 h 205"/>
              <a:gd name="T2" fmla="*/ 2147483647 w 2222"/>
              <a:gd name="T3" fmla="*/ 2147483647 h 205"/>
              <a:gd name="T4" fmla="*/ 2147483647 w 2222"/>
              <a:gd name="T5" fmla="*/ 2147483647 h 205"/>
              <a:gd name="T6" fmla="*/ 2147483647 w 2222"/>
              <a:gd name="T7" fmla="*/ 0 h 205"/>
              <a:gd name="T8" fmla="*/ 2147483647 w 2222"/>
              <a:gd name="T9" fmla="*/ 0 h 205"/>
              <a:gd name="T10" fmla="*/ 2147483647 w 2222"/>
              <a:gd name="T11" fmla="*/ 2147483647 h 205"/>
              <a:gd name="T12" fmla="*/ 2147483647 w 2222"/>
              <a:gd name="T13" fmla="*/ 2147483647 h 205"/>
              <a:gd name="T14" fmla="*/ 2147483647 w 2222"/>
              <a:gd name="T15" fmla="*/ 2147483647 h 205"/>
              <a:gd name="T16" fmla="*/ 2147483647 w 2222"/>
              <a:gd name="T17" fmla="*/ 2147483647 h 205"/>
              <a:gd name="T18" fmla="*/ 2147483647 w 2222"/>
              <a:gd name="T19" fmla="*/ 2147483647 h 2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22"/>
              <a:gd name="T31" fmla="*/ 0 h 205"/>
              <a:gd name="T32" fmla="*/ 2222 w 2222"/>
              <a:gd name="T33" fmla="*/ 205 h 20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22" h="205">
                <a:moveTo>
                  <a:pt x="0" y="204"/>
                </a:moveTo>
                <a:lnTo>
                  <a:pt x="504" y="79"/>
                </a:lnTo>
                <a:lnTo>
                  <a:pt x="786" y="17"/>
                </a:lnTo>
                <a:lnTo>
                  <a:pt x="1001" y="0"/>
                </a:lnTo>
                <a:lnTo>
                  <a:pt x="1283" y="0"/>
                </a:lnTo>
                <a:lnTo>
                  <a:pt x="1424" y="17"/>
                </a:lnTo>
                <a:lnTo>
                  <a:pt x="1554" y="34"/>
                </a:lnTo>
                <a:lnTo>
                  <a:pt x="1599" y="46"/>
                </a:lnTo>
                <a:lnTo>
                  <a:pt x="1808" y="102"/>
                </a:lnTo>
                <a:lnTo>
                  <a:pt x="2222" y="205"/>
                </a:lnTo>
              </a:path>
            </a:pathLst>
          </a:cu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500826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00298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+ 2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14612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928926" y="1357298"/>
            <a:ext cx="571504" cy="45005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928926" y="1357298"/>
            <a:ext cx="1500198" cy="45005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3643306" y="5857892"/>
            <a:ext cx="10001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10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4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4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3.7037E-7 L -0.08386 0.50185 " pathEditMode="relative" rAng="0" ptsTypes="AA">
                                      <p:cBhvr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2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7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8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9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4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4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4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4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023 L 0.06337 0.00046 " pathEditMode="relative" rAng="0" ptsTypes="AA">
                                      <p:cBhvr>
                                        <p:cTn id="1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827E-7 L 0.21233 0.00069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6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8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09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0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6" grpId="0" animBg="1"/>
      <p:bldP spid="26" grpId="1" animBg="1"/>
      <p:bldP spid="28" grpId="0"/>
      <p:bldP spid="29" grpId="0"/>
      <p:bldP spid="30" grpId="0"/>
      <p:bldP spid="41" grpId="0"/>
      <p:bldP spid="41" grpId="1"/>
      <p:bldP spid="42" grpId="0" animBg="1"/>
      <p:bldP spid="43" grpId="0"/>
      <p:bldP spid="36" grpId="0"/>
      <p:bldP spid="38" grpId="0"/>
      <p:bldP spid="39" grpId="0" animBg="1"/>
      <p:bldP spid="39" grpId="1" animBg="1"/>
      <p:bldP spid="40" grpId="0" animBg="1"/>
      <p:bldP spid="44" grpId="0" animBg="1"/>
      <p:bldP spid="4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вал 26"/>
          <p:cNvSpPr/>
          <p:nvPr/>
        </p:nvSpPr>
        <p:spPr>
          <a:xfrm>
            <a:off x="3786182" y="187560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частинами. Розв’язування  проблемної ситуації</a:t>
            </a:r>
            <a:endParaRPr lang="ru-RU" sz="3600" b="1" dirty="0"/>
          </a:p>
        </p:txBody>
      </p:sp>
      <p:sp>
        <p:nvSpPr>
          <p:cNvPr id="5" name="Овал 4"/>
          <p:cNvSpPr/>
          <p:nvPr/>
        </p:nvSpPr>
        <p:spPr>
          <a:xfrm>
            <a:off x="3000364" y="144697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000364" y="187560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000364" y="230423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000364" y="273286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000364" y="316148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000364" y="359011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000364" y="401874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000364" y="444737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000364" y="487600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grpSp>
        <p:nvGrpSpPr>
          <p:cNvPr id="3" name="Группа 29"/>
          <p:cNvGrpSpPr/>
          <p:nvPr/>
        </p:nvGrpSpPr>
        <p:grpSpPr>
          <a:xfrm>
            <a:off x="2428860" y="1428736"/>
            <a:ext cx="428628" cy="4286280"/>
            <a:chOff x="5857884" y="1142984"/>
            <a:chExt cx="428628" cy="4286280"/>
          </a:xfrm>
          <a:solidFill>
            <a:srgbClr val="FFFF00"/>
          </a:solidFill>
        </p:grpSpPr>
        <p:sp>
          <p:nvSpPr>
            <p:cNvPr id="16" name="Овал 15"/>
            <p:cNvSpPr/>
            <p:nvPr/>
          </p:nvSpPr>
          <p:spPr>
            <a:xfrm>
              <a:off x="5857884" y="1142984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5857884" y="1571612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857884" y="2000240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857884" y="2428868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857884" y="2857496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857884" y="3286124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5857884" y="3714752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857884" y="4143380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857884" y="4572008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5857884" y="5000636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</p:grpSp>
      <p:sp>
        <p:nvSpPr>
          <p:cNvPr id="26" name="Овал 25"/>
          <p:cNvSpPr/>
          <p:nvPr/>
        </p:nvSpPr>
        <p:spPr>
          <a:xfrm>
            <a:off x="3786182" y="144697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285984" y="588104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9  </a:t>
            </a:r>
            <a:endParaRPr lang="ru-RU" sz="2800" b="1" dirty="0">
              <a:solidFill>
                <a:srgbClr val="00743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0074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14942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            +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04322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 flipV="1">
            <a:off x="2718570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04256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 flipV="1">
            <a:off x="3782210" y="6284934"/>
            <a:ext cx="656081" cy="157430"/>
          </a:xfrm>
          <a:custGeom>
            <a:avLst/>
            <a:gdLst>
              <a:gd name="T0" fmla="*/ 0 w 2222"/>
              <a:gd name="T1" fmla="*/ 2147483647 h 205"/>
              <a:gd name="T2" fmla="*/ 2147483647 w 2222"/>
              <a:gd name="T3" fmla="*/ 2147483647 h 205"/>
              <a:gd name="T4" fmla="*/ 2147483647 w 2222"/>
              <a:gd name="T5" fmla="*/ 2147483647 h 205"/>
              <a:gd name="T6" fmla="*/ 2147483647 w 2222"/>
              <a:gd name="T7" fmla="*/ 0 h 205"/>
              <a:gd name="T8" fmla="*/ 2147483647 w 2222"/>
              <a:gd name="T9" fmla="*/ 0 h 205"/>
              <a:gd name="T10" fmla="*/ 2147483647 w 2222"/>
              <a:gd name="T11" fmla="*/ 2147483647 h 205"/>
              <a:gd name="T12" fmla="*/ 2147483647 w 2222"/>
              <a:gd name="T13" fmla="*/ 2147483647 h 205"/>
              <a:gd name="T14" fmla="*/ 2147483647 w 2222"/>
              <a:gd name="T15" fmla="*/ 2147483647 h 205"/>
              <a:gd name="T16" fmla="*/ 2147483647 w 2222"/>
              <a:gd name="T17" fmla="*/ 2147483647 h 205"/>
              <a:gd name="T18" fmla="*/ 2147483647 w 2222"/>
              <a:gd name="T19" fmla="*/ 2147483647 h 2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22"/>
              <a:gd name="T31" fmla="*/ 0 h 205"/>
              <a:gd name="T32" fmla="*/ 2222 w 2222"/>
              <a:gd name="T33" fmla="*/ 205 h 20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22" h="205">
                <a:moveTo>
                  <a:pt x="0" y="204"/>
                </a:moveTo>
                <a:lnTo>
                  <a:pt x="504" y="79"/>
                </a:lnTo>
                <a:lnTo>
                  <a:pt x="786" y="17"/>
                </a:lnTo>
                <a:lnTo>
                  <a:pt x="1001" y="0"/>
                </a:lnTo>
                <a:lnTo>
                  <a:pt x="1283" y="0"/>
                </a:lnTo>
                <a:lnTo>
                  <a:pt x="1424" y="17"/>
                </a:lnTo>
                <a:lnTo>
                  <a:pt x="1554" y="34"/>
                </a:lnTo>
                <a:lnTo>
                  <a:pt x="1599" y="46"/>
                </a:lnTo>
                <a:lnTo>
                  <a:pt x="1808" y="102"/>
                </a:lnTo>
                <a:lnTo>
                  <a:pt x="2222" y="205"/>
                </a:lnTo>
              </a:path>
            </a:pathLst>
          </a:cu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500826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= </a:t>
            </a: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00298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+ 4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14612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928926" y="1357298"/>
            <a:ext cx="571504" cy="45005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928926" y="1357298"/>
            <a:ext cx="1500198" cy="45005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3643306" y="5857892"/>
            <a:ext cx="10001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10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3786182" y="271462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3786182" y="228599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4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4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4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4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4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1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52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3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04624E-7 L -0.08715 0.37688 " pathEditMode="relative" rAng="0" ptsTypes="AA">
                                      <p:cBhvr>
                                        <p:cTn id="1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023 L 0.06337 0.00046 " pathEditMode="relative" rAng="0" ptsTypes="AA">
                                      <p:cBhvr>
                                        <p:cTn id="1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827E-7 L 0.21233 0.00069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4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15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6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7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8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00"/>
                            </p:stCondLst>
                            <p:childTnLst>
                              <p:par>
                                <p:cTn id="231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2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3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4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8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9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0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500"/>
                            </p:stCondLst>
                            <p:childTnLst>
                              <p:par>
                                <p:cTn id="243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4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45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6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7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6" grpId="0" animBg="1"/>
      <p:bldP spid="26" grpId="1" animBg="1"/>
      <p:bldP spid="28" grpId="0"/>
      <p:bldP spid="29" grpId="0"/>
      <p:bldP spid="30" grpId="0"/>
      <p:bldP spid="41" grpId="0"/>
      <p:bldP spid="41" grpId="1"/>
      <p:bldP spid="42" grpId="0" animBg="1"/>
      <p:bldP spid="43" grpId="0"/>
      <p:bldP spid="36" grpId="0"/>
      <p:bldP spid="38" grpId="0"/>
      <p:bldP spid="39" grpId="0" animBg="1"/>
      <p:bldP spid="39" grpId="1" animBg="1"/>
      <p:bldP spid="40" grpId="0" animBg="1"/>
      <p:bldP spid="44" grpId="0" animBg="1"/>
      <p:bldP spid="44" grpId="1" animBg="1"/>
      <p:bldP spid="45" grpId="0" animBg="1"/>
      <p:bldP spid="45" grpId="1" animBg="1"/>
      <p:bldP spid="45" grpId="2" animBg="1"/>
      <p:bldP spid="46" grpId="0" animBg="1"/>
      <p:bldP spid="46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вал 26"/>
          <p:cNvSpPr/>
          <p:nvPr/>
        </p:nvSpPr>
        <p:spPr>
          <a:xfrm>
            <a:off x="3786182" y="150017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частинами. Розв’язування  проблемної ситуації</a:t>
            </a:r>
            <a:endParaRPr lang="ru-RU" sz="3600" b="1" dirty="0"/>
          </a:p>
        </p:txBody>
      </p:sp>
      <p:sp>
        <p:nvSpPr>
          <p:cNvPr id="5" name="Овал 4"/>
          <p:cNvSpPr/>
          <p:nvPr/>
        </p:nvSpPr>
        <p:spPr>
          <a:xfrm>
            <a:off x="3000364" y="144697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000364" y="187560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000364" y="230423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000364" y="273286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000364" y="3161488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000364" y="3590116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000364" y="4018744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000364" y="444737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285984" y="588104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8  </a:t>
            </a:r>
            <a:endParaRPr lang="ru-RU" sz="2800" b="1" dirty="0">
              <a:solidFill>
                <a:srgbClr val="00743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0074" y="585789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14942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             +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04322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 flipV="1">
            <a:off x="2718570" y="6309674"/>
            <a:ext cx="285752" cy="214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04256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 flipV="1">
            <a:off x="3782210" y="6284934"/>
            <a:ext cx="656081" cy="157430"/>
          </a:xfrm>
          <a:custGeom>
            <a:avLst/>
            <a:gdLst>
              <a:gd name="T0" fmla="*/ 0 w 2222"/>
              <a:gd name="T1" fmla="*/ 2147483647 h 205"/>
              <a:gd name="T2" fmla="*/ 2147483647 w 2222"/>
              <a:gd name="T3" fmla="*/ 2147483647 h 205"/>
              <a:gd name="T4" fmla="*/ 2147483647 w 2222"/>
              <a:gd name="T5" fmla="*/ 2147483647 h 205"/>
              <a:gd name="T6" fmla="*/ 2147483647 w 2222"/>
              <a:gd name="T7" fmla="*/ 0 h 205"/>
              <a:gd name="T8" fmla="*/ 2147483647 w 2222"/>
              <a:gd name="T9" fmla="*/ 0 h 205"/>
              <a:gd name="T10" fmla="*/ 2147483647 w 2222"/>
              <a:gd name="T11" fmla="*/ 2147483647 h 205"/>
              <a:gd name="T12" fmla="*/ 2147483647 w 2222"/>
              <a:gd name="T13" fmla="*/ 2147483647 h 205"/>
              <a:gd name="T14" fmla="*/ 2147483647 w 2222"/>
              <a:gd name="T15" fmla="*/ 2147483647 h 205"/>
              <a:gd name="T16" fmla="*/ 2147483647 w 2222"/>
              <a:gd name="T17" fmla="*/ 2147483647 h 205"/>
              <a:gd name="T18" fmla="*/ 2147483647 w 2222"/>
              <a:gd name="T19" fmla="*/ 2147483647 h 2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22"/>
              <a:gd name="T31" fmla="*/ 0 h 205"/>
              <a:gd name="T32" fmla="*/ 2222 w 2222"/>
              <a:gd name="T33" fmla="*/ 205 h 20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22" h="205">
                <a:moveTo>
                  <a:pt x="0" y="204"/>
                </a:moveTo>
                <a:lnTo>
                  <a:pt x="504" y="79"/>
                </a:lnTo>
                <a:lnTo>
                  <a:pt x="786" y="17"/>
                </a:lnTo>
                <a:lnTo>
                  <a:pt x="1001" y="0"/>
                </a:lnTo>
                <a:lnTo>
                  <a:pt x="1283" y="0"/>
                </a:lnTo>
                <a:lnTo>
                  <a:pt x="1424" y="17"/>
                </a:lnTo>
                <a:lnTo>
                  <a:pt x="1554" y="34"/>
                </a:lnTo>
                <a:lnTo>
                  <a:pt x="1599" y="46"/>
                </a:lnTo>
                <a:lnTo>
                  <a:pt x="1808" y="102"/>
                </a:lnTo>
                <a:lnTo>
                  <a:pt x="2222" y="205"/>
                </a:lnTo>
              </a:path>
            </a:pathLst>
          </a:cu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500826" y="58578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= </a:t>
            </a: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00298" y="5857892"/>
            <a:ext cx="1289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+ 3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14612" y="640624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928926" y="1357298"/>
            <a:ext cx="571504" cy="45005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928926" y="1357298"/>
            <a:ext cx="1500198" cy="45005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3643306" y="5967731"/>
            <a:ext cx="10001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10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3786182" y="2339190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3786182" y="1910562"/>
            <a:ext cx="428628" cy="42862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3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p3d extrusionH="57150">
              <a:bevelT w="82550" h="38100" prst="coolSlant"/>
            </a:sp3d>
          </a:bodyPr>
          <a:lstStyle/>
          <a:p>
            <a:pPr algn="ctr"/>
            <a:endParaRPr lang="ru-RU"/>
          </a:p>
        </p:txBody>
      </p:sp>
      <p:grpSp>
        <p:nvGrpSpPr>
          <p:cNvPr id="3" name="Группа 29"/>
          <p:cNvGrpSpPr/>
          <p:nvPr/>
        </p:nvGrpSpPr>
        <p:grpSpPr>
          <a:xfrm>
            <a:off x="2428860" y="1428736"/>
            <a:ext cx="428628" cy="4286280"/>
            <a:chOff x="5857884" y="1142984"/>
            <a:chExt cx="428628" cy="4286280"/>
          </a:xfrm>
          <a:solidFill>
            <a:srgbClr val="FFFF00"/>
          </a:solidFill>
        </p:grpSpPr>
        <p:sp>
          <p:nvSpPr>
            <p:cNvPr id="16" name="Овал 15"/>
            <p:cNvSpPr/>
            <p:nvPr/>
          </p:nvSpPr>
          <p:spPr>
            <a:xfrm>
              <a:off x="5857884" y="1142984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5857884" y="1571612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857884" y="2000240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857884" y="2428868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857884" y="2857496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857884" y="3286124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5857884" y="3714752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857884" y="4143380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857884" y="4572008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5857884" y="5000636"/>
              <a:ext cx="428628" cy="428628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hemeClr val="accent3"/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82550" h="38100" prst="coolSlant"/>
              </a:sp3d>
            </a:bodyPr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4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4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4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4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4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3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4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5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25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12139E-6 L -0.08715 0.36856 " pathEditMode="relative" rAng="0" ptsTypes="AA">
                                      <p:cBhvr>
                                        <p:cTn id="1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62428E-6 L -0.08715 0.49387 " pathEditMode="relative" rAng="0" ptsTypes="AA">
                                      <p:cBhvr>
                                        <p:cTn id="1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023 L 0.06337 0.00046 " pathEditMode="relative" rAng="0" ptsTypes="AA">
                                      <p:cBhvr>
                                        <p:cTn id="1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827E-7 L 0.21233 0.00069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0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1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2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2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3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4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250" autoRev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8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19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0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2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23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4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25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6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2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8" grpId="0"/>
      <p:bldP spid="29" grpId="0"/>
      <p:bldP spid="30" grpId="0"/>
      <p:bldP spid="41" grpId="0"/>
      <p:bldP spid="41" grpId="1"/>
      <p:bldP spid="42" grpId="0" animBg="1"/>
      <p:bldP spid="43" grpId="0"/>
      <p:bldP spid="36" grpId="0"/>
      <p:bldP spid="38" grpId="0"/>
      <p:bldP spid="39" grpId="0" animBg="1"/>
      <p:bldP spid="39" grpId="1" animBg="1"/>
      <p:bldP spid="40" grpId="0" animBg="1"/>
      <p:bldP spid="44" grpId="0" animBg="1"/>
      <p:bldP spid="44" grpId="1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</a:rPr>
              <a:t>Віднімання частинами. Створення проблемної ситуації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-3643370" y="1628800"/>
            <a:ext cx="8676456" cy="484163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                                      10 – </a:t>
            </a:r>
            <a:r>
              <a:rPr lang="uk-UA" dirty="0" smtClean="0">
                <a:solidFill>
                  <a:srgbClr val="FF0000"/>
                </a:solidFill>
              </a:rPr>
              <a:t>4</a:t>
            </a:r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    </a:t>
            </a:r>
          </a:p>
          <a:p>
            <a:pPr>
              <a:buNone/>
            </a:pPr>
            <a:r>
              <a:rPr lang="uk-UA" dirty="0" smtClean="0"/>
              <a:t>                                          12 – </a:t>
            </a:r>
            <a:r>
              <a:rPr lang="uk-UA" dirty="0" smtClean="0">
                <a:solidFill>
                  <a:srgbClr val="FF0000"/>
                </a:solidFill>
              </a:rPr>
              <a:t>4</a:t>
            </a:r>
          </a:p>
          <a:p>
            <a:endParaRPr lang="uk-UA" dirty="0" smtClean="0"/>
          </a:p>
          <a:p>
            <a:endParaRPr lang="uk-UA" dirty="0" smtClean="0"/>
          </a:p>
        </p:txBody>
      </p:sp>
      <p:grpSp>
        <p:nvGrpSpPr>
          <p:cNvPr id="3" name="Группа 6"/>
          <p:cNvGrpSpPr/>
          <p:nvPr/>
        </p:nvGrpSpPr>
        <p:grpSpPr>
          <a:xfrm>
            <a:off x="1187624" y="3500438"/>
            <a:ext cx="6912768" cy="3284984"/>
            <a:chOff x="1187624" y="3500438"/>
            <a:chExt cx="6912768" cy="3284984"/>
          </a:xfrm>
        </p:grpSpPr>
        <p:sp>
          <p:nvSpPr>
            <p:cNvPr id="5" name="Пятно 2 4"/>
            <p:cNvSpPr/>
            <p:nvPr/>
          </p:nvSpPr>
          <p:spPr>
            <a:xfrm>
              <a:off x="1187624" y="3500438"/>
              <a:ext cx="6912768" cy="3284984"/>
            </a:xfrm>
            <a:prstGeom prst="irregularSeal2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63688" y="4797152"/>
              <a:ext cx="52565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 smtClean="0"/>
                <a:t>Чи можна міркувати так само, щоб обчислити значення виразу у нижньому рядку?</a:t>
              </a:r>
              <a:endParaRPr lang="ru-RU" sz="2400" dirty="0" smtClean="0"/>
            </a:p>
          </p:txBody>
        </p:sp>
      </p:grpSp>
      <p:cxnSp>
        <p:nvCxnSpPr>
          <p:cNvPr id="16" name="Прямая соединительная линия 15"/>
          <p:cNvCxnSpPr/>
          <p:nvPr/>
        </p:nvCxnSpPr>
        <p:spPr>
          <a:xfrm>
            <a:off x="1757230" y="2204864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 flipV="1">
            <a:off x="1532656" y="2204864"/>
            <a:ext cx="224574" cy="1525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81800" y="234888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 + 3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381800" y="234888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 + 1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381800" y="234888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2 + 2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757230" y="1772816"/>
            <a:ext cx="3275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=(10 - 2) -2=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485422" y="177281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8 - 2= 6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19" grpId="0"/>
      <p:bldP spid="19" grpId="1"/>
      <p:bldP spid="20" grpId="0"/>
      <p:bldP spid="21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8860</TotalTime>
  <Words>624</Words>
  <Application>Microsoft Office PowerPoint</Application>
  <PresentationFormat>Экран (4:3)</PresentationFormat>
  <Paragraphs>163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Модульная</vt:lpstr>
      <vt:lpstr>Прийом додавання (віднімання) частинами</vt:lpstr>
      <vt:lpstr>Прийом  додавання і віднімання частинами</vt:lpstr>
      <vt:lpstr>Додавання і віднімання частинами. Підготовча робота</vt:lpstr>
      <vt:lpstr>Додавання і віднімання частинами. Підготовча робота</vt:lpstr>
      <vt:lpstr>Додавання частинами. Створення проблемної ситуації</vt:lpstr>
      <vt:lpstr>Додавання частинами. Розв’язування  проблемної ситуації</vt:lpstr>
      <vt:lpstr>Додавання частинами. Розв’язування  проблемної ситуації</vt:lpstr>
      <vt:lpstr>Додавання частинами. Розв’язування  проблемної ситуації</vt:lpstr>
      <vt:lpstr>Віднімання частинами. Створення проблемної ситуації</vt:lpstr>
      <vt:lpstr>Віднімання частинами. Розв’язування  проблемної ситуації</vt:lpstr>
      <vt:lpstr>Віднімання частинами. Розв’язування  проблемної ситуації</vt:lpstr>
      <vt:lpstr>Віднімання частинами. Розв’язування  проблемної ситуації</vt:lpstr>
      <vt:lpstr>Додавання і віднімання частинами</vt:lpstr>
      <vt:lpstr>Додавання і віднімання частинами. Первинне закріплення</vt:lpstr>
      <vt:lpstr>Додавання і віднімання частинами. Формування обчислювальної навички</vt:lpstr>
      <vt:lpstr>Правило додавання суми до числа</vt:lpstr>
      <vt:lpstr>Правило віднімання числа від суми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541</cp:revision>
  <dcterms:created xsi:type="dcterms:W3CDTF">2013-03-16T06:54:50Z</dcterms:created>
  <dcterms:modified xsi:type="dcterms:W3CDTF">2016-02-04T10:01:51Z</dcterms:modified>
</cp:coreProperties>
</file>