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2"/>
  </p:notesMasterIdLst>
  <p:sldIdLst>
    <p:sldId id="797" r:id="rId2"/>
    <p:sldId id="798" r:id="rId3"/>
    <p:sldId id="799" r:id="rId4"/>
    <p:sldId id="800" r:id="rId5"/>
    <p:sldId id="801" r:id="rId6"/>
    <p:sldId id="802" r:id="rId7"/>
    <p:sldId id="803" r:id="rId8"/>
    <p:sldId id="804" r:id="rId9"/>
    <p:sldId id="805" r:id="rId10"/>
    <p:sldId id="806" r:id="rId11"/>
  </p:sldIdLst>
  <p:sldSz cx="9144000" cy="6858000" type="screen4x3"/>
  <p:notesSz cx="6858000" cy="9144000"/>
  <p:custDataLst>
    <p:tags r:id="rId13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00FF"/>
    <a:srgbClr val="00FFFF"/>
    <a:srgbClr val="007434"/>
    <a:srgbClr val="FF00FF"/>
    <a:srgbClr val="FAA4E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61" autoAdjust="0"/>
    <p:restoredTop sz="94624" autoAdjust="0"/>
  </p:normalViewPr>
  <p:slideViewPr>
    <p:cSldViewPr>
      <p:cViewPr>
        <p:scale>
          <a:sx n="60" d="100"/>
          <a:sy n="60" d="100"/>
        </p:scale>
        <p:origin x="-384" y="-2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7012016-DB2B-41AD-AFA2-CF2D1EA299AE}" type="doc">
      <dgm:prSet loTypeId="urn:microsoft.com/office/officeart/2005/8/layout/hList3" loCatId="list" qsTypeId="urn:microsoft.com/office/officeart/2005/8/quickstyle/3d1" qsCatId="3D" csTypeId="urn:microsoft.com/office/officeart/2005/8/colors/accent2_4" csCatId="accent2" phldr="1"/>
      <dgm:spPr/>
      <dgm:t>
        <a:bodyPr/>
        <a:lstStyle/>
        <a:p>
          <a:endParaRPr lang="ru-RU"/>
        </a:p>
      </dgm:t>
    </dgm:pt>
    <dgm:pt modelId="{7AF08651-09EE-4E6D-AF72-E62AE6FA3150}">
      <dgm:prSet phldrT="[Текст]" custT="1"/>
      <dgm:spPr/>
      <dgm:t>
        <a:bodyPr/>
        <a:lstStyle/>
        <a:p>
          <a:r>
            <a:rPr lang="uk-UA" sz="3200" b="1" dirty="0" smtClean="0">
              <a:solidFill>
                <a:schemeClr val="tx1"/>
              </a:solidFill>
            </a:rPr>
            <a:t>Теоретична основа</a:t>
          </a:r>
          <a:endParaRPr lang="ru-RU" sz="3200" b="1" dirty="0">
            <a:solidFill>
              <a:schemeClr val="tx1"/>
            </a:solidFill>
          </a:endParaRPr>
        </a:p>
      </dgm:t>
    </dgm:pt>
    <dgm:pt modelId="{76E294B4-8117-4F44-801F-CC3F2027E4E8}" type="parTrans" cxnId="{26DA1F9F-9BC5-412A-906B-BB16B4F2F184}">
      <dgm:prSet/>
      <dgm:spPr/>
      <dgm:t>
        <a:bodyPr/>
        <a:lstStyle/>
        <a:p>
          <a:endParaRPr lang="ru-RU"/>
        </a:p>
      </dgm:t>
    </dgm:pt>
    <dgm:pt modelId="{A62F5454-3014-4094-8C47-ED28F0CF0E18}" type="sibTrans" cxnId="{26DA1F9F-9BC5-412A-906B-BB16B4F2F184}">
      <dgm:prSet/>
      <dgm:spPr/>
      <dgm:t>
        <a:bodyPr/>
        <a:lstStyle/>
        <a:p>
          <a:endParaRPr lang="ru-RU"/>
        </a:p>
      </dgm:t>
    </dgm:pt>
    <dgm:pt modelId="{52EEB9ED-1741-4427-BBF6-F7EF7C39FFEC}">
      <dgm:prSet phldrT="[Текст]" custT="1"/>
      <dgm:spPr/>
      <dgm:t>
        <a:bodyPr/>
        <a:lstStyle/>
        <a:p>
          <a:pPr algn="just"/>
          <a:r>
            <a:rPr lang="uk-UA" sz="2400" b="1" dirty="0" smtClean="0"/>
            <a:t>Залежність суми від зміни одного з доданків при сталому іншому доданку:</a:t>
          </a:r>
          <a:r>
            <a:rPr lang="uk-UA" sz="2400" dirty="0" smtClean="0"/>
            <a:t> якщо один доданок збільшиться на кілька одиниць, то значення суми, так само, збільшиться на стільки ж одиниць.</a:t>
          </a:r>
        </a:p>
      </dgm:t>
    </dgm:pt>
    <dgm:pt modelId="{16518767-1F38-4A52-B92A-9154727B467C}" type="parTrans" cxnId="{1DA8516A-5E5E-4BB7-9109-E0815EC42AFD}">
      <dgm:prSet/>
      <dgm:spPr/>
      <dgm:t>
        <a:bodyPr/>
        <a:lstStyle/>
        <a:p>
          <a:endParaRPr lang="ru-RU"/>
        </a:p>
      </dgm:t>
    </dgm:pt>
    <dgm:pt modelId="{0F5DF2BA-E8EF-4BF4-BE21-448F54F1DF81}" type="sibTrans" cxnId="{1DA8516A-5E5E-4BB7-9109-E0815EC42AFD}">
      <dgm:prSet/>
      <dgm:spPr/>
      <dgm:t>
        <a:bodyPr/>
        <a:lstStyle/>
        <a:p>
          <a:endParaRPr lang="ru-RU"/>
        </a:p>
      </dgm:t>
    </dgm:pt>
    <dgm:pt modelId="{9D1E5113-F894-43F5-A1A2-9E24A6A74F26}">
      <dgm:prSet phldrT="[Текст]" custT="1"/>
      <dgm:spPr/>
      <dgm:t>
        <a:bodyPr/>
        <a:lstStyle/>
        <a:p>
          <a:pPr algn="just"/>
          <a:r>
            <a:rPr lang="uk-UA" sz="2400" b="1" dirty="0" smtClean="0">
              <a:solidFill>
                <a:schemeClr val="tx1"/>
              </a:solidFill>
            </a:rPr>
            <a:t>Залежність різниці від зміни від'ємника:</a:t>
          </a:r>
          <a:r>
            <a:rPr lang="uk-UA" sz="2400" dirty="0" smtClean="0">
              <a:solidFill>
                <a:schemeClr val="tx1"/>
              </a:solidFill>
            </a:rPr>
            <a:t> якщо від'ємник збільшиться на кілька одиниць, то значення різниці, навпаки, зменшиться на стільки ж одиниць.</a:t>
          </a:r>
        </a:p>
        <a:p>
          <a:pPr algn="just"/>
          <a:endParaRPr lang="ru-RU" sz="2400" dirty="0">
            <a:solidFill>
              <a:schemeClr val="tx1"/>
            </a:solidFill>
          </a:endParaRPr>
        </a:p>
      </dgm:t>
    </dgm:pt>
    <dgm:pt modelId="{CE7BB55C-EAEE-4601-A188-818B9C42744D}" type="parTrans" cxnId="{F68F6E4F-9BC7-4D09-BEEA-A7862AD3A50C}">
      <dgm:prSet/>
      <dgm:spPr/>
      <dgm:t>
        <a:bodyPr/>
        <a:lstStyle/>
        <a:p>
          <a:endParaRPr lang="ru-RU"/>
        </a:p>
      </dgm:t>
    </dgm:pt>
    <dgm:pt modelId="{2AB41233-0F0C-4C2D-AA8B-08F105E5C701}" type="sibTrans" cxnId="{F68F6E4F-9BC7-4D09-BEEA-A7862AD3A50C}">
      <dgm:prSet/>
      <dgm:spPr/>
      <dgm:t>
        <a:bodyPr/>
        <a:lstStyle/>
        <a:p>
          <a:endParaRPr lang="ru-RU"/>
        </a:p>
      </dgm:t>
    </dgm:pt>
    <dgm:pt modelId="{7C9FB262-3F40-4BD4-B789-D2AA556BB302}" type="pres">
      <dgm:prSet presAssocID="{A7012016-DB2B-41AD-AFA2-CF2D1EA299AE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9665610-000F-4398-91C6-861FE6BA6A01}" type="pres">
      <dgm:prSet presAssocID="{7AF08651-09EE-4E6D-AF72-E62AE6FA3150}" presName="roof" presStyleLbl="dkBgShp" presStyleIdx="0" presStyleCnt="2"/>
      <dgm:spPr/>
      <dgm:t>
        <a:bodyPr/>
        <a:lstStyle/>
        <a:p>
          <a:endParaRPr lang="ru-RU"/>
        </a:p>
      </dgm:t>
    </dgm:pt>
    <dgm:pt modelId="{68A3895E-FB00-4BC3-9ADC-94CA8034131E}" type="pres">
      <dgm:prSet presAssocID="{7AF08651-09EE-4E6D-AF72-E62AE6FA3150}" presName="pillars" presStyleCnt="0"/>
      <dgm:spPr/>
      <dgm:t>
        <a:bodyPr/>
        <a:lstStyle/>
        <a:p>
          <a:endParaRPr lang="ru-RU"/>
        </a:p>
      </dgm:t>
    </dgm:pt>
    <dgm:pt modelId="{6DC01785-1560-4341-BE97-5A16B62C35B4}" type="pres">
      <dgm:prSet presAssocID="{7AF08651-09EE-4E6D-AF72-E62AE6FA3150}" presName="pillar1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C7AE146-73C1-46BD-ACBC-A653564191FC}" type="pres">
      <dgm:prSet presAssocID="{9D1E5113-F894-43F5-A1A2-9E24A6A74F26}" presName="pillarX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FC05549-699B-416A-8459-CCFA85A58B2F}" type="pres">
      <dgm:prSet presAssocID="{7AF08651-09EE-4E6D-AF72-E62AE6FA3150}" presName="base" presStyleLbl="dkBgShp" presStyleIdx="1" presStyleCnt="2"/>
      <dgm:spPr/>
      <dgm:t>
        <a:bodyPr/>
        <a:lstStyle/>
        <a:p>
          <a:endParaRPr lang="ru-RU"/>
        </a:p>
      </dgm:t>
    </dgm:pt>
  </dgm:ptLst>
  <dgm:cxnLst>
    <dgm:cxn modelId="{16AA2ECA-CAC9-4185-9D58-EECEA2672C8B}" type="presOf" srcId="{9D1E5113-F894-43F5-A1A2-9E24A6A74F26}" destId="{FC7AE146-73C1-46BD-ACBC-A653564191FC}" srcOrd="0" destOrd="0" presId="urn:microsoft.com/office/officeart/2005/8/layout/hList3"/>
    <dgm:cxn modelId="{5B48C5AC-ABE4-43B2-BF77-B6BFE9731C67}" type="presOf" srcId="{52EEB9ED-1741-4427-BBF6-F7EF7C39FFEC}" destId="{6DC01785-1560-4341-BE97-5A16B62C35B4}" srcOrd="0" destOrd="0" presId="urn:microsoft.com/office/officeart/2005/8/layout/hList3"/>
    <dgm:cxn modelId="{48E9C418-1892-4364-AC7A-3B4744F2F3AC}" type="presOf" srcId="{A7012016-DB2B-41AD-AFA2-CF2D1EA299AE}" destId="{7C9FB262-3F40-4BD4-B789-D2AA556BB302}" srcOrd="0" destOrd="0" presId="urn:microsoft.com/office/officeart/2005/8/layout/hList3"/>
    <dgm:cxn modelId="{F68F6E4F-9BC7-4D09-BEEA-A7862AD3A50C}" srcId="{7AF08651-09EE-4E6D-AF72-E62AE6FA3150}" destId="{9D1E5113-F894-43F5-A1A2-9E24A6A74F26}" srcOrd="1" destOrd="0" parTransId="{CE7BB55C-EAEE-4601-A188-818B9C42744D}" sibTransId="{2AB41233-0F0C-4C2D-AA8B-08F105E5C701}"/>
    <dgm:cxn modelId="{26DA1F9F-9BC5-412A-906B-BB16B4F2F184}" srcId="{A7012016-DB2B-41AD-AFA2-CF2D1EA299AE}" destId="{7AF08651-09EE-4E6D-AF72-E62AE6FA3150}" srcOrd="0" destOrd="0" parTransId="{76E294B4-8117-4F44-801F-CC3F2027E4E8}" sibTransId="{A62F5454-3014-4094-8C47-ED28F0CF0E18}"/>
    <dgm:cxn modelId="{1DA8516A-5E5E-4BB7-9109-E0815EC42AFD}" srcId="{7AF08651-09EE-4E6D-AF72-E62AE6FA3150}" destId="{52EEB9ED-1741-4427-BBF6-F7EF7C39FFEC}" srcOrd="0" destOrd="0" parTransId="{16518767-1F38-4A52-B92A-9154727B467C}" sibTransId="{0F5DF2BA-E8EF-4BF4-BE21-448F54F1DF81}"/>
    <dgm:cxn modelId="{B027FCEB-FE13-4A72-9187-6BB5EE2361BB}" type="presOf" srcId="{7AF08651-09EE-4E6D-AF72-E62AE6FA3150}" destId="{79665610-000F-4398-91C6-861FE6BA6A01}" srcOrd="0" destOrd="0" presId="urn:microsoft.com/office/officeart/2005/8/layout/hList3"/>
    <dgm:cxn modelId="{B73DE428-FA56-4085-BA41-3A74F4F9A830}" type="presParOf" srcId="{7C9FB262-3F40-4BD4-B789-D2AA556BB302}" destId="{79665610-000F-4398-91C6-861FE6BA6A01}" srcOrd="0" destOrd="0" presId="urn:microsoft.com/office/officeart/2005/8/layout/hList3"/>
    <dgm:cxn modelId="{86C709A6-08FF-40B5-B30C-F75A736B0A19}" type="presParOf" srcId="{7C9FB262-3F40-4BD4-B789-D2AA556BB302}" destId="{68A3895E-FB00-4BC3-9ADC-94CA8034131E}" srcOrd="1" destOrd="0" presId="urn:microsoft.com/office/officeart/2005/8/layout/hList3"/>
    <dgm:cxn modelId="{D232F3C0-C5EC-4BB3-A6A8-44F07A00E636}" type="presParOf" srcId="{68A3895E-FB00-4BC3-9ADC-94CA8034131E}" destId="{6DC01785-1560-4341-BE97-5A16B62C35B4}" srcOrd="0" destOrd="0" presId="urn:microsoft.com/office/officeart/2005/8/layout/hList3"/>
    <dgm:cxn modelId="{7E1EF593-5286-46BA-A2C6-F14690B4D6B3}" type="presParOf" srcId="{68A3895E-FB00-4BC3-9ADC-94CA8034131E}" destId="{FC7AE146-73C1-46BD-ACBC-A653564191FC}" srcOrd="1" destOrd="0" presId="urn:microsoft.com/office/officeart/2005/8/layout/hList3"/>
    <dgm:cxn modelId="{B345ECB4-7A70-46F6-B0D9-6D7E2F3D641E}" type="presParOf" srcId="{7C9FB262-3F40-4BD4-B789-D2AA556BB302}" destId="{DFC05549-699B-416A-8459-CCFA85A58B2F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5FBB781-3862-40F6-B4F8-B7338931C997}" type="doc">
      <dgm:prSet loTypeId="urn:microsoft.com/office/officeart/2005/8/layout/pyramid2" loCatId="list" qsTypeId="urn:microsoft.com/office/officeart/2005/8/quickstyle/3d7" qsCatId="3D" csTypeId="urn:microsoft.com/office/officeart/2005/8/colors/accent3_1" csCatId="accent3" phldr="1"/>
      <dgm:spPr/>
    </dgm:pt>
    <dgm:pt modelId="{A05FF585-85E0-4EDB-916B-DC3653DAB40D}">
      <dgm:prSet phldrT="[Текст]"/>
      <dgm:spPr/>
      <dgm:t>
        <a:bodyPr/>
        <a:lstStyle/>
        <a:p>
          <a:r>
            <a:rPr lang="uk-UA" dirty="0" smtClean="0"/>
            <a:t>Доповнення числа до найближчого круглого числа - 10</a:t>
          </a:r>
          <a:endParaRPr lang="ru-RU" dirty="0"/>
        </a:p>
      </dgm:t>
    </dgm:pt>
    <dgm:pt modelId="{831683EC-0241-487B-85EE-E060F2F184C5}" type="parTrans" cxnId="{D9483740-6BC0-414E-B48C-70E83E31FF4A}">
      <dgm:prSet/>
      <dgm:spPr/>
      <dgm:t>
        <a:bodyPr/>
        <a:lstStyle/>
        <a:p>
          <a:endParaRPr lang="ru-RU"/>
        </a:p>
      </dgm:t>
    </dgm:pt>
    <dgm:pt modelId="{45F86909-A28F-4264-B7DB-E1982FE08D2A}" type="sibTrans" cxnId="{D9483740-6BC0-414E-B48C-70E83E31FF4A}">
      <dgm:prSet/>
      <dgm:spPr/>
      <dgm:t>
        <a:bodyPr/>
        <a:lstStyle/>
        <a:p>
          <a:endParaRPr lang="ru-RU"/>
        </a:p>
      </dgm:t>
    </dgm:pt>
    <dgm:pt modelId="{57D7F001-30F8-41F0-B360-FEE484B61660}">
      <dgm:prSet phldrT="[Текст]"/>
      <dgm:spPr/>
      <dgm:t>
        <a:bodyPr/>
        <a:lstStyle/>
        <a:p>
          <a:r>
            <a:rPr lang="uk-UA" dirty="0" smtClean="0"/>
            <a:t>Додавання (віднімання) числа 10</a:t>
          </a:r>
          <a:endParaRPr lang="ru-RU" dirty="0"/>
        </a:p>
      </dgm:t>
    </dgm:pt>
    <dgm:pt modelId="{2F1F8833-0FF5-4DB4-8497-2747FE4947A1}" type="parTrans" cxnId="{75FB8458-B15F-47F3-B953-0DBFB64B81D6}">
      <dgm:prSet/>
      <dgm:spPr/>
      <dgm:t>
        <a:bodyPr/>
        <a:lstStyle/>
        <a:p>
          <a:endParaRPr lang="ru-RU"/>
        </a:p>
      </dgm:t>
    </dgm:pt>
    <dgm:pt modelId="{3D7C8747-4453-4B2D-9EA5-4F39DB4A9BDB}" type="sibTrans" cxnId="{75FB8458-B15F-47F3-B953-0DBFB64B81D6}">
      <dgm:prSet/>
      <dgm:spPr/>
      <dgm:t>
        <a:bodyPr/>
        <a:lstStyle/>
        <a:p>
          <a:endParaRPr lang="ru-RU"/>
        </a:p>
      </dgm:t>
    </dgm:pt>
    <dgm:pt modelId="{296C9089-AD6A-425B-8446-47BC12334228}">
      <dgm:prSet phldrT="[Текст]"/>
      <dgm:spPr/>
      <dgm:t>
        <a:bodyPr/>
        <a:lstStyle/>
        <a:p>
          <a:r>
            <a:rPr lang="uk-UA" dirty="0" smtClean="0"/>
            <a:t>Додавання (віднімання) одно цифрових чисел</a:t>
          </a:r>
          <a:endParaRPr lang="ru-RU" dirty="0"/>
        </a:p>
      </dgm:t>
    </dgm:pt>
    <dgm:pt modelId="{F9F04176-1589-4BEE-BB81-ECB13DF92FF4}" type="parTrans" cxnId="{4B7E5F28-A0D3-4116-B27E-70852F1B9A93}">
      <dgm:prSet/>
      <dgm:spPr/>
      <dgm:t>
        <a:bodyPr/>
        <a:lstStyle/>
        <a:p>
          <a:endParaRPr lang="ru-RU"/>
        </a:p>
      </dgm:t>
    </dgm:pt>
    <dgm:pt modelId="{E1530077-7018-498D-B0DC-CEC6941FE850}" type="sibTrans" cxnId="{4B7E5F28-A0D3-4116-B27E-70852F1B9A93}">
      <dgm:prSet/>
      <dgm:spPr/>
      <dgm:t>
        <a:bodyPr/>
        <a:lstStyle/>
        <a:p>
          <a:endParaRPr lang="ru-RU"/>
        </a:p>
      </dgm:t>
    </dgm:pt>
    <dgm:pt modelId="{D79F24AF-84DF-4324-BDC7-62858E0E6C0E}" type="pres">
      <dgm:prSet presAssocID="{C5FBB781-3862-40F6-B4F8-B7338931C997}" presName="compositeShape" presStyleCnt="0">
        <dgm:presLayoutVars>
          <dgm:dir/>
          <dgm:resizeHandles/>
        </dgm:presLayoutVars>
      </dgm:prSet>
      <dgm:spPr/>
    </dgm:pt>
    <dgm:pt modelId="{0C4FAB2B-10B0-4537-A3CC-065B6E80FFDC}" type="pres">
      <dgm:prSet presAssocID="{C5FBB781-3862-40F6-B4F8-B7338931C997}" presName="pyramid" presStyleLbl="node1" presStyleIdx="0" presStyleCnt="1" custLinFactNeighborX="-6363"/>
      <dgm:spPr/>
    </dgm:pt>
    <dgm:pt modelId="{0EBB8E6A-C35E-445B-9EAD-FD616882E4E7}" type="pres">
      <dgm:prSet presAssocID="{C5FBB781-3862-40F6-B4F8-B7338931C997}" presName="theList" presStyleCnt="0"/>
      <dgm:spPr/>
    </dgm:pt>
    <dgm:pt modelId="{94AC59A4-83EF-4AF8-8B11-9E46EF9A494C}" type="pres">
      <dgm:prSet presAssocID="{A05FF585-85E0-4EDB-916B-DC3653DAB40D}" presName="aNode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BB032F4-A396-41D5-AA83-1A756626B226}" type="pres">
      <dgm:prSet presAssocID="{A05FF585-85E0-4EDB-916B-DC3653DAB40D}" presName="aSpace" presStyleCnt="0"/>
      <dgm:spPr/>
    </dgm:pt>
    <dgm:pt modelId="{10C98837-3AC6-4501-B74E-E63AA4947CFC}" type="pres">
      <dgm:prSet presAssocID="{57D7F001-30F8-41F0-B360-FEE484B61660}" presName="aNode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D1B377-BA13-4671-82E8-64F1783C246E}" type="pres">
      <dgm:prSet presAssocID="{57D7F001-30F8-41F0-B360-FEE484B61660}" presName="aSpace" presStyleCnt="0"/>
      <dgm:spPr/>
    </dgm:pt>
    <dgm:pt modelId="{3A158E85-8376-430A-B693-CE172E99264A}" type="pres">
      <dgm:prSet presAssocID="{296C9089-AD6A-425B-8446-47BC12334228}" presName="aNode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B2B66E-C1D7-400D-80C4-9D1340D6D470}" type="pres">
      <dgm:prSet presAssocID="{296C9089-AD6A-425B-8446-47BC12334228}" presName="aSpace" presStyleCnt="0"/>
      <dgm:spPr/>
    </dgm:pt>
  </dgm:ptLst>
  <dgm:cxnLst>
    <dgm:cxn modelId="{4B7E5F28-A0D3-4116-B27E-70852F1B9A93}" srcId="{C5FBB781-3862-40F6-B4F8-B7338931C997}" destId="{296C9089-AD6A-425B-8446-47BC12334228}" srcOrd="2" destOrd="0" parTransId="{F9F04176-1589-4BEE-BB81-ECB13DF92FF4}" sibTransId="{E1530077-7018-498D-B0DC-CEC6941FE850}"/>
    <dgm:cxn modelId="{75FB8458-B15F-47F3-B953-0DBFB64B81D6}" srcId="{C5FBB781-3862-40F6-B4F8-B7338931C997}" destId="{57D7F001-30F8-41F0-B360-FEE484B61660}" srcOrd="1" destOrd="0" parTransId="{2F1F8833-0FF5-4DB4-8497-2747FE4947A1}" sibTransId="{3D7C8747-4453-4B2D-9EA5-4F39DB4A9BDB}"/>
    <dgm:cxn modelId="{7EAE1BA3-2989-496A-BA15-5D85827BDB03}" type="presOf" srcId="{A05FF585-85E0-4EDB-916B-DC3653DAB40D}" destId="{94AC59A4-83EF-4AF8-8B11-9E46EF9A494C}" srcOrd="0" destOrd="0" presId="urn:microsoft.com/office/officeart/2005/8/layout/pyramid2"/>
    <dgm:cxn modelId="{C9DFD66C-9A36-479F-90C4-607331881AB2}" type="presOf" srcId="{C5FBB781-3862-40F6-B4F8-B7338931C997}" destId="{D79F24AF-84DF-4324-BDC7-62858E0E6C0E}" srcOrd="0" destOrd="0" presId="urn:microsoft.com/office/officeart/2005/8/layout/pyramid2"/>
    <dgm:cxn modelId="{D9483740-6BC0-414E-B48C-70E83E31FF4A}" srcId="{C5FBB781-3862-40F6-B4F8-B7338931C997}" destId="{A05FF585-85E0-4EDB-916B-DC3653DAB40D}" srcOrd="0" destOrd="0" parTransId="{831683EC-0241-487B-85EE-E060F2F184C5}" sibTransId="{45F86909-A28F-4264-B7DB-E1982FE08D2A}"/>
    <dgm:cxn modelId="{A8AEBB78-9A11-4ABD-8296-BF3D9F666D16}" type="presOf" srcId="{57D7F001-30F8-41F0-B360-FEE484B61660}" destId="{10C98837-3AC6-4501-B74E-E63AA4947CFC}" srcOrd="0" destOrd="0" presId="urn:microsoft.com/office/officeart/2005/8/layout/pyramid2"/>
    <dgm:cxn modelId="{7DB73F4D-5AB4-440E-BF9A-17A83370B567}" type="presOf" srcId="{296C9089-AD6A-425B-8446-47BC12334228}" destId="{3A158E85-8376-430A-B693-CE172E99264A}" srcOrd="0" destOrd="0" presId="urn:microsoft.com/office/officeart/2005/8/layout/pyramid2"/>
    <dgm:cxn modelId="{5CB311CA-AA75-41E8-A45B-69D134CC2B71}" type="presParOf" srcId="{D79F24AF-84DF-4324-BDC7-62858E0E6C0E}" destId="{0C4FAB2B-10B0-4537-A3CC-065B6E80FFDC}" srcOrd="0" destOrd="0" presId="urn:microsoft.com/office/officeart/2005/8/layout/pyramid2"/>
    <dgm:cxn modelId="{FDFE6DD2-AFA1-46E9-A8E7-83D8E8081ED7}" type="presParOf" srcId="{D79F24AF-84DF-4324-BDC7-62858E0E6C0E}" destId="{0EBB8E6A-C35E-445B-9EAD-FD616882E4E7}" srcOrd="1" destOrd="0" presId="urn:microsoft.com/office/officeart/2005/8/layout/pyramid2"/>
    <dgm:cxn modelId="{51D3E500-3A84-4098-84B6-991C21DFE144}" type="presParOf" srcId="{0EBB8E6A-C35E-445B-9EAD-FD616882E4E7}" destId="{94AC59A4-83EF-4AF8-8B11-9E46EF9A494C}" srcOrd="0" destOrd="0" presId="urn:microsoft.com/office/officeart/2005/8/layout/pyramid2"/>
    <dgm:cxn modelId="{971C3F3B-1D8D-4A24-AD36-633FF22D75DF}" type="presParOf" srcId="{0EBB8E6A-C35E-445B-9EAD-FD616882E4E7}" destId="{DBB032F4-A396-41D5-AA83-1A756626B226}" srcOrd="1" destOrd="0" presId="urn:microsoft.com/office/officeart/2005/8/layout/pyramid2"/>
    <dgm:cxn modelId="{13B9E993-80D9-4205-96D8-31724F1783E1}" type="presParOf" srcId="{0EBB8E6A-C35E-445B-9EAD-FD616882E4E7}" destId="{10C98837-3AC6-4501-B74E-E63AA4947CFC}" srcOrd="2" destOrd="0" presId="urn:microsoft.com/office/officeart/2005/8/layout/pyramid2"/>
    <dgm:cxn modelId="{B2224B74-B83E-4D49-8260-EC92EA86D2CE}" type="presParOf" srcId="{0EBB8E6A-C35E-445B-9EAD-FD616882E4E7}" destId="{8BD1B377-BA13-4671-82E8-64F1783C246E}" srcOrd="3" destOrd="0" presId="urn:microsoft.com/office/officeart/2005/8/layout/pyramid2"/>
    <dgm:cxn modelId="{65B7E84B-232C-4FEB-93B0-54EF5B4D1213}" type="presParOf" srcId="{0EBB8E6A-C35E-445B-9EAD-FD616882E4E7}" destId="{3A158E85-8376-430A-B693-CE172E99264A}" srcOrd="4" destOrd="0" presId="urn:microsoft.com/office/officeart/2005/8/layout/pyramid2"/>
    <dgm:cxn modelId="{D8866FF2-45DF-4C01-8E02-66A0F7E8AD18}" type="presParOf" srcId="{0EBB8E6A-C35E-445B-9EAD-FD616882E4E7}" destId="{39B2B66E-C1D7-400D-80C4-9D1340D6D470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9665610-000F-4398-91C6-861FE6BA6A01}">
      <dsp:nvSpPr>
        <dsp:cNvPr id="0" name=""/>
        <dsp:cNvSpPr/>
      </dsp:nvSpPr>
      <dsp:spPr>
        <a:xfrm>
          <a:off x="0" y="0"/>
          <a:ext cx="9144000" cy="1590362"/>
        </a:xfrm>
        <a:prstGeom prst="rect">
          <a:avLst/>
        </a:prstGeom>
        <a:gradFill rotWithShape="0">
          <a:gsLst>
            <a:gs pos="0">
              <a:schemeClr val="accent2">
                <a:shade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shade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shade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b="1" kern="1200" dirty="0" smtClean="0">
              <a:solidFill>
                <a:schemeClr val="tx1"/>
              </a:solidFill>
            </a:rPr>
            <a:t>Теоретична основа</a:t>
          </a:r>
          <a:endParaRPr lang="ru-RU" sz="3200" b="1" kern="1200" dirty="0">
            <a:solidFill>
              <a:schemeClr val="tx1"/>
            </a:solidFill>
          </a:endParaRPr>
        </a:p>
      </dsp:txBody>
      <dsp:txXfrm>
        <a:off x="0" y="0"/>
        <a:ext cx="9144000" cy="1590362"/>
      </dsp:txXfrm>
    </dsp:sp>
    <dsp:sp modelId="{6DC01785-1560-4341-BE97-5A16B62C35B4}">
      <dsp:nvSpPr>
        <dsp:cNvPr id="0" name=""/>
        <dsp:cNvSpPr/>
      </dsp:nvSpPr>
      <dsp:spPr>
        <a:xfrm>
          <a:off x="0" y="1590362"/>
          <a:ext cx="4572000" cy="3339760"/>
        </a:xfrm>
        <a:prstGeom prst="rect">
          <a:avLst/>
        </a:prstGeom>
        <a:gradFill rotWithShape="0">
          <a:gsLst>
            <a:gs pos="0">
              <a:schemeClr val="accent2">
                <a:shade val="50000"/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2">
                <a:shade val="50000"/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2">
                <a:shade val="50000"/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/>
            <a:t>Залежність суми від зміни одного з доданків при сталому іншому доданку:</a:t>
          </a:r>
          <a:r>
            <a:rPr lang="uk-UA" sz="2400" kern="1200" dirty="0" smtClean="0"/>
            <a:t> якщо один доданок збільшиться на кілька одиниць, то значення суми, так само, збільшиться на стільки ж одиниць.</a:t>
          </a:r>
        </a:p>
      </dsp:txBody>
      <dsp:txXfrm>
        <a:off x="0" y="1590362"/>
        <a:ext cx="4572000" cy="3339760"/>
      </dsp:txXfrm>
    </dsp:sp>
    <dsp:sp modelId="{FC7AE146-73C1-46BD-ACBC-A653564191FC}">
      <dsp:nvSpPr>
        <dsp:cNvPr id="0" name=""/>
        <dsp:cNvSpPr/>
      </dsp:nvSpPr>
      <dsp:spPr>
        <a:xfrm>
          <a:off x="4572000" y="1590362"/>
          <a:ext cx="4572000" cy="3339760"/>
        </a:xfrm>
        <a:prstGeom prst="rect">
          <a:avLst/>
        </a:prstGeom>
        <a:gradFill rotWithShape="0">
          <a:gsLst>
            <a:gs pos="0">
              <a:schemeClr val="accent2">
                <a:shade val="50000"/>
                <a:hueOff val="216641"/>
                <a:satOff val="4386"/>
                <a:lumOff val="43132"/>
                <a:alphaOff val="0"/>
                <a:shade val="47500"/>
                <a:satMod val="137000"/>
              </a:schemeClr>
            </a:gs>
            <a:gs pos="55000">
              <a:schemeClr val="accent2">
                <a:shade val="50000"/>
                <a:hueOff val="216641"/>
                <a:satOff val="4386"/>
                <a:lumOff val="43132"/>
                <a:alphaOff val="0"/>
                <a:shade val="69000"/>
                <a:satMod val="137000"/>
              </a:schemeClr>
            </a:gs>
            <a:gs pos="100000">
              <a:schemeClr val="accent2">
                <a:shade val="50000"/>
                <a:hueOff val="216641"/>
                <a:satOff val="4386"/>
                <a:lumOff val="43132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>
              <a:solidFill>
                <a:schemeClr val="tx1"/>
              </a:solidFill>
            </a:rPr>
            <a:t>Залежність різниці від зміни від'ємника:</a:t>
          </a:r>
          <a:r>
            <a:rPr lang="uk-UA" sz="2400" kern="1200" dirty="0" smtClean="0">
              <a:solidFill>
                <a:schemeClr val="tx1"/>
              </a:solidFill>
            </a:rPr>
            <a:t> якщо від'ємник збільшиться на кілька одиниць, то значення різниці, навпаки, зменшиться на стільки ж одиниць.</a:t>
          </a:r>
        </a:p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 dirty="0">
            <a:solidFill>
              <a:schemeClr val="tx1"/>
            </a:solidFill>
          </a:endParaRPr>
        </a:p>
      </dsp:txBody>
      <dsp:txXfrm>
        <a:off x="4572000" y="1590362"/>
        <a:ext cx="4572000" cy="3339760"/>
      </dsp:txXfrm>
    </dsp:sp>
    <dsp:sp modelId="{DFC05549-699B-416A-8459-CCFA85A58B2F}">
      <dsp:nvSpPr>
        <dsp:cNvPr id="0" name=""/>
        <dsp:cNvSpPr/>
      </dsp:nvSpPr>
      <dsp:spPr>
        <a:xfrm>
          <a:off x="0" y="4930122"/>
          <a:ext cx="9144000" cy="371084"/>
        </a:xfrm>
        <a:prstGeom prst="rect">
          <a:avLst/>
        </a:prstGeom>
        <a:gradFill rotWithShape="0">
          <a:gsLst>
            <a:gs pos="0">
              <a:schemeClr val="accent2">
                <a:shade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shade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shade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C4FAB2B-10B0-4537-A3CC-065B6E80FFDC}">
      <dsp:nvSpPr>
        <dsp:cNvPr id="0" name=""/>
        <dsp:cNvSpPr/>
      </dsp:nvSpPr>
      <dsp:spPr>
        <a:xfrm>
          <a:off x="2571188" y="0"/>
          <a:ext cx="5445224" cy="5445224"/>
        </a:xfrm>
        <a:prstGeom prst="triangl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94AC59A4-83EF-4AF8-8B11-9E46EF9A494C}">
      <dsp:nvSpPr>
        <dsp:cNvPr id="0" name=""/>
        <dsp:cNvSpPr/>
      </dsp:nvSpPr>
      <dsp:spPr>
        <a:xfrm>
          <a:off x="5640280" y="547447"/>
          <a:ext cx="3539395" cy="1288986"/>
        </a:xfrm>
        <a:prstGeom prst="round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200" extrusionH="600" contourW="3000">
          <a:bevelT w="48600" h="18600" prst="relaxedInset"/>
          <a:bevelB w="48600" h="8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Доповнення числа до найближчого круглого числа - 10</a:t>
          </a:r>
          <a:endParaRPr lang="ru-RU" sz="2400" kern="1200" dirty="0"/>
        </a:p>
      </dsp:txBody>
      <dsp:txXfrm>
        <a:off x="5640280" y="547447"/>
        <a:ext cx="3539395" cy="1288986"/>
      </dsp:txXfrm>
    </dsp:sp>
    <dsp:sp modelId="{10C98837-3AC6-4501-B74E-E63AA4947CFC}">
      <dsp:nvSpPr>
        <dsp:cNvPr id="0" name=""/>
        <dsp:cNvSpPr/>
      </dsp:nvSpPr>
      <dsp:spPr>
        <a:xfrm>
          <a:off x="5640280" y="1997557"/>
          <a:ext cx="3539395" cy="1288986"/>
        </a:xfrm>
        <a:prstGeom prst="round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200" extrusionH="600" contourW="3000">
          <a:bevelT w="48600" h="18600" prst="relaxedInset"/>
          <a:bevelB w="48600" h="8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Додавання (віднімання) числа 10</a:t>
          </a:r>
          <a:endParaRPr lang="ru-RU" sz="2400" kern="1200" dirty="0"/>
        </a:p>
      </dsp:txBody>
      <dsp:txXfrm>
        <a:off x="5640280" y="1997557"/>
        <a:ext cx="3539395" cy="1288986"/>
      </dsp:txXfrm>
    </dsp:sp>
    <dsp:sp modelId="{3A158E85-8376-430A-B693-CE172E99264A}">
      <dsp:nvSpPr>
        <dsp:cNvPr id="0" name=""/>
        <dsp:cNvSpPr/>
      </dsp:nvSpPr>
      <dsp:spPr>
        <a:xfrm>
          <a:off x="5640280" y="3447666"/>
          <a:ext cx="3539395" cy="1288986"/>
        </a:xfrm>
        <a:prstGeom prst="round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200" extrusionH="600" contourW="3000">
          <a:bevelT w="48600" h="18600" prst="relaxedInset"/>
          <a:bevelB w="48600" h="8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Додавання (віднімання) одно цифрових чисел</a:t>
          </a:r>
          <a:endParaRPr lang="ru-RU" sz="2400" kern="1200" dirty="0"/>
        </a:p>
      </dsp:txBody>
      <dsp:txXfrm>
        <a:off x="5640280" y="3447666"/>
        <a:ext cx="3539395" cy="12889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A40663-F00F-436A-A801-25087E529FBF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DD50D1-B0A2-4962-B503-5A0328B8843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D186D8E3-5866-40D2-9511-37687AE8A9F7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186D8E3-5866-40D2-9511-37687AE8A9F7}" type="datetimeFigureOut">
              <a:rPr lang="ru-RU" smtClean="0"/>
              <a:pPr/>
              <a:t>04.02.2016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Прийом округлення</a:t>
            </a:r>
            <a:endParaRPr lang="ru-RU" sz="36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428736"/>
          <a:ext cx="9144000" cy="53012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FC05549-699B-416A-8459-CCFA85A58B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DFC05549-699B-416A-8459-CCFA85A58B2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9665610-000F-4398-91C6-861FE6BA6A0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4">
                                            <p:graphicEl>
                                              <a:dgm id="{79665610-000F-4398-91C6-861FE6BA6A0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DC01785-1560-4341-BE97-5A16B62C35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6DC01785-1560-4341-BE97-5A16B62C35B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C7AE146-73C1-46BD-ACBC-A653564191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FC7AE146-73C1-46BD-ACBC-A653564191F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b="1" dirty="0" smtClean="0"/>
              <a:t>Обчислення різними способами</a:t>
            </a:r>
            <a:endParaRPr lang="ru-RU" sz="3600" b="1" dirty="0"/>
          </a:p>
        </p:txBody>
      </p:sp>
      <p:pic>
        <p:nvPicPr>
          <p:cNvPr id="604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1392339"/>
            <a:ext cx="9144000" cy="225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041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785169"/>
            <a:ext cx="9144000" cy="3072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094908" y="2132856"/>
            <a:ext cx="6910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1 0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43042" y="2132856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+  5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07706" y="2132857"/>
            <a:ext cx="864096" cy="461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- 4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772816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06632" y="2132856"/>
            <a:ext cx="1008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= 15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286116" y="2132856"/>
            <a:ext cx="864096" cy="461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  4 =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921078" y="2132856"/>
            <a:ext cx="1008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11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076056" y="1772816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572132" y="2132856"/>
            <a:ext cx="6429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8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857884" y="2132856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uk-UA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1 0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732240" y="2132856"/>
            <a:ext cx="864096" cy="461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  2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135788" y="2132856"/>
            <a:ext cx="1008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= 1 8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858148" y="2132856"/>
            <a:ext cx="864096" cy="461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- 2 =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358214" y="2143116"/>
            <a:ext cx="1008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 1 6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000100" y="2681583"/>
            <a:ext cx="34463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(6 + 4) + 1=10  + 1 = 11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80020" y="3253087"/>
            <a:ext cx="10772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4     1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483406" y="2681583"/>
            <a:ext cx="34463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(8 + 2) + 6=10  + 6 = 16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763326" y="3253087"/>
            <a:ext cx="10772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2     6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268564" y="4324657"/>
            <a:ext cx="34463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(9 + 6) – 6 =  9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-23020" y="4857760"/>
            <a:ext cx="10772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 9    6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268564" y="5357826"/>
            <a:ext cx="3732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(15  -  5) – 1 =  1 0  -  1  = 9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500034" y="5890929"/>
            <a:ext cx="10772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 5    1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268564" y="6434760"/>
            <a:ext cx="3732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(1 5 -  </a:t>
            </a:r>
            <a:r>
              <a:rPr lang="uk-UA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1 0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) + 4  = 5 + 4  = 9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709788" y="6143644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Овал 29"/>
          <p:cNvSpPr/>
          <p:nvPr/>
        </p:nvSpPr>
        <p:spPr>
          <a:xfrm>
            <a:off x="71406" y="2214554"/>
            <a:ext cx="357190" cy="35719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1" name="Прямая со стрелкой 30"/>
          <p:cNvCxnSpPr/>
          <p:nvPr/>
        </p:nvCxnSpPr>
        <p:spPr>
          <a:xfrm rot="16200000" flipH="1">
            <a:off x="285720" y="3071810"/>
            <a:ext cx="214314" cy="214314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Овал 32"/>
          <p:cNvSpPr/>
          <p:nvPr/>
        </p:nvSpPr>
        <p:spPr>
          <a:xfrm>
            <a:off x="5143504" y="2214554"/>
            <a:ext cx="285752" cy="35719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1" name="Прямая со стрелкой 40"/>
          <p:cNvCxnSpPr/>
          <p:nvPr/>
        </p:nvCxnSpPr>
        <p:spPr>
          <a:xfrm rot="16200000" flipH="1">
            <a:off x="4786314" y="3071810"/>
            <a:ext cx="214314" cy="214314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/>
          <p:nvPr/>
        </p:nvCxnSpPr>
        <p:spPr>
          <a:xfrm rot="5400000">
            <a:off x="714348" y="4714884"/>
            <a:ext cx="214314" cy="214314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 стрелкой 44"/>
          <p:cNvCxnSpPr/>
          <p:nvPr/>
        </p:nvCxnSpPr>
        <p:spPr>
          <a:xfrm>
            <a:off x="357158" y="5786454"/>
            <a:ext cx="357190" cy="214314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Овал 46"/>
          <p:cNvSpPr/>
          <p:nvPr/>
        </p:nvSpPr>
        <p:spPr>
          <a:xfrm>
            <a:off x="857224" y="6500834"/>
            <a:ext cx="357190" cy="285752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Прямоугольник 42"/>
          <p:cNvSpPr/>
          <p:nvPr/>
        </p:nvSpPr>
        <p:spPr>
          <a:xfrm>
            <a:off x="4857752" y="4286256"/>
            <a:ext cx="4500594" cy="25717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7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21" grpId="0"/>
      <p:bldP spid="28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2" grpId="0"/>
      <p:bldP spid="30" grpId="0" animBg="1"/>
      <p:bldP spid="33" grpId="0" animBg="1"/>
      <p:bldP spid="4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Прийом округлення</a:t>
            </a:r>
            <a:endParaRPr lang="ru-RU" sz="36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-1548680" y="1412776"/>
          <a:ext cx="12097344" cy="54452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203848" y="1714488"/>
            <a:ext cx="923330" cy="4738848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uk-UA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Уміння, на яких </a:t>
            </a:r>
          </a:p>
          <a:p>
            <a:r>
              <a:rPr lang="uk-UA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ґрунтується прийом обчислення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C4FAB2B-10B0-4537-A3CC-065B6E80FF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0C4FAB2B-10B0-4537-A3CC-065B6E80FFD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4AC59A4-83EF-4AF8-8B11-9E46EF9A49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">
                                            <p:graphicEl>
                                              <a:dgm id="{94AC59A4-83EF-4AF8-8B11-9E46EF9A494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0C98837-3AC6-4501-B74E-E63AA4947C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">
                                            <p:graphicEl>
                                              <a:dgm id="{10C98837-3AC6-4501-B74E-E63AA4947CF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A158E85-8376-430A-B693-CE172E99264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4">
                                            <p:graphicEl>
                                              <a:dgm id="{3A158E85-8376-430A-B693-CE172E99264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one"/>
        </p:bldSub>
      </p:bldGraphic>
      <p:bldP spid="5" grpId="0" uiExpan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b="1" dirty="0" smtClean="0"/>
              <a:t>Прийом округлення. </a:t>
            </a:r>
            <a:br>
              <a:rPr lang="uk-UA" sz="3600" b="1" dirty="0" smtClean="0"/>
            </a:br>
            <a:r>
              <a:rPr lang="uk-UA" sz="3600" b="1" dirty="0" smtClean="0"/>
              <a:t>Підготовча робота</a:t>
            </a:r>
            <a:endParaRPr lang="ru-RU" sz="3600" b="1" dirty="0"/>
          </a:p>
        </p:txBody>
      </p:sp>
      <p:pic>
        <p:nvPicPr>
          <p:cNvPr id="542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484784"/>
            <a:ext cx="9144000" cy="25266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42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19" y="4365104"/>
            <a:ext cx="9138081" cy="1993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555776" y="2852936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13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75656" y="3212976"/>
            <a:ext cx="576064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-3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57488" y="3253087"/>
            <a:ext cx="576064" cy="38779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-3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55776" y="3573016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16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436096" y="2852936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427984" y="3214686"/>
            <a:ext cx="576064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-2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724128" y="3214686"/>
            <a:ext cx="576064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+2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436096" y="3573016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115616" y="6165304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+2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763688" y="6165304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-2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067944" y="6237312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-1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716016" y="6237312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+1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812360" y="6165304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+3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164288" y="6165304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-3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164288" y="5877272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  3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781754" y="5857892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8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9023189" flipV="1">
            <a:off x="1905260" y="3098435"/>
            <a:ext cx="474527" cy="474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9023189" flipV="1">
            <a:off x="2570650" y="3098435"/>
            <a:ext cx="474527" cy="474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3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9023189" flipV="1">
            <a:off x="4834218" y="3098435"/>
            <a:ext cx="474527" cy="474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9023189" flipV="1">
            <a:off x="5428170" y="3098435"/>
            <a:ext cx="474527" cy="474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54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  <p:bldP spid="8" grpId="0"/>
      <p:bldP spid="9" grpId="0"/>
      <p:bldP spid="10" grpId="0" animBg="1"/>
      <p:bldP spid="11" grpId="0" animBg="1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b="1" dirty="0" smtClean="0"/>
              <a:t>Прийом округлення. </a:t>
            </a:r>
            <a:br>
              <a:rPr lang="uk-UA" sz="3600" b="1" dirty="0" smtClean="0"/>
            </a:br>
            <a:r>
              <a:rPr lang="uk-UA" sz="3600" b="1" dirty="0" smtClean="0"/>
              <a:t>Підготовча робота</a:t>
            </a:r>
            <a:endParaRPr lang="ru-RU" sz="3600" b="1" dirty="0"/>
          </a:p>
        </p:txBody>
      </p:sp>
      <p:pic>
        <p:nvPicPr>
          <p:cNvPr id="552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56792"/>
            <a:ext cx="9144000" cy="3118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0" y="3140968"/>
            <a:ext cx="9144000" cy="16561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1547664" y="2348880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51920" y="2348880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 4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228184" y="2348880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1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567936" y="2348880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3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14290"/>
            <a:ext cx="7772400" cy="914400"/>
          </a:xfrm>
        </p:spPr>
        <p:txBody>
          <a:bodyPr>
            <a:noAutofit/>
          </a:bodyPr>
          <a:lstStyle/>
          <a:p>
            <a:pPr algn="ctr"/>
            <a:r>
              <a:rPr lang="uk-UA" sz="3600" b="1" dirty="0" smtClean="0"/>
              <a:t>Прийом округлення. </a:t>
            </a:r>
            <a:br>
              <a:rPr lang="uk-UA" sz="3600" b="1" dirty="0" smtClean="0"/>
            </a:br>
            <a:r>
              <a:rPr lang="uk-UA" sz="3600" b="1" dirty="0" smtClean="0"/>
              <a:t>Створення проблемної ситуації</a:t>
            </a:r>
            <a:endParaRPr lang="ru-RU" sz="3600" b="1" dirty="0"/>
          </a:p>
        </p:txBody>
      </p:sp>
      <p:pic>
        <p:nvPicPr>
          <p:cNvPr id="563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484784"/>
            <a:ext cx="9153049" cy="25899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63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187571"/>
            <a:ext cx="9144000" cy="26704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483768" y="3645024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14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57290" y="3284984"/>
            <a:ext cx="694430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- 2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43808" y="3286124"/>
            <a:ext cx="792088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- 2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483768" y="2924944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12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436096" y="3645024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427984" y="3284984"/>
            <a:ext cx="576064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- 4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724128" y="3356992"/>
            <a:ext cx="1008112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+ 4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436096" y="2924944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6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428860" y="5396227"/>
            <a:ext cx="13738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1 = 1 2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699792" y="5949280"/>
            <a:ext cx="13721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3= 7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267744" y="6423719"/>
            <a:ext cx="1518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smtClean="0">
                <a:latin typeface="Times New Roman" pitchFamily="18" charset="0"/>
                <a:cs typeface="Times New Roman" pitchFamily="18" charset="0"/>
              </a:rPr>
              <a:t>- 4 = 1 2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8" name="Прямая со стрелкой 17"/>
          <p:cNvCxnSpPr/>
          <p:nvPr/>
        </p:nvCxnSpPr>
        <p:spPr>
          <a:xfrm rot="16200000" flipV="1">
            <a:off x="1928793" y="3500439"/>
            <a:ext cx="428629" cy="1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 rot="16200000" flipV="1">
            <a:off x="2571735" y="3500439"/>
            <a:ext cx="428629" cy="1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rot="16200000" flipV="1">
            <a:off x="4857751" y="3500439"/>
            <a:ext cx="428629" cy="1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 rot="16200000" flipV="1">
            <a:off x="5429255" y="3500439"/>
            <a:ext cx="428629" cy="1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56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  <p:bldP spid="8" grpId="0"/>
      <p:bldP spid="9" grpId="0"/>
      <p:bldP spid="10" grpId="0" animBg="1"/>
      <p:bldP spid="11" grpId="0" animBg="1"/>
      <p:bldP spid="12" grpId="0"/>
      <p:bldP spid="13" grpId="0"/>
      <p:bldP spid="14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85774"/>
            <a:ext cx="7772400" cy="914400"/>
          </a:xfrm>
        </p:spPr>
        <p:txBody>
          <a:bodyPr>
            <a:noAutofit/>
          </a:bodyPr>
          <a:lstStyle/>
          <a:p>
            <a:pPr algn="ctr"/>
            <a:r>
              <a:rPr lang="uk-UA" sz="3600" b="1" dirty="0" smtClean="0"/>
              <a:t>Прийом округлення </a:t>
            </a:r>
            <a:br>
              <a:rPr lang="uk-UA" sz="3600" b="1" dirty="0" smtClean="0"/>
            </a:br>
            <a:endParaRPr lang="ru-RU" sz="3600" b="1" dirty="0"/>
          </a:p>
        </p:txBody>
      </p:sp>
      <p:pic>
        <p:nvPicPr>
          <p:cNvPr id="573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484784"/>
            <a:ext cx="9144000" cy="13340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734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068960"/>
            <a:ext cx="9144000" cy="2391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6215074" y="3857628"/>
            <a:ext cx="857256" cy="3571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7072330" y="3857628"/>
            <a:ext cx="428628" cy="3571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15074" y="4214818"/>
            <a:ext cx="857256" cy="2143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500958" y="3857628"/>
            <a:ext cx="500066" cy="3571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8001024" y="3857628"/>
            <a:ext cx="428628" cy="3571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8429652" y="3857628"/>
            <a:ext cx="857256" cy="3571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6072198" y="4500570"/>
            <a:ext cx="857256" cy="3571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6858016" y="4500570"/>
            <a:ext cx="500066" cy="3571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6072198" y="4786322"/>
            <a:ext cx="857256" cy="2143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7286644" y="4500570"/>
            <a:ext cx="571504" cy="3571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7858148" y="4500570"/>
            <a:ext cx="357190" cy="3571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8286776" y="4500570"/>
            <a:ext cx="857256" cy="3571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7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61760"/>
            <a:ext cx="8229600" cy="1252728"/>
          </a:xfrm>
        </p:spPr>
        <p:txBody>
          <a:bodyPr>
            <a:normAutofit/>
          </a:bodyPr>
          <a:lstStyle/>
          <a:p>
            <a:pPr algn="ctr"/>
            <a:r>
              <a:rPr lang="uk-UA" sz="3600" b="1" dirty="0" smtClean="0"/>
              <a:t>Прийом округлення </a:t>
            </a:r>
            <a:br>
              <a:rPr lang="uk-UA" sz="3600" b="1" dirty="0" smtClean="0"/>
            </a:br>
            <a:endParaRPr lang="ru-RU" sz="3600" b="1" dirty="0"/>
          </a:p>
        </p:txBody>
      </p:sp>
      <p:pic>
        <p:nvPicPr>
          <p:cNvPr id="583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412775"/>
            <a:ext cx="9144000" cy="42358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32356"/>
            <a:ext cx="8229600" cy="724942"/>
          </a:xfrm>
        </p:spPr>
        <p:txBody>
          <a:bodyPr>
            <a:noAutofit/>
          </a:bodyPr>
          <a:lstStyle/>
          <a:p>
            <a:pPr algn="ctr">
              <a:lnSpc>
                <a:spcPct val="80000"/>
              </a:lnSpc>
            </a:pPr>
            <a:r>
              <a:rPr lang="uk-UA" sz="3600" b="1" dirty="0" smtClean="0"/>
              <a:t>Прийом округлення. </a:t>
            </a:r>
            <a:br>
              <a:rPr lang="uk-UA" sz="3600" b="1" dirty="0" smtClean="0"/>
            </a:br>
            <a:r>
              <a:rPr lang="uk-UA" sz="3600" b="1" dirty="0" smtClean="0"/>
              <a:t>Первинне закріплення . </a:t>
            </a:r>
            <a:br>
              <a:rPr lang="uk-UA" sz="3600" b="1" dirty="0" smtClean="0"/>
            </a:br>
            <a:r>
              <a:rPr lang="uk-UA" sz="3600" b="1" dirty="0" smtClean="0"/>
              <a:t>Формування обчислювальної навички</a:t>
            </a:r>
            <a:br>
              <a:rPr lang="uk-UA" sz="3600" b="1" dirty="0" smtClean="0"/>
            </a:br>
            <a:endParaRPr lang="ru-RU" sz="3600" b="1" dirty="0"/>
          </a:p>
        </p:txBody>
      </p:sp>
      <p:pic>
        <p:nvPicPr>
          <p:cNvPr id="593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71612"/>
            <a:ext cx="9144000" cy="9421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939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140968"/>
            <a:ext cx="9144000" cy="25256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467544" y="1835532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solidFill>
                  <a:srgbClr val="FF0000"/>
                </a:solidFill>
              </a:rPr>
              <a:t>10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051720" y="2060848"/>
            <a:ext cx="576064" cy="46166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uk-UA" sz="2400" dirty="0" smtClean="0"/>
              <a:t>2</a:t>
            </a:r>
            <a:endParaRPr lang="ru-RU" sz="24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907704" y="1988840"/>
            <a:ext cx="648072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115616" y="1988840"/>
            <a:ext cx="792088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2411760" y="2060849"/>
            <a:ext cx="1368152" cy="461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/>
              <a:t>=12</a:t>
            </a:r>
            <a:endParaRPr lang="ru-RU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971600" y="3429000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solidFill>
                  <a:srgbClr val="FF0000"/>
                </a:solidFill>
              </a:rPr>
              <a:t>10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547664" y="3639894"/>
            <a:ext cx="1224136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2915816" y="3681715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/>
              <a:t> 4</a:t>
            </a:r>
            <a:endParaRPr lang="ru-RU" sz="24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843808" y="3639894"/>
            <a:ext cx="432048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3493020" y="3714752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/>
              <a:t> 4    4  </a:t>
            </a:r>
            <a:endParaRPr lang="ru-RU" sz="2400" i="1" dirty="0"/>
          </a:p>
        </p:txBody>
      </p:sp>
      <p:sp>
        <p:nvSpPr>
          <p:cNvPr id="18" name="TextBox 17"/>
          <p:cNvSpPr txBox="1"/>
          <p:nvPr/>
        </p:nvSpPr>
        <p:spPr>
          <a:xfrm>
            <a:off x="4572000" y="3714752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/>
              <a:t>8  </a:t>
            </a:r>
            <a:endParaRPr lang="ru-RU" sz="2400" i="1" dirty="0"/>
          </a:p>
        </p:txBody>
      </p:sp>
      <p:sp>
        <p:nvSpPr>
          <p:cNvPr id="19" name="TextBox 18"/>
          <p:cNvSpPr txBox="1"/>
          <p:nvPr/>
        </p:nvSpPr>
        <p:spPr>
          <a:xfrm>
            <a:off x="683568" y="3995772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solidFill>
                  <a:srgbClr val="FF0000"/>
                </a:solidFill>
              </a:rPr>
              <a:t>10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259632" y="4221088"/>
            <a:ext cx="1008112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TextBox 20"/>
          <p:cNvSpPr txBox="1"/>
          <p:nvPr/>
        </p:nvSpPr>
        <p:spPr>
          <a:xfrm>
            <a:off x="2483768" y="4221088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/>
              <a:t>4  </a:t>
            </a:r>
            <a:endParaRPr lang="ru-RU" sz="2400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2267744" y="4221088"/>
            <a:ext cx="432048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2987824" y="4221088"/>
            <a:ext cx="12961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/>
              <a:t> 15  -   4    </a:t>
            </a:r>
            <a:endParaRPr lang="ru-RU" sz="2400" i="1" dirty="0"/>
          </a:p>
        </p:txBody>
      </p:sp>
      <p:sp>
        <p:nvSpPr>
          <p:cNvPr id="24" name="TextBox 23"/>
          <p:cNvSpPr txBox="1"/>
          <p:nvPr/>
        </p:nvSpPr>
        <p:spPr>
          <a:xfrm>
            <a:off x="4067944" y="4221088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/>
              <a:t>= </a:t>
            </a:r>
            <a:r>
              <a:rPr lang="uk-UA" sz="2400" i="1" dirty="0" smtClean="0"/>
              <a:t>1 1</a:t>
            </a:r>
            <a:endParaRPr lang="ru-RU" sz="2400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59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9" grpId="0" animBg="1"/>
      <p:bldP spid="10" grpId="0" animBg="1"/>
      <p:bldP spid="12" grpId="0"/>
      <p:bldP spid="13" grpId="0"/>
      <p:bldP spid="14" grpId="0" animBg="1"/>
      <p:bldP spid="15" grpId="0"/>
      <p:bldP spid="16" grpId="0" animBg="1"/>
      <p:bldP spid="17" grpId="0"/>
      <p:bldP spid="18" grpId="0"/>
      <p:bldP spid="19" grpId="0"/>
      <p:bldP spid="20" grpId="0" animBg="1"/>
      <p:bldP spid="21" grpId="0"/>
      <p:bldP spid="22" grpId="0" animBg="1"/>
      <p:bldP spid="23" grpId="0"/>
      <p:bldP spid="2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32356"/>
            <a:ext cx="8229600" cy="724942"/>
          </a:xfrm>
        </p:spPr>
        <p:txBody>
          <a:bodyPr>
            <a:noAutofit/>
          </a:bodyPr>
          <a:lstStyle/>
          <a:p>
            <a:pPr algn="ctr">
              <a:lnSpc>
                <a:spcPct val="80000"/>
              </a:lnSpc>
            </a:pPr>
            <a:r>
              <a:rPr lang="uk-UA" sz="3600" b="1" dirty="0" smtClean="0"/>
              <a:t>Прийом округлення. </a:t>
            </a:r>
            <a:br>
              <a:rPr lang="uk-UA" sz="3600" b="1" dirty="0" smtClean="0"/>
            </a:br>
            <a:r>
              <a:rPr lang="uk-UA" sz="3600" b="1" dirty="0" smtClean="0"/>
              <a:t>Первинне закріплення . </a:t>
            </a:r>
            <a:br>
              <a:rPr lang="uk-UA" sz="3600" b="1" dirty="0" smtClean="0"/>
            </a:br>
            <a:r>
              <a:rPr lang="uk-UA" sz="3600" b="1" dirty="0" smtClean="0"/>
              <a:t>Формування обчислювальної навички</a:t>
            </a:r>
            <a:br>
              <a:rPr lang="uk-UA" sz="3600" b="1" dirty="0" smtClean="0"/>
            </a:br>
            <a:endParaRPr lang="ru-RU" sz="3600" b="1" dirty="0"/>
          </a:p>
        </p:txBody>
      </p:sp>
      <p:pic>
        <p:nvPicPr>
          <p:cNvPr id="5939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276872"/>
            <a:ext cx="9144000" cy="1517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683568" y="2996952"/>
            <a:ext cx="720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i="1" dirty="0" smtClean="0">
                <a:solidFill>
                  <a:srgbClr val="FF0000"/>
                </a:solidFill>
              </a:rPr>
              <a:t>10</a:t>
            </a:r>
            <a:endParaRPr lang="ru-RU" sz="2800" b="1" i="1" dirty="0">
              <a:solidFill>
                <a:srgbClr val="FF0000"/>
              </a:solidFill>
            </a:endParaRPr>
          </a:p>
        </p:txBody>
      </p:sp>
      <p:cxnSp>
        <p:nvCxnSpPr>
          <p:cNvPr id="9" name="Прямая со стрелкой 8"/>
          <p:cNvCxnSpPr>
            <a:endCxn id="7" idx="1"/>
          </p:cNvCxnSpPr>
          <p:nvPr/>
        </p:nvCxnSpPr>
        <p:spPr>
          <a:xfrm flipV="1">
            <a:off x="251520" y="3258562"/>
            <a:ext cx="432048" cy="17043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1691680" y="3356992"/>
            <a:ext cx="792088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1187624" y="3356992"/>
            <a:ext cx="792088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2500298" y="3357562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/>
              <a:t>1 1</a:t>
            </a:r>
            <a:endParaRPr lang="ru-RU" sz="2400" i="1" dirty="0"/>
          </a:p>
        </p:txBody>
      </p:sp>
      <p:sp>
        <p:nvSpPr>
          <p:cNvPr id="13" name="TextBox 12"/>
          <p:cNvSpPr txBox="1"/>
          <p:nvPr/>
        </p:nvSpPr>
        <p:spPr>
          <a:xfrm>
            <a:off x="4637738" y="2996952"/>
            <a:ext cx="720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i="1" dirty="0" smtClean="0">
                <a:solidFill>
                  <a:srgbClr val="FF0000"/>
                </a:solidFill>
              </a:rPr>
              <a:t>10</a:t>
            </a:r>
            <a:endParaRPr lang="ru-RU" sz="2800" b="1" i="1" dirty="0">
              <a:solidFill>
                <a:srgbClr val="FF0000"/>
              </a:solidFill>
            </a:endParaRPr>
          </a:p>
        </p:txBody>
      </p:sp>
      <p:cxnSp>
        <p:nvCxnSpPr>
          <p:cNvPr id="14" name="Прямая со стрелкой 13"/>
          <p:cNvCxnSpPr/>
          <p:nvPr/>
        </p:nvCxnSpPr>
        <p:spPr>
          <a:xfrm flipV="1">
            <a:off x="4139952" y="3284984"/>
            <a:ext cx="432048" cy="17043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5580112" y="3429000"/>
            <a:ext cx="576064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5148064" y="3429000"/>
            <a:ext cx="432048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6156176" y="3356992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/>
              <a:t>9</a:t>
            </a:r>
            <a:endParaRPr lang="ru-RU" sz="2400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" dur="2000" fill="hold"/>
                                        <p:tgtEl>
                                          <p:spTgt spid="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8" dur="2000" fill="hold"/>
                                        <p:tgtEl>
                                          <p:spTgt spid="1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10" grpId="0" animBg="1"/>
      <p:bldP spid="11" grpId="0" animBg="1"/>
      <p:bldP spid="12" grpId="0"/>
      <p:bldP spid="13" grpId="0"/>
      <p:bldP spid="13" grpId="1"/>
      <p:bldP spid="15" grpId="0" animBg="1"/>
      <p:bldP spid="16" grpId="0" animBg="1"/>
      <p:bldP spid="1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9869a7a3d7749c277415e7ccb6ba79994aab572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НОГМ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8719</TotalTime>
  <Words>313</Words>
  <Application>Microsoft Office PowerPoint</Application>
  <PresentationFormat>Экран (4:3)</PresentationFormat>
  <Paragraphs>88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Модульная</vt:lpstr>
      <vt:lpstr>Прийом округлення</vt:lpstr>
      <vt:lpstr>Прийом округлення</vt:lpstr>
      <vt:lpstr>Прийом округлення.  Підготовча робота</vt:lpstr>
      <vt:lpstr>Прийом округлення.  Підготовча робота</vt:lpstr>
      <vt:lpstr>Прийом округлення.  Створення проблемної ситуації</vt:lpstr>
      <vt:lpstr>Прийом округлення  </vt:lpstr>
      <vt:lpstr>Прийом округлення  </vt:lpstr>
      <vt:lpstr>Прийом округлення.  Первинне закріплення .  Формування обчислювальної навички </vt:lpstr>
      <vt:lpstr>Прийом округлення.  Первинне закріплення .  Формування обчислювальної навички </vt:lpstr>
      <vt:lpstr>Обчислення різними способами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7,8.   Методика формування обчислювальних навичок додавання і віднімання в межах 100</dc:title>
  <dc:creator>Admin</dc:creator>
  <cp:lastModifiedBy>Marinochka</cp:lastModifiedBy>
  <cp:revision>528</cp:revision>
  <dcterms:created xsi:type="dcterms:W3CDTF">2013-03-16T06:54:50Z</dcterms:created>
  <dcterms:modified xsi:type="dcterms:W3CDTF">2016-02-04T10:57:40Z</dcterms:modified>
</cp:coreProperties>
</file>