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2"/>
  </p:notesMasterIdLst>
  <p:sldIdLst>
    <p:sldId id="797" r:id="rId2"/>
    <p:sldId id="798" r:id="rId3"/>
    <p:sldId id="799" r:id="rId4"/>
    <p:sldId id="800" r:id="rId5"/>
    <p:sldId id="801" r:id="rId6"/>
    <p:sldId id="802" r:id="rId7"/>
    <p:sldId id="803" r:id="rId8"/>
    <p:sldId id="804" r:id="rId9"/>
    <p:sldId id="805" r:id="rId10"/>
    <p:sldId id="806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38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012016-DB2B-41AD-AFA2-CF2D1EA299AE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7AF08651-09EE-4E6D-AF72-E62AE6FA3150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76E294B4-8117-4F44-801F-CC3F2027E4E8}" type="parTrans" cxnId="{26DA1F9F-9BC5-412A-906B-BB16B4F2F184}">
      <dgm:prSet/>
      <dgm:spPr/>
      <dgm:t>
        <a:bodyPr/>
        <a:lstStyle/>
        <a:p>
          <a:endParaRPr lang="ru-RU"/>
        </a:p>
      </dgm:t>
    </dgm:pt>
    <dgm:pt modelId="{A62F5454-3014-4094-8C47-ED28F0CF0E18}" type="sibTrans" cxnId="{26DA1F9F-9BC5-412A-906B-BB16B4F2F184}">
      <dgm:prSet/>
      <dgm:spPr/>
      <dgm:t>
        <a:bodyPr/>
        <a:lstStyle/>
        <a:p>
          <a:endParaRPr lang="ru-RU"/>
        </a:p>
      </dgm:t>
    </dgm:pt>
    <dgm:pt modelId="{52EEB9ED-1741-4427-BBF6-F7EF7C39FFEC}">
      <dgm:prSet phldrT="[Текст]" custT="1"/>
      <dgm:spPr/>
      <dgm:t>
        <a:bodyPr/>
        <a:lstStyle/>
        <a:p>
          <a:pPr algn="just"/>
          <a:r>
            <a:rPr lang="uk-UA" sz="2400" b="1" dirty="0" smtClean="0"/>
            <a:t>Залежність суми від зміни одного з доданків при сталому іншому доданку:</a:t>
          </a:r>
          <a:r>
            <a:rPr lang="uk-UA" sz="2400" dirty="0" smtClean="0"/>
            <a:t> якщо один доданок збільшиться на кілька одиниць, то значення суми, так само, збільшиться на стільки ж одиниць.</a:t>
          </a:r>
        </a:p>
      </dgm:t>
    </dgm:pt>
    <dgm:pt modelId="{16518767-1F38-4A52-B92A-9154727B467C}" type="parTrans" cxnId="{1DA8516A-5E5E-4BB7-9109-E0815EC42AFD}">
      <dgm:prSet/>
      <dgm:spPr/>
      <dgm:t>
        <a:bodyPr/>
        <a:lstStyle/>
        <a:p>
          <a:endParaRPr lang="ru-RU"/>
        </a:p>
      </dgm:t>
    </dgm:pt>
    <dgm:pt modelId="{0F5DF2BA-E8EF-4BF4-BE21-448F54F1DF81}" type="sibTrans" cxnId="{1DA8516A-5E5E-4BB7-9109-E0815EC42AFD}">
      <dgm:prSet/>
      <dgm:spPr/>
      <dgm:t>
        <a:bodyPr/>
        <a:lstStyle/>
        <a:p>
          <a:endParaRPr lang="ru-RU"/>
        </a:p>
      </dgm:t>
    </dgm:pt>
    <dgm:pt modelId="{9D1E5113-F894-43F5-A1A2-9E24A6A74F26}">
      <dgm:prSet phldrT="[Текст]" custT="1"/>
      <dgm:spPr/>
      <dgm:t>
        <a:bodyPr/>
        <a:lstStyle/>
        <a:p>
          <a:pPr algn="just"/>
          <a:r>
            <a:rPr lang="uk-UA" sz="2400" b="1" dirty="0" smtClean="0">
              <a:solidFill>
                <a:schemeClr val="tx1"/>
              </a:solidFill>
            </a:rPr>
            <a:t>Залежність різниці від зміни від'ємника:</a:t>
          </a:r>
          <a:r>
            <a:rPr lang="uk-UA" sz="2400" dirty="0" smtClean="0">
              <a:solidFill>
                <a:schemeClr val="tx1"/>
              </a:solidFill>
            </a:rPr>
            <a:t> якщо від'ємник збільшиться на кілька одиниць, то значення різниці, навпаки, зменшиться на стільки ж одиниць.</a:t>
          </a:r>
        </a:p>
        <a:p>
          <a:pPr algn="just"/>
          <a:endParaRPr lang="ru-RU" sz="2400" dirty="0">
            <a:solidFill>
              <a:schemeClr val="tx1"/>
            </a:solidFill>
          </a:endParaRPr>
        </a:p>
      </dgm:t>
    </dgm:pt>
    <dgm:pt modelId="{CE7BB55C-EAEE-4601-A188-818B9C42744D}" type="parTrans" cxnId="{F68F6E4F-9BC7-4D09-BEEA-A7862AD3A50C}">
      <dgm:prSet/>
      <dgm:spPr/>
      <dgm:t>
        <a:bodyPr/>
        <a:lstStyle/>
        <a:p>
          <a:endParaRPr lang="ru-RU"/>
        </a:p>
      </dgm:t>
    </dgm:pt>
    <dgm:pt modelId="{2AB41233-0F0C-4C2D-AA8B-08F105E5C701}" type="sibTrans" cxnId="{F68F6E4F-9BC7-4D09-BEEA-A7862AD3A50C}">
      <dgm:prSet/>
      <dgm:spPr/>
      <dgm:t>
        <a:bodyPr/>
        <a:lstStyle/>
        <a:p>
          <a:endParaRPr lang="ru-RU"/>
        </a:p>
      </dgm:t>
    </dgm:pt>
    <dgm:pt modelId="{7C9FB262-3F40-4BD4-B789-D2AA556BB302}" type="pres">
      <dgm:prSet presAssocID="{A7012016-DB2B-41AD-AFA2-CF2D1EA299A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665610-000F-4398-91C6-861FE6BA6A01}" type="pres">
      <dgm:prSet presAssocID="{7AF08651-09EE-4E6D-AF72-E62AE6FA3150}" presName="roof" presStyleLbl="dkBgShp" presStyleIdx="0" presStyleCnt="2"/>
      <dgm:spPr/>
      <dgm:t>
        <a:bodyPr/>
        <a:lstStyle/>
        <a:p>
          <a:endParaRPr lang="ru-RU"/>
        </a:p>
      </dgm:t>
    </dgm:pt>
    <dgm:pt modelId="{68A3895E-FB00-4BC3-9ADC-94CA8034131E}" type="pres">
      <dgm:prSet presAssocID="{7AF08651-09EE-4E6D-AF72-E62AE6FA3150}" presName="pillars" presStyleCnt="0"/>
      <dgm:spPr/>
      <dgm:t>
        <a:bodyPr/>
        <a:lstStyle/>
        <a:p>
          <a:endParaRPr lang="ru-RU"/>
        </a:p>
      </dgm:t>
    </dgm:pt>
    <dgm:pt modelId="{6DC01785-1560-4341-BE97-5A16B62C35B4}" type="pres">
      <dgm:prSet presAssocID="{7AF08651-09EE-4E6D-AF72-E62AE6FA315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7AE146-73C1-46BD-ACBC-A653564191FC}" type="pres">
      <dgm:prSet presAssocID="{9D1E5113-F894-43F5-A1A2-9E24A6A74F26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C05549-699B-416A-8459-CCFA85A58B2F}" type="pres">
      <dgm:prSet presAssocID="{7AF08651-09EE-4E6D-AF72-E62AE6FA3150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16AA2ECA-CAC9-4185-9D58-EECEA2672C8B}" type="presOf" srcId="{9D1E5113-F894-43F5-A1A2-9E24A6A74F26}" destId="{FC7AE146-73C1-46BD-ACBC-A653564191FC}" srcOrd="0" destOrd="0" presId="urn:microsoft.com/office/officeart/2005/8/layout/hList3"/>
    <dgm:cxn modelId="{5B48C5AC-ABE4-43B2-BF77-B6BFE9731C67}" type="presOf" srcId="{52EEB9ED-1741-4427-BBF6-F7EF7C39FFEC}" destId="{6DC01785-1560-4341-BE97-5A16B62C35B4}" srcOrd="0" destOrd="0" presId="urn:microsoft.com/office/officeart/2005/8/layout/hList3"/>
    <dgm:cxn modelId="{48E9C418-1892-4364-AC7A-3B4744F2F3AC}" type="presOf" srcId="{A7012016-DB2B-41AD-AFA2-CF2D1EA299AE}" destId="{7C9FB262-3F40-4BD4-B789-D2AA556BB302}" srcOrd="0" destOrd="0" presId="urn:microsoft.com/office/officeart/2005/8/layout/hList3"/>
    <dgm:cxn modelId="{F68F6E4F-9BC7-4D09-BEEA-A7862AD3A50C}" srcId="{7AF08651-09EE-4E6D-AF72-E62AE6FA3150}" destId="{9D1E5113-F894-43F5-A1A2-9E24A6A74F26}" srcOrd="1" destOrd="0" parTransId="{CE7BB55C-EAEE-4601-A188-818B9C42744D}" sibTransId="{2AB41233-0F0C-4C2D-AA8B-08F105E5C701}"/>
    <dgm:cxn modelId="{26DA1F9F-9BC5-412A-906B-BB16B4F2F184}" srcId="{A7012016-DB2B-41AD-AFA2-CF2D1EA299AE}" destId="{7AF08651-09EE-4E6D-AF72-E62AE6FA3150}" srcOrd="0" destOrd="0" parTransId="{76E294B4-8117-4F44-801F-CC3F2027E4E8}" sibTransId="{A62F5454-3014-4094-8C47-ED28F0CF0E18}"/>
    <dgm:cxn modelId="{1DA8516A-5E5E-4BB7-9109-E0815EC42AFD}" srcId="{7AF08651-09EE-4E6D-AF72-E62AE6FA3150}" destId="{52EEB9ED-1741-4427-BBF6-F7EF7C39FFEC}" srcOrd="0" destOrd="0" parTransId="{16518767-1F38-4A52-B92A-9154727B467C}" sibTransId="{0F5DF2BA-E8EF-4BF4-BE21-448F54F1DF81}"/>
    <dgm:cxn modelId="{B027FCEB-FE13-4A72-9187-6BB5EE2361BB}" type="presOf" srcId="{7AF08651-09EE-4E6D-AF72-E62AE6FA3150}" destId="{79665610-000F-4398-91C6-861FE6BA6A01}" srcOrd="0" destOrd="0" presId="urn:microsoft.com/office/officeart/2005/8/layout/hList3"/>
    <dgm:cxn modelId="{B73DE428-FA56-4085-BA41-3A74F4F9A830}" type="presParOf" srcId="{7C9FB262-3F40-4BD4-B789-D2AA556BB302}" destId="{79665610-000F-4398-91C6-861FE6BA6A01}" srcOrd="0" destOrd="0" presId="urn:microsoft.com/office/officeart/2005/8/layout/hList3"/>
    <dgm:cxn modelId="{86C709A6-08FF-40B5-B30C-F75A736B0A19}" type="presParOf" srcId="{7C9FB262-3F40-4BD4-B789-D2AA556BB302}" destId="{68A3895E-FB00-4BC3-9ADC-94CA8034131E}" srcOrd="1" destOrd="0" presId="urn:microsoft.com/office/officeart/2005/8/layout/hList3"/>
    <dgm:cxn modelId="{D232F3C0-C5EC-4BB3-A6A8-44F07A00E636}" type="presParOf" srcId="{68A3895E-FB00-4BC3-9ADC-94CA8034131E}" destId="{6DC01785-1560-4341-BE97-5A16B62C35B4}" srcOrd="0" destOrd="0" presId="urn:microsoft.com/office/officeart/2005/8/layout/hList3"/>
    <dgm:cxn modelId="{7E1EF593-5286-46BA-A2C6-F14690B4D6B3}" type="presParOf" srcId="{68A3895E-FB00-4BC3-9ADC-94CA8034131E}" destId="{FC7AE146-73C1-46BD-ACBC-A653564191FC}" srcOrd="1" destOrd="0" presId="urn:microsoft.com/office/officeart/2005/8/layout/hList3"/>
    <dgm:cxn modelId="{B345ECB4-7A70-46F6-B0D9-6D7E2F3D641E}" type="presParOf" srcId="{7C9FB262-3F40-4BD4-B789-D2AA556BB302}" destId="{DFC05549-699B-416A-8459-CCFA85A58B2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/>
      <dgm:spPr/>
      <dgm:t>
        <a:bodyPr/>
        <a:lstStyle/>
        <a:p>
          <a:r>
            <a:rPr lang="uk-UA" dirty="0" smtClean="0"/>
            <a:t>Доповнення числа до найближчого круглого числа - 10</a:t>
          </a:r>
          <a:endParaRPr lang="ru-RU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/>
      <dgm:spPr/>
      <dgm:t>
        <a:bodyPr/>
        <a:lstStyle/>
        <a:p>
          <a:r>
            <a:rPr lang="uk-UA" dirty="0" smtClean="0"/>
            <a:t>Додавання (віднімання) числа 10</a:t>
          </a:r>
          <a:endParaRPr lang="ru-RU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296C9089-AD6A-425B-8446-47BC12334228}">
      <dgm:prSet phldrT="[Текст]"/>
      <dgm:spPr/>
      <dgm:t>
        <a:bodyPr/>
        <a:lstStyle/>
        <a:p>
          <a:r>
            <a:rPr lang="uk-UA" dirty="0" smtClean="0"/>
            <a:t>Додавання (віднімання) одно цифрових чисел</a:t>
          </a:r>
          <a:endParaRPr lang="ru-RU" dirty="0"/>
        </a:p>
      </dgm:t>
    </dgm:pt>
    <dgm:pt modelId="{F9F04176-1589-4BEE-BB81-ECB13DF92FF4}" type="parTrans" cxnId="{4B7E5F28-A0D3-4116-B27E-70852F1B9A93}">
      <dgm:prSet/>
      <dgm:spPr/>
      <dgm:t>
        <a:bodyPr/>
        <a:lstStyle/>
        <a:p>
          <a:endParaRPr lang="ru-RU"/>
        </a:p>
      </dgm:t>
    </dgm:pt>
    <dgm:pt modelId="{E1530077-7018-498D-B0DC-CEC6941FE850}" type="sibTrans" cxnId="{4B7E5F28-A0D3-4116-B27E-70852F1B9A93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6363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  <dgm:pt modelId="{3A158E85-8376-430A-B693-CE172E99264A}" type="pres">
      <dgm:prSet presAssocID="{296C9089-AD6A-425B-8446-47BC12334228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2B66E-C1D7-400D-80C4-9D1340D6D470}" type="pres">
      <dgm:prSet presAssocID="{296C9089-AD6A-425B-8446-47BC12334228}" presName="aSpace" presStyleCnt="0"/>
      <dgm:spPr/>
    </dgm:pt>
  </dgm:ptLst>
  <dgm:cxnLst>
    <dgm:cxn modelId="{4B7E5F28-A0D3-4116-B27E-70852F1B9A93}" srcId="{C5FBB781-3862-40F6-B4F8-B7338931C997}" destId="{296C9089-AD6A-425B-8446-47BC12334228}" srcOrd="2" destOrd="0" parTransId="{F9F04176-1589-4BEE-BB81-ECB13DF92FF4}" sibTransId="{E1530077-7018-498D-B0DC-CEC6941FE850}"/>
    <dgm:cxn modelId="{75FB8458-B15F-47F3-B953-0DBFB64B81D6}" srcId="{C5FBB781-3862-40F6-B4F8-B7338931C997}" destId="{57D7F001-30F8-41F0-B360-FEE484B61660}" srcOrd="1" destOrd="0" parTransId="{2F1F8833-0FF5-4DB4-8497-2747FE4947A1}" sibTransId="{3D7C8747-4453-4B2D-9EA5-4F39DB4A9BDB}"/>
    <dgm:cxn modelId="{7EAE1BA3-2989-496A-BA15-5D85827BDB03}" type="presOf" srcId="{A05FF585-85E0-4EDB-916B-DC3653DAB40D}" destId="{94AC59A4-83EF-4AF8-8B11-9E46EF9A494C}" srcOrd="0" destOrd="0" presId="urn:microsoft.com/office/officeart/2005/8/layout/pyramid2"/>
    <dgm:cxn modelId="{C9DFD66C-9A36-479F-90C4-607331881AB2}" type="presOf" srcId="{C5FBB781-3862-40F6-B4F8-B7338931C997}" destId="{D79F24AF-84DF-4324-BDC7-62858E0E6C0E}" srcOrd="0" destOrd="0" presId="urn:microsoft.com/office/officeart/2005/8/layout/pyramid2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A8AEBB78-9A11-4ABD-8296-BF3D9F666D16}" type="presOf" srcId="{57D7F001-30F8-41F0-B360-FEE484B61660}" destId="{10C98837-3AC6-4501-B74E-E63AA4947CFC}" srcOrd="0" destOrd="0" presId="urn:microsoft.com/office/officeart/2005/8/layout/pyramid2"/>
    <dgm:cxn modelId="{7DB73F4D-5AB4-440E-BF9A-17A83370B567}" type="presOf" srcId="{296C9089-AD6A-425B-8446-47BC12334228}" destId="{3A158E85-8376-430A-B693-CE172E99264A}" srcOrd="0" destOrd="0" presId="urn:microsoft.com/office/officeart/2005/8/layout/pyramid2"/>
    <dgm:cxn modelId="{5CB311CA-AA75-41E8-A45B-69D134CC2B71}" type="presParOf" srcId="{D79F24AF-84DF-4324-BDC7-62858E0E6C0E}" destId="{0C4FAB2B-10B0-4537-A3CC-065B6E80FFDC}" srcOrd="0" destOrd="0" presId="urn:microsoft.com/office/officeart/2005/8/layout/pyramid2"/>
    <dgm:cxn modelId="{FDFE6DD2-AFA1-46E9-A8E7-83D8E8081ED7}" type="presParOf" srcId="{D79F24AF-84DF-4324-BDC7-62858E0E6C0E}" destId="{0EBB8E6A-C35E-445B-9EAD-FD616882E4E7}" srcOrd="1" destOrd="0" presId="urn:microsoft.com/office/officeart/2005/8/layout/pyramid2"/>
    <dgm:cxn modelId="{51D3E500-3A84-4098-84B6-991C21DFE144}" type="presParOf" srcId="{0EBB8E6A-C35E-445B-9EAD-FD616882E4E7}" destId="{94AC59A4-83EF-4AF8-8B11-9E46EF9A494C}" srcOrd="0" destOrd="0" presId="urn:microsoft.com/office/officeart/2005/8/layout/pyramid2"/>
    <dgm:cxn modelId="{971C3F3B-1D8D-4A24-AD36-633FF22D75DF}" type="presParOf" srcId="{0EBB8E6A-C35E-445B-9EAD-FD616882E4E7}" destId="{DBB032F4-A396-41D5-AA83-1A756626B226}" srcOrd="1" destOrd="0" presId="urn:microsoft.com/office/officeart/2005/8/layout/pyramid2"/>
    <dgm:cxn modelId="{13B9E993-80D9-4205-96D8-31724F1783E1}" type="presParOf" srcId="{0EBB8E6A-C35E-445B-9EAD-FD616882E4E7}" destId="{10C98837-3AC6-4501-B74E-E63AA4947CFC}" srcOrd="2" destOrd="0" presId="urn:microsoft.com/office/officeart/2005/8/layout/pyramid2"/>
    <dgm:cxn modelId="{B2224B74-B83E-4D49-8260-EC92EA86D2CE}" type="presParOf" srcId="{0EBB8E6A-C35E-445B-9EAD-FD616882E4E7}" destId="{8BD1B377-BA13-4671-82E8-64F1783C246E}" srcOrd="3" destOrd="0" presId="urn:microsoft.com/office/officeart/2005/8/layout/pyramid2"/>
    <dgm:cxn modelId="{65B7E84B-232C-4FEB-93B0-54EF5B4D1213}" type="presParOf" srcId="{0EBB8E6A-C35E-445B-9EAD-FD616882E4E7}" destId="{3A158E85-8376-430A-B693-CE172E99264A}" srcOrd="4" destOrd="0" presId="urn:microsoft.com/office/officeart/2005/8/layout/pyramid2"/>
    <dgm:cxn modelId="{D8866FF2-45DF-4C01-8E02-66A0F7E8AD18}" type="presParOf" srcId="{0EBB8E6A-C35E-445B-9EAD-FD616882E4E7}" destId="{39B2B66E-C1D7-400D-80C4-9D1340D6D470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665610-000F-4398-91C6-861FE6BA6A01}">
      <dsp:nvSpPr>
        <dsp:cNvPr id="0" name=""/>
        <dsp:cNvSpPr/>
      </dsp:nvSpPr>
      <dsp:spPr>
        <a:xfrm>
          <a:off x="0" y="0"/>
          <a:ext cx="9144000" cy="1590362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</a:rPr>
            <a:t>Теоретична основа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0"/>
        <a:ext cx="9144000" cy="1590362"/>
      </dsp:txXfrm>
    </dsp:sp>
    <dsp:sp modelId="{6DC01785-1560-4341-BE97-5A16B62C35B4}">
      <dsp:nvSpPr>
        <dsp:cNvPr id="0" name=""/>
        <dsp:cNvSpPr/>
      </dsp:nvSpPr>
      <dsp:spPr>
        <a:xfrm>
          <a:off x="0" y="1590362"/>
          <a:ext cx="4572000" cy="3339760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Залежність суми від зміни одного з доданків при сталому іншому доданку:</a:t>
          </a:r>
          <a:r>
            <a:rPr lang="uk-UA" sz="2400" kern="1200" dirty="0" smtClean="0"/>
            <a:t> якщо один доданок збільшиться на кілька одиниць, то значення суми, так само, збільшиться на стільки ж одиниць.</a:t>
          </a:r>
        </a:p>
      </dsp:txBody>
      <dsp:txXfrm>
        <a:off x="0" y="1590362"/>
        <a:ext cx="4572000" cy="3339760"/>
      </dsp:txXfrm>
    </dsp:sp>
    <dsp:sp modelId="{FC7AE146-73C1-46BD-ACBC-A653564191FC}">
      <dsp:nvSpPr>
        <dsp:cNvPr id="0" name=""/>
        <dsp:cNvSpPr/>
      </dsp:nvSpPr>
      <dsp:spPr>
        <a:xfrm>
          <a:off x="4572000" y="1590362"/>
          <a:ext cx="4572000" cy="3339760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216641"/>
                <a:satOff val="4386"/>
                <a:lumOff val="43132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216641"/>
                <a:satOff val="4386"/>
                <a:lumOff val="43132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216641"/>
                <a:satOff val="4386"/>
                <a:lumOff val="4313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Залежність різниці від зміни від'ємника:</a:t>
          </a:r>
          <a:r>
            <a:rPr lang="uk-UA" sz="2400" kern="1200" dirty="0" smtClean="0">
              <a:solidFill>
                <a:schemeClr val="tx1"/>
              </a:solidFill>
            </a:rPr>
            <a:t> якщо від'ємник збільшиться на кілька одиниць, то значення різниці, навпаки, зменшиться на стільки ж одиниць.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chemeClr val="tx1"/>
            </a:solidFill>
          </a:endParaRPr>
        </a:p>
      </dsp:txBody>
      <dsp:txXfrm>
        <a:off x="4572000" y="1590362"/>
        <a:ext cx="4572000" cy="3339760"/>
      </dsp:txXfrm>
    </dsp:sp>
    <dsp:sp modelId="{DFC05549-699B-416A-8459-CCFA85A58B2F}">
      <dsp:nvSpPr>
        <dsp:cNvPr id="0" name=""/>
        <dsp:cNvSpPr/>
      </dsp:nvSpPr>
      <dsp:spPr>
        <a:xfrm>
          <a:off x="0" y="4930122"/>
          <a:ext cx="9144000" cy="371084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2571188" y="0"/>
          <a:ext cx="5445224" cy="5445224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AC59A4-83EF-4AF8-8B11-9E46EF9A494C}">
      <dsp:nvSpPr>
        <dsp:cNvPr id="0" name=""/>
        <dsp:cNvSpPr/>
      </dsp:nvSpPr>
      <dsp:spPr>
        <a:xfrm>
          <a:off x="5640280" y="547447"/>
          <a:ext cx="3539395" cy="128898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Доповнення числа до найближчого круглого числа - 10</a:t>
          </a:r>
          <a:endParaRPr lang="ru-RU" sz="2400" kern="1200" dirty="0"/>
        </a:p>
      </dsp:txBody>
      <dsp:txXfrm>
        <a:off x="5640280" y="547447"/>
        <a:ext cx="3539395" cy="1288986"/>
      </dsp:txXfrm>
    </dsp:sp>
    <dsp:sp modelId="{10C98837-3AC6-4501-B74E-E63AA4947CFC}">
      <dsp:nvSpPr>
        <dsp:cNvPr id="0" name=""/>
        <dsp:cNvSpPr/>
      </dsp:nvSpPr>
      <dsp:spPr>
        <a:xfrm>
          <a:off x="5640280" y="1997557"/>
          <a:ext cx="3539395" cy="128898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Додавання (віднімання) числа 10</a:t>
          </a:r>
          <a:endParaRPr lang="ru-RU" sz="2400" kern="1200" dirty="0"/>
        </a:p>
      </dsp:txBody>
      <dsp:txXfrm>
        <a:off x="5640280" y="1997557"/>
        <a:ext cx="3539395" cy="1288986"/>
      </dsp:txXfrm>
    </dsp:sp>
    <dsp:sp modelId="{3A158E85-8376-430A-B693-CE172E99264A}">
      <dsp:nvSpPr>
        <dsp:cNvPr id="0" name=""/>
        <dsp:cNvSpPr/>
      </dsp:nvSpPr>
      <dsp:spPr>
        <a:xfrm>
          <a:off x="5640280" y="3447666"/>
          <a:ext cx="3539395" cy="128898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Додавання (віднімання) одно цифрових чисел</a:t>
          </a:r>
          <a:endParaRPr lang="ru-RU" sz="2400" kern="1200" dirty="0"/>
        </a:p>
      </dsp:txBody>
      <dsp:txXfrm>
        <a:off x="5640280" y="3447666"/>
        <a:ext cx="3539395" cy="1288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округлення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301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Обчислення різними способами</a:t>
            </a:r>
            <a:endParaRPr lang="ru-RU" sz="3600" b="1" dirty="0"/>
          </a:p>
        </p:txBody>
      </p:sp>
      <p:pic>
        <p:nvPicPr>
          <p:cNvPr id="604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392339"/>
            <a:ext cx="9144000" cy="22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5169"/>
            <a:ext cx="9144000" cy="3072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94908" y="2132856"/>
            <a:ext cx="691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1 0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213285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 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7706" y="2132857"/>
            <a:ext cx="864096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77281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06632" y="2132856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= 15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86116" y="2132856"/>
            <a:ext cx="864096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 4 =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1078" y="2132856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6056" y="177281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2132" y="2132856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57884" y="2132856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1 0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32240" y="2132856"/>
            <a:ext cx="864096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35788" y="2132856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= 1 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58148" y="2132856"/>
            <a:ext cx="864096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- 2 =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58214" y="2143116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1 6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0100" y="2681583"/>
            <a:ext cx="3446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(6 + 4) + 1=10  + 1 = 11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0020" y="3253087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4     1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83406" y="2681583"/>
            <a:ext cx="3446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(8 + 2) + 6=10  + 6 = 16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63326" y="3253087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2     6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268564" y="4324657"/>
            <a:ext cx="3446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(9 + 6) – 6 = 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-23020" y="4857760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9    6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68564" y="5357826"/>
            <a:ext cx="3732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(15  -  5) – 1 =  1 0  -  1  =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00034" y="5890929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5    1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68564" y="6434760"/>
            <a:ext cx="3732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(1 5 - 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1 0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 + 4  = 5 + 4  =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9788" y="614364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71406" y="2214554"/>
            <a:ext cx="357190" cy="3571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 rot="16200000" flipH="1">
            <a:off x="285720" y="3071810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5143504" y="2214554"/>
            <a:ext cx="285752" cy="3571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 стрелкой 40"/>
          <p:cNvCxnSpPr/>
          <p:nvPr/>
        </p:nvCxnSpPr>
        <p:spPr>
          <a:xfrm rot="16200000" flipH="1">
            <a:off x="4786314" y="3071810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>
            <a:off x="714348" y="4714884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357158" y="5786454"/>
            <a:ext cx="357190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Овал 46"/>
          <p:cNvSpPr/>
          <p:nvPr/>
        </p:nvSpPr>
        <p:spPr>
          <a:xfrm>
            <a:off x="857224" y="6500834"/>
            <a:ext cx="357190" cy="2857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4857752" y="4286256"/>
            <a:ext cx="4500594" cy="2571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1" grpId="0"/>
      <p:bldP spid="28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2" grpId="0"/>
      <p:bldP spid="30" grpId="0" animBg="1"/>
      <p:bldP spid="33" grpId="0" animBg="1"/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округлення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3848" y="1714488"/>
            <a:ext cx="923330" cy="473884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 uiExpan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Прийом округлення. </a:t>
            </a:r>
            <a:br>
              <a:rPr lang="uk-UA" sz="3600" b="1" dirty="0" smtClean="0"/>
            </a:br>
            <a:r>
              <a:rPr lang="uk-UA" sz="3600" b="1" dirty="0" smtClean="0"/>
              <a:t>Підготовча робота</a:t>
            </a:r>
            <a:endParaRPr lang="ru-RU" sz="3600" b="1" dirty="0"/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2526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9" y="4365104"/>
            <a:ext cx="9138081" cy="1993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55776" y="285293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212976"/>
            <a:ext cx="5760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488" y="3253087"/>
            <a:ext cx="576064" cy="3877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5776" y="357301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6096" y="285293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984" y="3214686"/>
            <a:ext cx="5760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24128" y="3214686"/>
            <a:ext cx="5760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36096" y="357301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15616" y="616530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63688" y="616530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67944" y="623731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6016" y="623731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12360" y="616530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64288" y="616530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64288" y="587727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1754" y="585789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023189" flipV="1">
            <a:off x="1905260" y="3098435"/>
            <a:ext cx="474527" cy="474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023189" flipV="1">
            <a:off x="2570650" y="3098435"/>
            <a:ext cx="474527" cy="474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023189" flipV="1">
            <a:off x="4834218" y="3098435"/>
            <a:ext cx="474527" cy="474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023189" flipV="1">
            <a:off x="5428170" y="3098435"/>
            <a:ext cx="474527" cy="474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/>
      <p:bldP spid="9" grpId="0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Прийом округлення. </a:t>
            </a:r>
            <a:br>
              <a:rPr lang="uk-UA" sz="3600" b="1" dirty="0" smtClean="0"/>
            </a:br>
            <a:r>
              <a:rPr lang="uk-UA" sz="3600" b="1" dirty="0" smtClean="0"/>
              <a:t>Підготовча робота</a:t>
            </a:r>
            <a:endParaRPr lang="ru-RU" sz="3600" b="1" dirty="0"/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311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3140968"/>
            <a:ext cx="9144000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47664" y="234888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1920" y="234888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8184" y="234888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67936" y="234888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Прийом округлення. </a:t>
            </a:r>
            <a:br>
              <a:rPr lang="uk-UA" sz="3600" b="1" dirty="0" smtClean="0"/>
            </a:br>
            <a:r>
              <a:rPr lang="uk-UA" sz="3600" b="1" dirty="0" smtClean="0"/>
              <a:t>Створення проблемної ситуації</a:t>
            </a:r>
            <a:endParaRPr lang="ru-RU" sz="3600" b="1" dirty="0"/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53049" cy="2589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87571"/>
            <a:ext cx="9144000" cy="2670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483768" y="364502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3284984"/>
            <a:ext cx="69443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3808" y="3286124"/>
            <a:ext cx="7920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83768" y="292494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6096" y="364502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984" y="3284984"/>
            <a:ext cx="5760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24128" y="3356992"/>
            <a:ext cx="10081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+ 4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36096" y="292494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28860" y="5396227"/>
            <a:ext cx="1373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 = 1 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99792" y="5949280"/>
            <a:ext cx="1372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3= 7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67744" y="6423719"/>
            <a:ext cx="1518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smtClean="0">
                <a:latin typeface="Times New Roman" pitchFamily="18" charset="0"/>
                <a:cs typeface="Times New Roman" pitchFamily="18" charset="0"/>
              </a:rPr>
              <a:t>- 4 = 1 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V="1">
            <a:off x="1928793" y="3500439"/>
            <a:ext cx="428629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6200000" flipV="1">
            <a:off x="2571735" y="3500439"/>
            <a:ext cx="428629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V="1">
            <a:off x="4857751" y="3500439"/>
            <a:ext cx="428629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6200000" flipV="1">
            <a:off x="5429255" y="3500439"/>
            <a:ext cx="428629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/>
      <p:bldP spid="9" grpId="0"/>
      <p:bldP spid="10" grpId="0" animBg="1"/>
      <p:bldP spid="11" grpId="0" animBg="1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85774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Прийом округлення </a:t>
            </a:r>
            <a:br>
              <a:rPr lang="uk-UA" sz="3600" b="1" dirty="0" smtClean="0"/>
            </a:br>
            <a:endParaRPr lang="ru-RU" sz="3600" b="1" dirty="0"/>
          </a:p>
        </p:txBody>
      </p:sp>
      <p:pic>
        <p:nvPicPr>
          <p:cNvPr id="573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1334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68960"/>
            <a:ext cx="9144000" cy="2391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215074" y="3857628"/>
            <a:ext cx="857256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072330" y="3857628"/>
            <a:ext cx="42862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15074" y="4214818"/>
            <a:ext cx="857256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00958" y="3857628"/>
            <a:ext cx="500066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001024" y="3857628"/>
            <a:ext cx="42862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429652" y="3857628"/>
            <a:ext cx="857256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072198" y="4500570"/>
            <a:ext cx="857256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58016" y="4500570"/>
            <a:ext cx="500066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072198" y="4786322"/>
            <a:ext cx="857256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286644" y="4500570"/>
            <a:ext cx="571504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858148" y="4500570"/>
            <a:ext cx="357190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286776" y="4500570"/>
            <a:ext cx="857256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61760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Прийом округлення </a:t>
            </a:r>
            <a:br>
              <a:rPr lang="uk-UA" sz="3600" b="1" dirty="0" smtClean="0"/>
            </a:br>
            <a:endParaRPr lang="ru-RU" sz="3600" b="1" dirty="0"/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5"/>
            <a:ext cx="9144000" cy="4235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32356"/>
            <a:ext cx="8229600" cy="724942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Прийом округлення. </a:t>
            </a:r>
            <a:br>
              <a:rPr lang="uk-UA" sz="3600" b="1" dirty="0" smtClean="0"/>
            </a:br>
            <a:r>
              <a:rPr lang="uk-UA" sz="3600" b="1" dirty="0" smtClean="0"/>
              <a:t>Первинне закріплення . </a:t>
            </a:r>
            <a:br>
              <a:rPr lang="uk-UA" sz="3600" b="1" dirty="0" smtClean="0"/>
            </a:br>
            <a:r>
              <a:rPr lang="uk-UA" sz="3600" b="1" dirty="0" smtClean="0"/>
              <a:t>Формування обчислювальної навички</a:t>
            </a:r>
            <a:br>
              <a:rPr lang="uk-UA" sz="3600" b="1" dirty="0" smtClean="0"/>
            </a:br>
            <a:endParaRPr lang="ru-RU" sz="3600" b="1" dirty="0"/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9144000" cy="94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0968"/>
            <a:ext cx="9144000" cy="2525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67544" y="183553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10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2060848"/>
            <a:ext cx="57606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2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1988840"/>
            <a:ext cx="64807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15616" y="1988840"/>
            <a:ext cx="79208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411760" y="2060849"/>
            <a:ext cx="1368152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=12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971600" y="342900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10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47664" y="3639894"/>
            <a:ext cx="122413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915816" y="368171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4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843808" y="3639894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493020" y="3714752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/>
              <a:t> 4    4  </a:t>
            </a:r>
            <a:endParaRPr lang="ru-RU" sz="24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4572000" y="3714752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/>
              <a:t>8  </a:t>
            </a:r>
            <a:endParaRPr lang="ru-RU" sz="2400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683568" y="399577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10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59632" y="4221088"/>
            <a:ext cx="100811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483768" y="422108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  </a:t>
            </a: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267744" y="4221088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987824" y="4221088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/>
              <a:t> 15  -   4    </a:t>
            </a:r>
            <a:endParaRPr lang="ru-RU" sz="24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067944" y="422108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/>
              <a:t>= </a:t>
            </a:r>
            <a:r>
              <a:rPr lang="uk-UA" sz="2400" i="1" dirty="0" smtClean="0"/>
              <a:t>1 1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2" grpId="0"/>
      <p:bldP spid="13" grpId="0"/>
      <p:bldP spid="14" grpId="0" animBg="1"/>
      <p:bldP spid="15" grpId="0"/>
      <p:bldP spid="16" grpId="0" animBg="1"/>
      <p:bldP spid="17" grpId="0"/>
      <p:bldP spid="18" grpId="0"/>
      <p:bldP spid="19" grpId="0"/>
      <p:bldP spid="20" grpId="0" animBg="1"/>
      <p:bldP spid="21" grpId="0"/>
      <p:bldP spid="22" grpId="0" animBg="1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32356"/>
            <a:ext cx="8229600" cy="724942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Прийом округлення. </a:t>
            </a:r>
            <a:br>
              <a:rPr lang="uk-UA" sz="3600" b="1" dirty="0" smtClean="0"/>
            </a:br>
            <a:r>
              <a:rPr lang="uk-UA" sz="3600" b="1" dirty="0" smtClean="0"/>
              <a:t>Первинне закріплення . </a:t>
            </a:r>
            <a:br>
              <a:rPr lang="uk-UA" sz="3600" b="1" dirty="0" smtClean="0"/>
            </a:br>
            <a:r>
              <a:rPr lang="uk-UA" sz="3600" b="1" dirty="0" smtClean="0"/>
              <a:t>Формування обчислювальної навички</a:t>
            </a:r>
            <a:br>
              <a:rPr lang="uk-UA" sz="3600" b="1" dirty="0" smtClean="0"/>
            </a:br>
            <a:endParaRPr lang="ru-RU" sz="3600" b="1" dirty="0"/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76872"/>
            <a:ext cx="9144000" cy="1517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83568" y="299695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>
                <a:solidFill>
                  <a:srgbClr val="FF0000"/>
                </a:solidFill>
              </a:rPr>
              <a:t>10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>
            <a:endCxn id="7" idx="1"/>
          </p:cNvCxnSpPr>
          <p:nvPr/>
        </p:nvCxnSpPr>
        <p:spPr>
          <a:xfrm flipV="1">
            <a:off x="251520" y="3258562"/>
            <a:ext cx="432048" cy="170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691680" y="3356992"/>
            <a:ext cx="7920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87624" y="3356992"/>
            <a:ext cx="7920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500298" y="3357562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/>
              <a:t>1 1</a:t>
            </a:r>
            <a:endParaRPr lang="ru-RU" sz="2400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4637738" y="299695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>
                <a:solidFill>
                  <a:srgbClr val="FF0000"/>
                </a:solidFill>
              </a:rPr>
              <a:t>10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4139952" y="3284984"/>
            <a:ext cx="432048" cy="170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5580112" y="3429000"/>
            <a:ext cx="57606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148064" y="3429000"/>
            <a:ext cx="43204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156176" y="3356992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/>
              <a:t>9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 animBg="1"/>
      <p:bldP spid="11" grpId="0" animBg="1"/>
      <p:bldP spid="12" grpId="0"/>
      <p:bldP spid="13" grpId="0"/>
      <p:bldP spid="13" grpId="1"/>
      <p:bldP spid="15" grpId="0" animBg="1"/>
      <p:bldP spid="16" grpId="0" animBg="1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8719</TotalTime>
  <Words>313</Words>
  <Application>Microsoft Office PowerPoint</Application>
  <PresentationFormat>Экран (4:3)</PresentationFormat>
  <Paragraphs>88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Модульная</vt:lpstr>
      <vt:lpstr>Прийом округлення</vt:lpstr>
      <vt:lpstr>Прийом округлення</vt:lpstr>
      <vt:lpstr>Прийом округлення.  Підготовча робота</vt:lpstr>
      <vt:lpstr>Прийом округлення.  Підготовча робота</vt:lpstr>
      <vt:lpstr>Прийом округлення.  Створення проблемної ситуації</vt:lpstr>
      <vt:lpstr>Прийом округлення  </vt:lpstr>
      <vt:lpstr>Прийом округлення  </vt:lpstr>
      <vt:lpstr>Прийом округлення.  Первинне закріплення .  Формування обчислювальної навички </vt:lpstr>
      <vt:lpstr>Прийом округлення.  Первинне закріплення .  Формування обчислювальної навички </vt:lpstr>
      <vt:lpstr>Обчислення різними способами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528</cp:revision>
  <dcterms:created xsi:type="dcterms:W3CDTF">2013-03-16T06:54:50Z</dcterms:created>
  <dcterms:modified xsi:type="dcterms:W3CDTF">2016-02-04T10:57:40Z</dcterms:modified>
</cp:coreProperties>
</file>