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817" r:id="rId2"/>
    <p:sldId id="818" r:id="rId3"/>
    <p:sldId id="819" r:id="rId4"/>
    <p:sldId id="820" r:id="rId5"/>
    <p:sldId id="821" r:id="rId6"/>
    <p:sldId id="822" r:id="rId7"/>
    <p:sldId id="823" r:id="rId8"/>
    <p:sldId id="824" r:id="rId9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22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8"/>
            <a:ext cx="8363272" cy="11430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n w="12700">
                  <a:noFill/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Реалізація вимог нової навчальної програми у чинних підручниках</a:t>
            </a:r>
            <a:endParaRPr lang="ru-RU" sz="3600" b="1" dirty="0">
              <a:ln w="12700">
                <a:noFill/>
                <a:prstDash val="solid"/>
              </a:ln>
              <a:solidFill>
                <a:schemeClr val="accent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3333" r="4999"/>
          <a:stretch>
            <a:fillRect/>
          </a:stretch>
        </p:blipFill>
        <p:spPr bwMode="auto">
          <a:xfrm rot="20493552">
            <a:off x="-415826" y="3429024"/>
            <a:ext cx="392909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 l="3333" r="3333"/>
          <a:stretch>
            <a:fillRect/>
          </a:stretch>
        </p:blipFill>
        <p:spPr bwMode="auto">
          <a:xfrm rot="1155354">
            <a:off x="5618681" y="3429000"/>
            <a:ext cx="400052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 l="3333" r="4999"/>
          <a:stretch>
            <a:fillRect/>
          </a:stretch>
        </p:blipFill>
        <p:spPr bwMode="auto">
          <a:xfrm>
            <a:off x="2786050" y="1428736"/>
            <a:ext cx="392909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10042"/>
            <a:ext cx="8501090" cy="490066"/>
          </a:xfrm>
        </p:spPr>
        <p:txBody>
          <a:bodyPr>
            <a:noAutofit/>
          </a:bodyPr>
          <a:lstStyle/>
          <a:p>
            <a:pPr marL="457200" indent="-457200" algn="ctr">
              <a:lnSpc>
                <a:spcPct val="80000"/>
              </a:lnSpc>
              <a:spcBef>
                <a:spcPts val="0"/>
              </a:spcBef>
            </a:pPr>
            <a:r>
              <a:rPr lang="uk-UA" sz="3600" dirty="0" smtClean="0"/>
              <a:t>Реалізація змісту програми у підручнику Ф. </a:t>
            </a:r>
            <a:r>
              <a:rPr lang="uk-UA" sz="3600" dirty="0" err="1" smtClean="0"/>
              <a:t>Рівкінд</a:t>
            </a:r>
            <a:r>
              <a:rPr lang="uk-UA" sz="3600" dirty="0" smtClean="0"/>
              <a:t>,</a:t>
            </a:r>
            <a:br>
              <a:rPr lang="uk-UA" sz="3600" dirty="0" smtClean="0"/>
            </a:br>
            <a:r>
              <a:rPr lang="uk-UA" sz="3600" dirty="0" smtClean="0"/>
              <a:t> Л. </a:t>
            </a:r>
            <a:r>
              <a:rPr lang="uk-UA" sz="3600" dirty="0" err="1" smtClean="0"/>
              <a:t>Оляницької</a:t>
            </a:r>
            <a:endParaRPr lang="ru-RU" sz="3600" b="1" spc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357322"/>
          <a:ext cx="9143999" cy="60007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788023"/>
                <a:gridCol w="4355976"/>
              </a:tblGrid>
              <a:tr h="822975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навчальної програми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Ф.</a:t>
                      </a:r>
                      <a:r>
                        <a:rPr lang="uk-UA" sz="24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Рівкінд</a:t>
                      </a: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Л.</a:t>
                      </a:r>
                      <a:r>
                        <a:rPr lang="uk-UA" sz="24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Оляницька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77793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Прийоми додавання і віднімання чисел з переходом через десяток у межах 20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і віднімання одноцифрових чисел частинами.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суми до числа.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суми від числа. Додавання на основі переставного закону додавання.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endParaRPr kumimoji="0" lang="uk-UA" sz="24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Поступове введення прийомів додавання і віднімання чисел 2 – 9 частинами. Прийом ілюструється на окремому випадку й учні мають самостійно його застосувати  для інших випадків обчислення.  У такий спосіб формуються вузькі узагальнення. Власне, прийом додавання (віднімання) частинами не узагальнюється. 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Лише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окремих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випадків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чисел 5 – 6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переставний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закон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Хоча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він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значно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полегшує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чисел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другої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п'ятірки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917" y="-71462"/>
            <a:ext cx="1000115" cy="1443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10042"/>
            <a:ext cx="8501090" cy="490066"/>
          </a:xfrm>
        </p:spPr>
        <p:txBody>
          <a:bodyPr>
            <a:noAutofit/>
          </a:bodyPr>
          <a:lstStyle/>
          <a:p>
            <a:pPr marL="457200" indent="-457200" algn="ctr">
              <a:lnSpc>
                <a:spcPct val="80000"/>
              </a:lnSpc>
              <a:spcBef>
                <a:spcPts val="0"/>
              </a:spcBef>
            </a:pPr>
            <a:r>
              <a:rPr lang="uk-UA" sz="3600" dirty="0" smtClean="0"/>
              <a:t>Реалізація змісту програми у підручнику Ф. </a:t>
            </a:r>
            <a:r>
              <a:rPr lang="uk-UA" sz="3600" dirty="0" err="1" smtClean="0"/>
              <a:t>Рівкінд</a:t>
            </a:r>
            <a:r>
              <a:rPr lang="uk-UA" sz="3600" dirty="0" smtClean="0"/>
              <a:t>,</a:t>
            </a:r>
            <a:br>
              <a:rPr lang="uk-UA" sz="3600" dirty="0" smtClean="0"/>
            </a:br>
            <a:r>
              <a:rPr lang="uk-UA" sz="3600" dirty="0" smtClean="0"/>
              <a:t> Л. </a:t>
            </a:r>
            <a:r>
              <a:rPr lang="uk-UA" sz="3600" dirty="0" err="1" smtClean="0"/>
              <a:t>Оляницької</a:t>
            </a:r>
            <a:endParaRPr lang="ru-RU" sz="3600" b="1" spc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357322"/>
          <a:ext cx="9143999" cy="687020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788023"/>
                <a:gridCol w="4355976"/>
              </a:tblGrid>
              <a:tr h="822975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навчальної програми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Ф.</a:t>
                      </a:r>
                      <a:r>
                        <a:rPr lang="uk-UA" sz="24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Рівкінд</a:t>
                      </a: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Л.</a:t>
                      </a:r>
                      <a:r>
                        <a:rPr lang="uk-UA" sz="24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Оляницька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77793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на основі взаємозв’язку між діями додавання і віднімання.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числа від суми.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Таблиці додавання і віднімання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Таблиці додавання та віднімання одноцифрових чисел з переходом через десяток.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Залежність результатів арифметичних дій від зміни одного  з компонентів при сталому іншому компоненті.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 округлення.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Перевірка правильності виконання дій додавання і віднімання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endParaRPr kumimoji="0" lang="uk-UA" sz="24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підставі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взаємозв'язку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дій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не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розглядається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Таблиця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пропонується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лише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загальному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вигляді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Поза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увагою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авторів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лишилися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наступні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питання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програми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Ø"/>
                      </a:pP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Залежність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результатів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арифметичних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дій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зміни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одного 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компонентів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сталому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іншому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компоненті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Ø"/>
                      </a:pP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округлення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endParaRPr kumimoji="0" lang="ru-RU" sz="22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endParaRPr kumimoji="0" lang="ru-RU" sz="22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endParaRPr kumimoji="0" lang="uk-UA" sz="22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None/>
                      </a:pPr>
                      <a:endParaRPr kumimoji="0" lang="uk-UA" sz="22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endParaRPr kumimoji="0" lang="uk-UA" sz="24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917" y="-71462"/>
            <a:ext cx="1000115" cy="1443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52918"/>
            <a:ext cx="8801072" cy="490066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Реалізація змісту програми </a:t>
            </a:r>
            <a:br>
              <a:rPr lang="uk-UA" sz="3600" dirty="0" smtClean="0"/>
            </a:br>
            <a:r>
              <a:rPr lang="uk-UA" sz="3600" dirty="0" smtClean="0"/>
              <a:t>у підручнику М. Богданович,  </a:t>
            </a:r>
            <a:br>
              <a:rPr lang="uk-UA" sz="3600" dirty="0" smtClean="0"/>
            </a:br>
            <a:r>
              <a:rPr lang="uk-UA" sz="3600" dirty="0" smtClean="0"/>
              <a:t>Г. </a:t>
            </a:r>
            <a:r>
              <a:rPr lang="uk-UA" sz="3600" dirty="0" err="1" smtClean="0"/>
              <a:t>Лишенко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spc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214422"/>
          <a:ext cx="9143999" cy="57546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29123"/>
                <a:gridCol w="4714876"/>
              </a:tblGrid>
              <a:tr h="642918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/>
                        <a:t>Зміст навчальної програми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М. Богданович,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 Г. </a:t>
                      </a:r>
                      <a:r>
                        <a:rPr lang="uk-UA" sz="2400" dirty="0" err="1" smtClean="0"/>
                        <a:t>Лишенко</a:t>
                      </a:r>
                      <a:endParaRPr lang="ru-RU" sz="2400" dirty="0"/>
                    </a:p>
                  </a:txBody>
                  <a:tcPr/>
                </a:tc>
              </a:tr>
              <a:tr h="50545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Прийоми додавання і віднімання чисел з переходом через десяток у межах 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і віднімання одноцифрових чисел частинами.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суми до числа.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суми від числа. Додавання на основі переставного закону додавання.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на основі взаємозв’язку між діями додавання і віднімання.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числа від суми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24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Аналогічно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підручнику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Ф.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Рівкінд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Л.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Оляницької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формуються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вузькі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узагальнення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щодо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й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частинами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чисел 2 – 9.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обчислення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частинами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не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узагальнюється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чисел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другої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п'ятірки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крім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числа 8,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спосіб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підставі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переставного закону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Але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цей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спосіб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не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узагальнюється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чисел 7, 9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використовується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спосіб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підставі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взаємозв'язку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арифметичних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дій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й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-51616"/>
            <a:ext cx="857256" cy="1266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52918"/>
            <a:ext cx="8801072" cy="490066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Реалізація змісту програми </a:t>
            </a:r>
            <a:br>
              <a:rPr lang="uk-UA" sz="3600" dirty="0" smtClean="0"/>
            </a:br>
            <a:r>
              <a:rPr lang="uk-UA" sz="3600" dirty="0" smtClean="0"/>
              <a:t>у підручнику М. Богданович,  </a:t>
            </a:r>
            <a:br>
              <a:rPr lang="uk-UA" sz="3600" dirty="0" smtClean="0"/>
            </a:br>
            <a:r>
              <a:rPr lang="uk-UA" sz="3600" dirty="0" smtClean="0"/>
              <a:t>Г. </a:t>
            </a:r>
            <a:r>
              <a:rPr lang="uk-UA" sz="3600" dirty="0" err="1" smtClean="0"/>
              <a:t>Лишенко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spc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214422"/>
          <a:ext cx="9143999" cy="57311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29123"/>
                <a:gridCol w="4714876"/>
              </a:tblGrid>
              <a:tr h="642918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/>
                        <a:t>Зміст навчальної програми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М. Богданович,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 Г. </a:t>
                      </a:r>
                      <a:r>
                        <a:rPr lang="uk-UA" sz="2400" dirty="0" err="1" smtClean="0"/>
                        <a:t>Лишенко</a:t>
                      </a:r>
                      <a:endParaRPr lang="ru-RU" sz="2400" dirty="0"/>
                    </a:p>
                  </a:txBody>
                  <a:tcPr/>
                </a:tc>
              </a:tr>
              <a:tr h="50545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Таблиці додавання і віднімання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Таблиці додавання та віднімання одноцифрових чисел з переходом через десяток.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Залежність результатів арифметичних дій від зміни одного  з компонентів при сталому іншому компоненті.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 округлення.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Перевірка правильності виконання дій додавання і віднімання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24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Таблиці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складаються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сталим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другим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доданком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або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сталим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від'ємником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увагою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авторів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лишилися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питання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програми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Ø"/>
                      </a:pP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Залежність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результатів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арифметичних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дій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зміни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одного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компонентів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сталому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іншому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компоненті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Ø"/>
                      </a:pP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округлення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Ø"/>
                      </a:pP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Перевірка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й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endParaRPr kumimoji="0" lang="ru-RU" sz="24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-51616"/>
            <a:ext cx="857256" cy="1266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214422"/>
          <a:ext cx="9143999" cy="57311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00561"/>
                <a:gridCol w="4643438"/>
              </a:tblGrid>
              <a:tr h="642918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/>
                        <a:t>Зміст навчальної програми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С. </a:t>
                      </a:r>
                      <a:r>
                        <a:rPr lang="uk-UA" sz="2400" dirty="0" err="1" smtClean="0"/>
                        <a:t>Скворцова</a:t>
                      </a:r>
                      <a:r>
                        <a:rPr lang="uk-UA" sz="2400" dirty="0" smtClean="0"/>
                        <a:t>,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О. </a:t>
                      </a:r>
                      <a:r>
                        <a:rPr lang="uk-UA" sz="2400" dirty="0" err="1" smtClean="0"/>
                        <a:t>Онопрієнко</a:t>
                      </a:r>
                      <a:endParaRPr lang="uk-UA" sz="2400" dirty="0" smtClean="0"/>
                    </a:p>
                  </a:txBody>
                  <a:tcPr/>
                </a:tc>
              </a:tr>
              <a:tr h="5054512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Прийоми додавання і віднімання чисел з переходом через десяток у межах 20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і віднімання одноцифрових чисел частинами.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суми до числа.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суми від числа. Додавання на основі переставного закону додавання.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endParaRPr kumimoji="0" lang="uk-UA" sz="24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0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Формується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частинами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на числах 2 – 5.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частинами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всіх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чисел 2 – 9.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узагальнюється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0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підставі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обчислень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частинами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вводяться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правила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 числа та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числа.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0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Числа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другої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п'ятірки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так само як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межах 10,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додають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підставі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переставного закону.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Узагальнюється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підставі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переставного закону.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0" y="652918"/>
            <a:ext cx="8586758" cy="490066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Реалізація змісту програми 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 підручнику С. Скворцова, 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О. Онопрієнко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скворцова 2 (зош1).png"/>
          <p:cNvPicPr>
            <a:picLocks noChangeAspect="1"/>
          </p:cNvPicPr>
          <p:nvPr/>
        </p:nvPicPr>
        <p:blipFill>
          <a:blip r:embed="rId2" cstate="print"/>
          <a:srcRect l="7605"/>
          <a:stretch>
            <a:fillRect/>
          </a:stretch>
        </p:blipFill>
        <p:spPr>
          <a:xfrm>
            <a:off x="8286776" y="-23"/>
            <a:ext cx="928694" cy="12804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214422"/>
          <a:ext cx="9143999" cy="57311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14809"/>
                <a:gridCol w="4929190"/>
              </a:tblGrid>
              <a:tr h="642918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/>
                        <a:t>Зміст навчальної програми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С. </a:t>
                      </a:r>
                      <a:r>
                        <a:rPr lang="uk-UA" sz="2400" dirty="0" err="1" smtClean="0"/>
                        <a:t>Скворцова</a:t>
                      </a:r>
                      <a:r>
                        <a:rPr lang="uk-UA" sz="2400" dirty="0" smtClean="0"/>
                        <a:t>,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О. </a:t>
                      </a:r>
                      <a:r>
                        <a:rPr lang="uk-UA" sz="2400" dirty="0" err="1" smtClean="0"/>
                        <a:t>Онопрієнко</a:t>
                      </a:r>
                      <a:endParaRPr lang="uk-UA" sz="2400" dirty="0" smtClean="0"/>
                    </a:p>
                  </a:txBody>
                  <a:tcPr/>
                </a:tc>
              </a:tr>
              <a:tr h="5054512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на основі взаємозв’язку між діями додавання і віднімання.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числа від суми.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endParaRPr kumimoji="0" lang="uk-UA" sz="24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0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Після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опанування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учнями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прийомами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частинами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підставі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переставного закону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пропонуються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таблиці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складені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сталим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значенням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0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Числа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другої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п'ятірки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віднімають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також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ще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й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          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підставі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взаємозв'язку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арифметичних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дій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й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0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Після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опанування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учнями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чисел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частинами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на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підставі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взаємозв'язку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арифметичних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дій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й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вводяться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таблиці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сталим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зменшуваним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0" y="652918"/>
            <a:ext cx="8586758" cy="490066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Реалізація змісту програми 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 підручнику С. Скворцова, 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О. Онопрієнко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скворцова 2 (зош1).png"/>
          <p:cNvPicPr>
            <a:picLocks noChangeAspect="1"/>
          </p:cNvPicPr>
          <p:nvPr/>
        </p:nvPicPr>
        <p:blipFill>
          <a:blip r:embed="rId2" cstate="print"/>
          <a:srcRect l="7605"/>
          <a:stretch>
            <a:fillRect/>
          </a:stretch>
        </p:blipFill>
        <p:spPr>
          <a:xfrm>
            <a:off x="8286776" y="-23"/>
            <a:ext cx="928694" cy="12804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214422"/>
          <a:ext cx="9143999" cy="6543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000495"/>
                <a:gridCol w="5143504"/>
              </a:tblGrid>
              <a:tr h="642918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/>
                        <a:t>Зміст навчальної програми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С. </a:t>
                      </a:r>
                      <a:r>
                        <a:rPr lang="uk-UA" sz="2400" dirty="0" err="1" smtClean="0"/>
                        <a:t>Скворцова</a:t>
                      </a:r>
                      <a:r>
                        <a:rPr lang="uk-UA" sz="2400" dirty="0" smtClean="0"/>
                        <a:t>,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О. </a:t>
                      </a:r>
                      <a:r>
                        <a:rPr lang="uk-UA" sz="2400" dirty="0" err="1" smtClean="0"/>
                        <a:t>Онопрієнко</a:t>
                      </a:r>
                      <a:endParaRPr lang="uk-UA" sz="2400" dirty="0" smtClean="0"/>
                    </a:p>
                  </a:txBody>
                  <a:tcPr/>
                </a:tc>
              </a:tr>
              <a:tr h="5054512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Таблиці додавання і віднімання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Таблиці додавання та віднімання одноцифрових чисел з переходом через десяток.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Залежність результатів арифметичних дій від зміни одного  з компонентів при сталому іншому компоненті.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 округлення.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Перевірка правильності виконання дій додавання і віднімання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endParaRPr kumimoji="0" lang="uk-UA" sz="24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5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Розглядається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залежність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(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різниці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зміни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одного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доданків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зменшуваного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при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сталому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другому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доданку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від'ємнику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5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Розглядається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залежність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різниці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зміни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від'ємника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сталому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зменшуваному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5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Вводиться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округлення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5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Учні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виконують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обчислення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різними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способами.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5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Вводиться правило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числа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й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відповідний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5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Учні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виконують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двома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способами: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частинами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округленням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чотирма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способами.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000"/>
                        </a:spcAft>
                        <a:buFont typeface="Wingdings" pitchFamily="2" charset="2"/>
                        <a:buChar char="ü"/>
                      </a:pPr>
                      <a:endParaRPr kumimoji="0" lang="ru-RU" sz="24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None/>
                      </a:pPr>
                      <a:endParaRPr kumimoji="0" lang="ru-RU" sz="24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0" y="652918"/>
            <a:ext cx="8586758" cy="490066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Реалізація змісту програми 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 підручнику С. Скворцова, 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О. Онопрієнко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скворцова 2 (зош1).png"/>
          <p:cNvPicPr>
            <a:picLocks noChangeAspect="1"/>
          </p:cNvPicPr>
          <p:nvPr/>
        </p:nvPicPr>
        <p:blipFill>
          <a:blip r:embed="rId2" cstate="print"/>
          <a:srcRect l="7605"/>
          <a:stretch>
            <a:fillRect/>
          </a:stretch>
        </p:blipFill>
        <p:spPr>
          <a:xfrm>
            <a:off x="8286776" y="-23"/>
            <a:ext cx="928694" cy="12804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8714</TotalTime>
  <Words>789</Words>
  <Application>Microsoft Office PowerPoint</Application>
  <PresentationFormat>Экран (4:3)</PresentationFormat>
  <Paragraphs>92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Модульная</vt:lpstr>
      <vt:lpstr>Реалізація вимог нової навчальної програми у чинних підручниках</vt:lpstr>
      <vt:lpstr>Реалізація змісту програми у підручнику Ф. Рівкінд,  Л. Оляницької</vt:lpstr>
      <vt:lpstr>Реалізація змісту програми у підручнику Ф. Рівкінд,  Л. Оляницької</vt:lpstr>
      <vt:lpstr>Реалізація змісту програми  у підручнику М. Богданович,   Г. Лишенко </vt:lpstr>
      <vt:lpstr>Реалізація змісту програми  у підручнику М. Богданович,   Г. Лишенко </vt:lpstr>
      <vt:lpstr>Слайд 6</vt:lpstr>
      <vt:lpstr>Слайд 7</vt:lpstr>
      <vt:lpstr>Слайд 8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528</cp:revision>
  <dcterms:created xsi:type="dcterms:W3CDTF">2013-03-16T06:54:50Z</dcterms:created>
  <dcterms:modified xsi:type="dcterms:W3CDTF">2015-06-08T10:26:39Z</dcterms:modified>
</cp:coreProperties>
</file>