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850" r:id="rId2"/>
    <p:sldId id="851" r:id="rId3"/>
    <p:sldId id="852" r:id="rId4"/>
    <p:sldId id="853" r:id="rId5"/>
    <p:sldId id="854" r:id="rId6"/>
    <p:sldId id="855" r:id="rId7"/>
    <p:sldId id="856" r:id="rId8"/>
    <p:sldId id="857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384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CEA97-C135-44A3-B0AE-F14E1FE38056}" type="doc">
      <dgm:prSet loTypeId="urn:microsoft.com/office/officeart/2005/8/layout/hList3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E46AA7A-0F40-428E-B5F6-9AA41B062027}">
      <dgm:prSet phldrT="[Текст]" custT="1"/>
      <dgm:spPr/>
      <dgm:t>
        <a:bodyPr/>
        <a:lstStyle/>
        <a:p>
          <a:r>
            <a:rPr lang="uk-UA" sz="3200" b="1" dirty="0" smtClean="0">
              <a:solidFill>
                <a:schemeClr val="tx1"/>
              </a:solidFill>
            </a:rPr>
            <a:t>Теоретична основа</a:t>
          </a:r>
          <a:endParaRPr lang="ru-RU" sz="3200" b="1" dirty="0">
            <a:solidFill>
              <a:schemeClr val="tx1"/>
            </a:solidFill>
          </a:endParaRPr>
        </a:p>
      </dgm:t>
    </dgm:pt>
    <dgm:pt modelId="{06A39159-240F-41F8-9A0E-C86214F3FB03}" type="parTrans" cxnId="{EC4A137D-B213-43A6-8830-6C1D6BE54591}">
      <dgm:prSet/>
      <dgm:spPr/>
      <dgm:t>
        <a:bodyPr/>
        <a:lstStyle/>
        <a:p>
          <a:endParaRPr lang="ru-RU" sz="2400"/>
        </a:p>
      </dgm:t>
    </dgm:pt>
    <dgm:pt modelId="{781BD312-D839-451D-BF0C-1791DDB8140D}" type="sibTrans" cxnId="{EC4A137D-B213-43A6-8830-6C1D6BE54591}">
      <dgm:prSet/>
      <dgm:spPr/>
      <dgm:t>
        <a:bodyPr/>
        <a:lstStyle/>
        <a:p>
          <a:endParaRPr lang="ru-RU" sz="2400"/>
        </a:p>
      </dgm:t>
    </dgm:pt>
    <dgm:pt modelId="{52AA291B-4501-43A4-92E9-310EBEC92FB3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/>
            <a:t>Правило додавання суми до числа: </a:t>
          </a:r>
          <a:r>
            <a:rPr lang="uk-UA" sz="24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     (а + в) + с</a:t>
          </a:r>
        </a:p>
        <a:p>
          <a:pPr algn="l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а + (в + с) =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/>
            <a:t>     (а + с) + в</a:t>
          </a:r>
          <a:endParaRPr lang="ru-RU" sz="2400" b="1" dirty="0"/>
        </a:p>
      </dgm:t>
    </dgm:pt>
    <dgm:pt modelId="{477AD974-1F75-490D-80A2-893C1E28CB69}" type="parTrans" cxnId="{36CDA75B-72BA-4831-812E-AB208BC9FEA5}">
      <dgm:prSet/>
      <dgm:spPr/>
      <dgm:t>
        <a:bodyPr/>
        <a:lstStyle/>
        <a:p>
          <a:endParaRPr lang="ru-RU" sz="2400"/>
        </a:p>
      </dgm:t>
    </dgm:pt>
    <dgm:pt modelId="{DEB69B0E-867F-4332-8791-3B2BEEAE0E95}" type="sibTrans" cxnId="{36CDA75B-72BA-4831-812E-AB208BC9FEA5}">
      <dgm:prSet/>
      <dgm:spPr/>
      <dgm:t>
        <a:bodyPr/>
        <a:lstStyle/>
        <a:p>
          <a:endParaRPr lang="ru-RU" sz="2400"/>
        </a:p>
      </dgm:t>
    </dgm:pt>
    <dgm:pt modelId="{B34010D5-2924-4E6C-9F5D-EE5027DC71D2}">
      <dgm:prSet phldrT="[Текст]" custT="1"/>
      <dgm:spPr/>
      <dgm:t>
        <a:bodyPr/>
        <a:lstStyle/>
        <a:p>
          <a:pPr algn="just">
            <a:lnSpc>
              <a:spcPct val="90000"/>
            </a:lnSpc>
            <a:spcAft>
              <a:spcPct val="35000"/>
            </a:spcAft>
          </a:pPr>
          <a:r>
            <a:rPr lang="uk-UA" sz="2400" b="1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      (а – в) – с</a:t>
          </a:r>
        </a:p>
        <a:p>
          <a:pPr algn="l">
            <a:lnSpc>
              <a:spcPct val="80000"/>
            </a:lnSpc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а – (в + с) = </a:t>
          </a:r>
        </a:p>
        <a:p>
          <a:pPr algn="ctr">
            <a:lnSpc>
              <a:spcPct val="80000"/>
            </a:lnSpc>
            <a:spcAft>
              <a:spcPts val="0"/>
            </a:spcAft>
          </a:pPr>
          <a:r>
            <a:rPr lang="uk-UA" sz="2400" b="1" smtClean="0">
              <a:solidFill>
                <a:schemeClr val="tx1"/>
              </a:solidFill>
            </a:rPr>
            <a:t>     (а – с) </a:t>
          </a:r>
          <a:r>
            <a:rPr lang="uk-UA" sz="2400" b="1" dirty="0" smtClean="0">
              <a:solidFill>
                <a:schemeClr val="tx1"/>
              </a:solidFill>
            </a:rPr>
            <a:t>- в</a:t>
          </a:r>
          <a:endParaRPr lang="ru-RU" sz="2400" b="1" dirty="0">
            <a:solidFill>
              <a:schemeClr val="tx1"/>
            </a:solidFill>
          </a:endParaRPr>
        </a:p>
      </dgm:t>
    </dgm:pt>
    <dgm:pt modelId="{8D9121A4-31DF-4FEB-87B7-89E7E12FA01B}" type="parTrans" cxnId="{80CC5217-7986-4DCE-9EB0-D7E3CEB2D538}">
      <dgm:prSet/>
      <dgm:spPr/>
      <dgm:t>
        <a:bodyPr/>
        <a:lstStyle/>
        <a:p>
          <a:endParaRPr lang="ru-RU" sz="2400"/>
        </a:p>
      </dgm:t>
    </dgm:pt>
    <dgm:pt modelId="{79451B5E-9BAA-451F-BD8C-960B162312B4}" type="sibTrans" cxnId="{80CC5217-7986-4DCE-9EB0-D7E3CEB2D538}">
      <dgm:prSet/>
      <dgm:spPr/>
      <dgm:t>
        <a:bodyPr/>
        <a:lstStyle/>
        <a:p>
          <a:endParaRPr lang="ru-RU" sz="2400"/>
        </a:p>
      </dgm:t>
    </dgm:pt>
    <dgm:pt modelId="{5832E2EA-1AE9-41AF-8675-2461D1CD4285}" type="pres">
      <dgm:prSet presAssocID="{272CEA97-C135-44A3-B0AE-F14E1FE3805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41D7CE-5E3D-4573-BB81-5ABEC0AB1A5B}" type="pres">
      <dgm:prSet presAssocID="{AE46AA7A-0F40-428E-B5F6-9AA41B062027}" presName="roof" presStyleLbl="dkBgShp" presStyleIdx="0" presStyleCnt="2"/>
      <dgm:spPr/>
      <dgm:t>
        <a:bodyPr/>
        <a:lstStyle/>
        <a:p>
          <a:endParaRPr lang="ru-RU"/>
        </a:p>
      </dgm:t>
    </dgm:pt>
    <dgm:pt modelId="{16CD5C98-8CAF-4990-932B-33E94F5E1A16}" type="pres">
      <dgm:prSet presAssocID="{AE46AA7A-0F40-428E-B5F6-9AA41B062027}" presName="pillars" presStyleCnt="0"/>
      <dgm:spPr/>
      <dgm:t>
        <a:bodyPr/>
        <a:lstStyle/>
        <a:p>
          <a:endParaRPr lang="ru-RU"/>
        </a:p>
      </dgm:t>
    </dgm:pt>
    <dgm:pt modelId="{A412A9ED-A662-456E-A39E-E29DDFC016DB}" type="pres">
      <dgm:prSet presAssocID="{AE46AA7A-0F40-428E-B5F6-9AA41B062027}" presName="pillar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A770D-AE3D-4BC5-8369-643F2B44DF95}" type="pres">
      <dgm:prSet presAssocID="{B34010D5-2924-4E6C-9F5D-EE5027DC71D2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5F3B68-950C-4247-A4F1-02C4F40DE558}" type="pres">
      <dgm:prSet presAssocID="{AE46AA7A-0F40-428E-B5F6-9AA41B062027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36CDA75B-72BA-4831-812E-AB208BC9FEA5}" srcId="{AE46AA7A-0F40-428E-B5F6-9AA41B062027}" destId="{52AA291B-4501-43A4-92E9-310EBEC92FB3}" srcOrd="0" destOrd="0" parTransId="{477AD974-1F75-490D-80A2-893C1E28CB69}" sibTransId="{DEB69B0E-867F-4332-8791-3B2BEEAE0E95}"/>
    <dgm:cxn modelId="{2F316ECE-702F-4805-9035-8BABA4137E8F}" type="presOf" srcId="{52AA291B-4501-43A4-92E9-310EBEC92FB3}" destId="{A412A9ED-A662-456E-A39E-E29DDFC016DB}" srcOrd="0" destOrd="0" presId="urn:microsoft.com/office/officeart/2005/8/layout/hList3"/>
    <dgm:cxn modelId="{80CC5217-7986-4DCE-9EB0-D7E3CEB2D538}" srcId="{AE46AA7A-0F40-428E-B5F6-9AA41B062027}" destId="{B34010D5-2924-4E6C-9F5D-EE5027DC71D2}" srcOrd="1" destOrd="0" parTransId="{8D9121A4-31DF-4FEB-87B7-89E7E12FA01B}" sibTransId="{79451B5E-9BAA-451F-BD8C-960B162312B4}"/>
    <dgm:cxn modelId="{99155A91-3458-49B4-B034-8BECFA1598A5}" type="presOf" srcId="{B34010D5-2924-4E6C-9F5D-EE5027DC71D2}" destId="{0D6A770D-AE3D-4BC5-8369-643F2B44DF95}" srcOrd="0" destOrd="0" presId="urn:microsoft.com/office/officeart/2005/8/layout/hList3"/>
    <dgm:cxn modelId="{0ADE9C71-9D12-4344-8A78-261118C6FC99}" type="presOf" srcId="{AE46AA7A-0F40-428E-B5F6-9AA41B062027}" destId="{FB41D7CE-5E3D-4573-BB81-5ABEC0AB1A5B}" srcOrd="0" destOrd="0" presId="urn:microsoft.com/office/officeart/2005/8/layout/hList3"/>
    <dgm:cxn modelId="{EC4A137D-B213-43A6-8830-6C1D6BE54591}" srcId="{272CEA97-C135-44A3-B0AE-F14E1FE38056}" destId="{AE46AA7A-0F40-428E-B5F6-9AA41B062027}" srcOrd="0" destOrd="0" parTransId="{06A39159-240F-41F8-9A0E-C86214F3FB03}" sibTransId="{781BD312-D839-451D-BF0C-1791DDB8140D}"/>
    <dgm:cxn modelId="{F3A1449D-2602-4869-83E3-5728D6995433}" type="presOf" srcId="{272CEA97-C135-44A3-B0AE-F14E1FE38056}" destId="{5832E2EA-1AE9-41AF-8675-2461D1CD4285}" srcOrd="0" destOrd="0" presId="urn:microsoft.com/office/officeart/2005/8/layout/hList3"/>
    <dgm:cxn modelId="{F466B12D-A2E6-4E43-B87F-196DBD9DD06D}" type="presParOf" srcId="{5832E2EA-1AE9-41AF-8675-2461D1CD4285}" destId="{FB41D7CE-5E3D-4573-BB81-5ABEC0AB1A5B}" srcOrd="0" destOrd="0" presId="urn:microsoft.com/office/officeart/2005/8/layout/hList3"/>
    <dgm:cxn modelId="{31CFF591-8D6F-49A9-B70A-9671E67A7885}" type="presParOf" srcId="{5832E2EA-1AE9-41AF-8675-2461D1CD4285}" destId="{16CD5C98-8CAF-4990-932B-33E94F5E1A16}" srcOrd="1" destOrd="0" presId="urn:microsoft.com/office/officeart/2005/8/layout/hList3"/>
    <dgm:cxn modelId="{60993697-C905-4202-88AF-CD8ADD6AF588}" type="presParOf" srcId="{16CD5C98-8CAF-4990-932B-33E94F5E1A16}" destId="{A412A9ED-A662-456E-A39E-E29DDFC016DB}" srcOrd="0" destOrd="0" presId="urn:microsoft.com/office/officeart/2005/8/layout/hList3"/>
    <dgm:cxn modelId="{02A20B99-E63F-45A2-B94A-1ACDA0FC2C82}" type="presParOf" srcId="{16CD5C98-8CAF-4990-932B-33E94F5E1A16}" destId="{0D6A770D-AE3D-4BC5-8369-643F2B44DF95}" srcOrd="1" destOrd="0" presId="urn:microsoft.com/office/officeart/2005/8/layout/hList3"/>
    <dgm:cxn modelId="{D41553B3-E5E2-4BE9-91D1-1B5900BC7C6B}" type="presParOf" srcId="{5832E2EA-1AE9-41AF-8675-2461D1CD4285}" destId="{D15F3B68-950C-4247-A4F1-02C4F40DE55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BB781-3862-40F6-B4F8-B7338931C997}" type="doc">
      <dgm:prSet loTypeId="urn:microsoft.com/office/officeart/2005/8/layout/pyramid2" loCatId="list" qsTypeId="urn:microsoft.com/office/officeart/2005/8/quickstyle/3d7" qsCatId="3D" csTypeId="urn:microsoft.com/office/officeart/2005/8/colors/accent3_1" csCatId="accent3" phldr="1"/>
      <dgm:spPr/>
    </dgm:pt>
    <dgm:pt modelId="{A05FF585-85E0-4EDB-916B-DC3653DAB40D}">
      <dgm:prSet phldrT="[Текст]" custT="1"/>
      <dgm:spPr/>
      <dgm:t>
        <a:bodyPr/>
        <a:lstStyle/>
        <a:p>
          <a:r>
            <a:rPr lang="uk-UA" sz="2400" dirty="0" smtClean="0"/>
            <a:t>Подання числа у вигляді суми </a:t>
          </a:r>
          <a:r>
            <a:rPr lang="uk-UA" sz="2400" dirty="0" smtClean="0"/>
            <a:t>зручних  </a:t>
          </a:r>
          <a:r>
            <a:rPr lang="uk-UA" sz="2400" dirty="0" smtClean="0"/>
            <a:t>доданків</a:t>
          </a:r>
          <a:endParaRPr lang="ru-RU" sz="2400" dirty="0"/>
        </a:p>
      </dgm:t>
    </dgm:pt>
    <dgm:pt modelId="{831683EC-0241-487B-85EE-E060F2F184C5}" type="parTrans" cxnId="{D9483740-6BC0-414E-B48C-70E83E31FF4A}">
      <dgm:prSet/>
      <dgm:spPr/>
      <dgm:t>
        <a:bodyPr/>
        <a:lstStyle/>
        <a:p>
          <a:endParaRPr lang="ru-RU"/>
        </a:p>
      </dgm:t>
    </dgm:pt>
    <dgm:pt modelId="{45F86909-A28F-4264-B7DB-E1982FE08D2A}" type="sibTrans" cxnId="{D9483740-6BC0-414E-B48C-70E83E31FF4A}">
      <dgm:prSet/>
      <dgm:spPr/>
      <dgm:t>
        <a:bodyPr/>
        <a:lstStyle/>
        <a:p>
          <a:endParaRPr lang="ru-RU"/>
        </a:p>
      </dgm:t>
    </dgm:pt>
    <dgm:pt modelId="{57D7F001-30F8-41F0-B360-FEE484B61660}">
      <dgm:prSet phldrT="[Текст]" custT="1"/>
      <dgm:spPr/>
      <dgm:t>
        <a:bodyPr/>
        <a:lstStyle/>
        <a:p>
          <a:r>
            <a:rPr lang="uk-UA" sz="2400" dirty="0" smtClean="0"/>
            <a:t>Доповнення або зменшення числа до круглого</a:t>
          </a:r>
          <a:endParaRPr lang="ru-RU" sz="2400" dirty="0"/>
        </a:p>
      </dgm:t>
    </dgm:pt>
    <dgm:pt modelId="{2F1F8833-0FF5-4DB4-8497-2747FE4947A1}" type="parTrans" cxnId="{75FB8458-B15F-47F3-B953-0DBFB64B81D6}">
      <dgm:prSet/>
      <dgm:spPr/>
      <dgm:t>
        <a:bodyPr/>
        <a:lstStyle/>
        <a:p>
          <a:endParaRPr lang="ru-RU"/>
        </a:p>
      </dgm:t>
    </dgm:pt>
    <dgm:pt modelId="{3D7C8747-4453-4B2D-9EA5-4F39DB4A9BDB}" type="sibTrans" cxnId="{75FB8458-B15F-47F3-B953-0DBFB64B81D6}">
      <dgm:prSet/>
      <dgm:spPr/>
      <dgm:t>
        <a:bodyPr/>
        <a:lstStyle/>
        <a:p>
          <a:endParaRPr lang="ru-RU"/>
        </a:p>
      </dgm:t>
    </dgm:pt>
    <dgm:pt modelId="{296C9089-AD6A-425B-8446-47BC12334228}">
      <dgm:prSet phldrT="[Текст]" custT="1"/>
      <dgm:spPr/>
      <dgm:t>
        <a:bodyPr/>
        <a:lstStyle/>
        <a:p>
          <a:r>
            <a:rPr lang="uk-UA" sz="2400" dirty="0" smtClean="0"/>
            <a:t>Додавання (віднімання)  до (від) </a:t>
          </a:r>
          <a:r>
            <a:rPr lang="uk-UA" sz="2400" dirty="0" smtClean="0"/>
            <a:t>круглого </a:t>
          </a:r>
          <a:r>
            <a:rPr lang="uk-UA" sz="2400" dirty="0" smtClean="0"/>
            <a:t>числа одноцифрового числа</a:t>
          </a:r>
          <a:endParaRPr lang="ru-RU" sz="2400" dirty="0"/>
        </a:p>
      </dgm:t>
    </dgm:pt>
    <dgm:pt modelId="{F9F04176-1589-4BEE-BB81-ECB13DF92FF4}" type="parTrans" cxnId="{4B7E5F28-A0D3-4116-B27E-70852F1B9A93}">
      <dgm:prSet/>
      <dgm:spPr/>
      <dgm:t>
        <a:bodyPr/>
        <a:lstStyle/>
        <a:p>
          <a:endParaRPr lang="ru-RU"/>
        </a:p>
      </dgm:t>
    </dgm:pt>
    <dgm:pt modelId="{E1530077-7018-498D-B0DC-CEC6941FE850}" type="sibTrans" cxnId="{4B7E5F28-A0D3-4116-B27E-70852F1B9A93}">
      <dgm:prSet/>
      <dgm:spPr/>
      <dgm:t>
        <a:bodyPr/>
        <a:lstStyle/>
        <a:p>
          <a:endParaRPr lang="ru-RU"/>
        </a:p>
      </dgm:t>
    </dgm:pt>
    <dgm:pt modelId="{D79F24AF-84DF-4324-BDC7-62858E0E6C0E}" type="pres">
      <dgm:prSet presAssocID="{C5FBB781-3862-40F6-B4F8-B7338931C997}" presName="compositeShape" presStyleCnt="0">
        <dgm:presLayoutVars>
          <dgm:dir/>
          <dgm:resizeHandles/>
        </dgm:presLayoutVars>
      </dgm:prSet>
      <dgm:spPr/>
    </dgm:pt>
    <dgm:pt modelId="{0C4FAB2B-10B0-4537-A3CC-065B6E80FFDC}" type="pres">
      <dgm:prSet presAssocID="{C5FBB781-3862-40F6-B4F8-B7338931C997}" presName="pyramid" presStyleLbl="node1" presStyleIdx="0" presStyleCnt="1" custLinFactNeighborX="-6363" custLinFactNeighborY="871"/>
      <dgm:spPr/>
    </dgm:pt>
    <dgm:pt modelId="{0EBB8E6A-C35E-445B-9EAD-FD616882E4E7}" type="pres">
      <dgm:prSet presAssocID="{C5FBB781-3862-40F6-B4F8-B7338931C997}" presName="theList" presStyleCnt="0"/>
      <dgm:spPr/>
    </dgm:pt>
    <dgm:pt modelId="{94AC59A4-83EF-4AF8-8B11-9E46EF9A494C}" type="pres">
      <dgm:prSet presAssocID="{A05FF585-85E0-4EDB-916B-DC3653DAB40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032F4-A396-41D5-AA83-1A756626B226}" type="pres">
      <dgm:prSet presAssocID="{A05FF585-85E0-4EDB-916B-DC3653DAB40D}" presName="aSpace" presStyleCnt="0"/>
      <dgm:spPr/>
    </dgm:pt>
    <dgm:pt modelId="{10C98837-3AC6-4501-B74E-E63AA4947CFC}" type="pres">
      <dgm:prSet presAssocID="{57D7F001-30F8-41F0-B360-FEE484B61660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D1B377-BA13-4671-82E8-64F1783C246E}" type="pres">
      <dgm:prSet presAssocID="{57D7F001-30F8-41F0-B360-FEE484B61660}" presName="aSpace" presStyleCnt="0"/>
      <dgm:spPr/>
    </dgm:pt>
    <dgm:pt modelId="{3A158E85-8376-430A-B693-CE172E99264A}" type="pres">
      <dgm:prSet presAssocID="{296C9089-AD6A-425B-8446-47BC1233422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B66E-C1D7-400D-80C4-9D1340D6D470}" type="pres">
      <dgm:prSet presAssocID="{296C9089-AD6A-425B-8446-47BC12334228}" presName="aSpace" presStyleCnt="0"/>
      <dgm:spPr/>
    </dgm:pt>
  </dgm:ptLst>
  <dgm:cxnLst>
    <dgm:cxn modelId="{4B7E5F28-A0D3-4116-B27E-70852F1B9A93}" srcId="{C5FBB781-3862-40F6-B4F8-B7338931C997}" destId="{296C9089-AD6A-425B-8446-47BC12334228}" srcOrd="2" destOrd="0" parTransId="{F9F04176-1589-4BEE-BB81-ECB13DF92FF4}" sibTransId="{E1530077-7018-498D-B0DC-CEC6941FE850}"/>
    <dgm:cxn modelId="{81DEE8B7-9BCA-463B-ADF1-085AA477EACA}" type="presOf" srcId="{57D7F001-30F8-41F0-B360-FEE484B61660}" destId="{10C98837-3AC6-4501-B74E-E63AA4947CFC}" srcOrd="0" destOrd="0" presId="urn:microsoft.com/office/officeart/2005/8/layout/pyramid2"/>
    <dgm:cxn modelId="{75FB8458-B15F-47F3-B953-0DBFB64B81D6}" srcId="{C5FBB781-3862-40F6-B4F8-B7338931C997}" destId="{57D7F001-30F8-41F0-B360-FEE484B61660}" srcOrd="1" destOrd="0" parTransId="{2F1F8833-0FF5-4DB4-8497-2747FE4947A1}" sibTransId="{3D7C8747-4453-4B2D-9EA5-4F39DB4A9BDB}"/>
    <dgm:cxn modelId="{9C528969-527F-4A65-9377-3ED35CDDEBB4}" type="presOf" srcId="{296C9089-AD6A-425B-8446-47BC12334228}" destId="{3A158E85-8376-430A-B693-CE172E99264A}" srcOrd="0" destOrd="0" presId="urn:microsoft.com/office/officeart/2005/8/layout/pyramid2"/>
    <dgm:cxn modelId="{A716E813-7042-4F2B-8FAC-BD5956543916}" type="presOf" srcId="{C5FBB781-3862-40F6-B4F8-B7338931C997}" destId="{D79F24AF-84DF-4324-BDC7-62858E0E6C0E}" srcOrd="0" destOrd="0" presId="urn:microsoft.com/office/officeart/2005/8/layout/pyramid2"/>
    <dgm:cxn modelId="{D6CAC31A-A6B2-4606-A7CE-1003615D84CE}" type="presOf" srcId="{A05FF585-85E0-4EDB-916B-DC3653DAB40D}" destId="{94AC59A4-83EF-4AF8-8B11-9E46EF9A494C}" srcOrd="0" destOrd="0" presId="urn:microsoft.com/office/officeart/2005/8/layout/pyramid2"/>
    <dgm:cxn modelId="{D9483740-6BC0-414E-B48C-70E83E31FF4A}" srcId="{C5FBB781-3862-40F6-B4F8-B7338931C997}" destId="{A05FF585-85E0-4EDB-916B-DC3653DAB40D}" srcOrd="0" destOrd="0" parTransId="{831683EC-0241-487B-85EE-E060F2F184C5}" sibTransId="{45F86909-A28F-4264-B7DB-E1982FE08D2A}"/>
    <dgm:cxn modelId="{55A39773-8709-42B4-9FB1-11A77689EEF8}" type="presParOf" srcId="{D79F24AF-84DF-4324-BDC7-62858E0E6C0E}" destId="{0C4FAB2B-10B0-4537-A3CC-065B6E80FFDC}" srcOrd="0" destOrd="0" presId="urn:microsoft.com/office/officeart/2005/8/layout/pyramid2"/>
    <dgm:cxn modelId="{78CFAFF9-2FB0-46A0-98BA-E00B72DCBA3B}" type="presParOf" srcId="{D79F24AF-84DF-4324-BDC7-62858E0E6C0E}" destId="{0EBB8E6A-C35E-445B-9EAD-FD616882E4E7}" srcOrd="1" destOrd="0" presId="urn:microsoft.com/office/officeart/2005/8/layout/pyramid2"/>
    <dgm:cxn modelId="{259A3A99-F43B-4C5E-83CE-8C044C26FCFF}" type="presParOf" srcId="{0EBB8E6A-C35E-445B-9EAD-FD616882E4E7}" destId="{94AC59A4-83EF-4AF8-8B11-9E46EF9A494C}" srcOrd="0" destOrd="0" presId="urn:microsoft.com/office/officeart/2005/8/layout/pyramid2"/>
    <dgm:cxn modelId="{71EA247B-7DCB-46D3-9964-EECB68D50F2B}" type="presParOf" srcId="{0EBB8E6A-C35E-445B-9EAD-FD616882E4E7}" destId="{DBB032F4-A396-41D5-AA83-1A756626B226}" srcOrd="1" destOrd="0" presId="urn:microsoft.com/office/officeart/2005/8/layout/pyramid2"/>
    <dgm:cxn modelId="{E21AC8A5-BDB0-4858-AD3E-A56EB832402D}" type="presParOf" srcId="{0EBB8E6A-C35E-445B-9EAD-FD616882E4E7}" destId="{10C98837-3AC6-4501-B74E-E63AA4947CFC}" srcOrd="2" destOrd="0" presId="urn:microsoft.com/office/officeart/2005/8/layout/pyramid2"/>
    <dgm:cxn modelId="{1461DCE8-A0A9-49E5-B414-25C8FF6CB0D6}" type="presParOf" srcId="{0EBB8E6A-C35E-445B-9EAD-FD616882E4E7}" destId="{8BD1B377-BA13-4671-82E8-64F1783C246E}" srcOrd="3" destOrd="0" presId="urn:microsoft.com/office/officeart/2005/8/layout/pyramid2"/>
    <dgm:cxn modelId="{F1AC4F06-A857-4A01-9581-ADE613585C58}" type="presParOf" srcId="{0EBB8E6A-C35E-445B-9EAD-FD616882E4E7}" destId="{3A158E85-8376-430A-B693-CE172E99264A}" srcOrd="4" destOrd="0" presId="urn:microsoft.com/office/officeart/2005/8/layout/pyramid2"/>
    <dgm:cxn modelId="{C56D1520-B4EB-4998-BED4-B0C89670583F}" type="presParOf" srcId="{0EBB8E6A-C35E-445B-9EAD-FD616882E4E7}" destId="{39B2B66E-C1D7-400D-80C4-9D1340D6D47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41D7CE-5E3D-4573-BB81-5ABEC0AB1A5B}">
      <dsp:nvSpPr>
        <dsp:cNvPr id="0" name=""/>
        <dsp:cNvSpPr/>
      </dsp:nvSpPr>
      <dsp:spPr>
        <a:xfrm>
          <a:off x="0" y="0"/>
          <a:ext cx="8964488" cy="1611964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chemeClr val="tx1"/>
              </a:solidFill>
            </a:rPr>
            <a:t>Теоретична основа</a:t>
          </a:r>
          <a:endParaRPr lang="ru-RU" sz="3200" b="1" kern="1200" dirty="0">
            <a:solidFill>
              <a:schemeClr val="tx1"/>
            </a:solidFill>
          </a:endParaRPr>
        </a:p>
      </dsp:txBody>
      <dsp:txXfrm>
        <a:off x="0" y="0"/>
        <a:ext cx="8964488" cy="1611964"/>
      </dsp:txXfrm>
    </dsp:sp>
    <dsp:sp modelId="{A412A9ED-A662-456E-A39E-E29DDFC016DB}">
      <dsp:nvSpPr>
        <dsp:cNvPr id="0" name=""/>
        <dsp:cNvSpPr/>
      </dsp:nvSpPr>
      <dsp:spPr>
        <a:xfrm>
          <a:off x="0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Правило додавання суми до числа: </a:t>
          </a:r>
          <a:r>
            <a:rPr lang="uk-UA" sz="2400" kern="1200" dirty="0" smtClean="0"/>
            <a:t>щоб додати суму до числа достатньо до цього числа додати спочатку один доданок, а потім, до одержаного результату додати інший доданок.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  (а + в) + с</a:t>
          </a:r>
        </a:p>
        <a:p>
          <a:pPr lvl="0" algn="l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а + (в + с) =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/>
            <a:t>     (а + с) + в</a:t>
          </a:r>
          <a:endParaRPr lang="ru-RU" sz="2400" b="1" kern="1200" dirty="0"/>
        </a:p>
      </dsp:txBody>
      <dsp:txXfrm>
        <a:off x="0" y="1611964"/>
        <a:ext cx="4482244" cy="3385126"/>
      </dsp:txXfrm>
    </dsp:sp>
    <dsp:sp modelId="{0D6A770D-AE3D-4BC5-8369-643F2B44DF95}">
      <dsp:nvSpPr>
        <dsp:cNvPr id="0" name=""/>
        <dsp:cNvSpPr/>
      </dsp:nvSpPr>
      <dsp:spPr>
        <a:xfrm>
          <a:off x="4482244" y="1611964"/>
          <a:ext cx="4482244" cy="3385126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216641"/>
                <a:satOff val="4386"/>
                <a:lumOff val="43132"/>
                <a:alphaOff val="0"/>
                <a:shade val="47500"/>
                <a:satMod val="137000"/>
              </a:schemeClr>
            </a:gs>
            <a:gs pos="55000">
              <a:schemeClr val="accent2">
                <a:shade val="50000"/>
                <a:hueOff val="216641"/>
                <a:satOff val="4386"/>
                <a:lumOff val="43132"/>
                <a:alphaOff val="0"/>
                <a:shade val="69000"/>
                <a:satMod val="137000"/>
              </a:schemeClr>
            </a:gs>
            <a:gs pos="100000">
              <a:schemeClr val="accent2">
                <a:shade val="50000"/>
                <a:hueOff val="216641"/>
                <a:satOff val="4386"/>
                <a:lumOff val="43132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Правило віднімання суми від числа: </a:t>
          </a:r>
          <a:r>
            <a:rPr lang="uk-UA" sz="2400" kern="1200" dirty="0" smtClean="0">
              <a:solidFill>
                <a:schemeClr val="tx1"/>
              </a:solidFill>
            </a:rPr>
            <a:t>щоб відняти суму від числа, достатньо від цього числа відняти спочатку один доданок, а потім, від одержаного результату відняти інший доданок.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      (а – в) – с</a:t>
          </a:r>
        </a:p>
        <a:p>
          <a:pPr lvl="0" algn="l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а – (в + с) = </a:t>
          </a:r>
        </a:p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smtClean="0">
              <a:solidFill>
                <a:schemeClr val="tx1"/>
              </a:solidFill>
            </a:rPr>
            <a:t>     (а – с) </a:t>
          </a:r>
          <a:r>
            <a:rPr lang="uk-UA" sz="2400" b="1" kern="1200" dirty="0" smtClean="0">
              <a:solidFill>
                <a:schemeClr val="tx1"/>
              </a:solidFill>
            </a:rPr>
            <a:t>- в</a:t>
          </a:r>
          <a:endParaRPr lang="ru-RU" sz="2400" b="1" kern="1200" dirty="0">
            <a:solidFill>
              <a:schemeClr val="tx1"/>
            </a:solidFill>
          </a:endParaRPr>
        </a:p>
      </dsp:txBody>
      <dsp:txXfrm>
        <a:off x="4482244" y="1611964"/>
        <a:ext cx="4482244" cy="3385126"/>
      </dsp:txXfrm>
    </dsp:sp>
    <dsp:sp modelId="{D15F3B68-950C-4247-A4F1-02C4F40DE558}">
      <dsp:nvSpPr>
        <dsp:cNvPr id="0" name=""/>
        <dsp:cNvSpPr/>
      </dsp:nvSpPr>
      <dsp:spPr>
        <a:xfrm>
          <a:off x="0" y="4997090"/>
          <a:ext cx="8964488" cy="376125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shade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C4FAB2B-10B0-4537-A3CC-065B6E80FFDC}">
      <dsp:nvSpPr>
        <dsp:cNvPr id="0" name=""/>
        <dsp:cNvSpPr/>
      </dsp:nvSpPr>
      <dsp:spPr>
        <a:xfrm>
          <a:off x="2691660" y="0"/>
          <a:ext cx="5256583" cy="5256583"/>
        </a:xfrm>
        <a:prstGeom prst="triangl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4AC59A4-83EF-4AF8-8B11-9E46EF9A494C}">
      <dsp:nvSpPr>
        <dsp:cNvPr id="0" name=""/>
        <dsp:cNvSpPr/>
      </dsp:nvSpPr>
      <dsp:spPr>
        <a:xfrm>
          <a:off x="5654428" y="528481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Подання числа у вигляді суми </a:t>
          </a:r>
          <a:r>
            <a:rPr lang="uk-UA" sz="2400" kern="1200" dirty="0" smtClean="0"/>
            <a:t>зручних  </a:t>
          </a:r>
          <a:r>
            <a:rPr lang="uk-UA" sz="2400" kern="1200" dirty="0" smtClean="0"/>
            <a:t>доданків</a:t>
          </a:r>
          <a:endParaRPr lang="ru-RU" sz="2400" kern="1200" dirty="0"/>
        </a:p>
      </dsp:txBody>
      <dsp:txXfrm>
        <a:off x="5654428" y="528481"/>
        <a:ext cx="3416778" cy="1244331"/>
      </dsp:txXfrm>
    </dsp:sp>
    <dsp:sp modelId="{10C98837-3AC6-4501-B74E-E63AA4947CFC}">
      <dsp:nvSpPr>
        <dsp:cNvPr id="0" name=""/>
        <dsp:cNvSpPr/>
      </dsp:nvSpPr>
      <dsp:spPr>
        <a:xfrm>
          <a:off x="5654428" y="1928354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Доповнення або зменшення числа до круглого</a:t>
          </a:r>
          <a:endParaRPr lang="ru-RU" sz="2400" kern="1200" dirty="0"/>
        </a:p>
      </dsp:txBody>
      <dsp:txXfrm>
        <a:off x="5654428" y="1928354"/>
        <a:ext cx="3416778" cy="1244331"/>
      </dsp:txXfrm>
    </dsp:sp>
    <dsp:sp modelId="{3A158E85-8376-430A-B693-CE172E99264A}">
      <dsp:nvSpPr>
        <dsp:cNvPr id="0" name=""/>
        <dsp:cNvSpPr/>
      </dsp:nvSpPr>
      <dsp:spPr>
        <a:xfrm>
          <a:off x="5654428" y="3328228"/>
          <a:ext cx="3416778" cy="1244331"/>
        </a:xfrm>
        <a:prstGeom prst="round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Додавання (віднімання)  до (від) </a:t>
          </a:r>
          <a:r>
            <a:rPr lang="uk-UA" sz="2400" kern="1200" dirty="0" smtClean="0"/>
            <a:t>круглого </a:t>
          </a:r>
          <a:r>
            <a:rPr lang="uk-UA" sz="2400" kern="1200" dirty="0" smtClean="0"/>
            <a:t>числа одноцифрового числа</a:t>
          </a:r>
          <a:endParaRPr lang="ru-RU" sz="2400" kern="1200" dirty="0"/>
        </a:p>
      </dsp:txBody>
      <dsp:txXfrm>
        <a:off x="5654428" y="3328228"/>
        <a:ext cx="3416778" cy="12443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додавання (віднімання)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504" y="1484784"/>
          <a:ext cx="8964488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15F3B68-950C-4247-A4F1-02C4F40DE5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FB41D7CE-5E3D-4573-BB81-5ABEC0AB1A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412A9ED-A662-456E-A39E-E29DDFC016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0D6A770D-AE3D-4BC5-8369-643F2B44DF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  додавання і віднімання частинами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1548680" y="1412776"/>
          <a:ext cx="12097344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3848" y="1357298"/>
            <a:ext cx="923330" cy="507209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Уміння, на яких </a:t>
            </a:r>
          </a:p>
          <a:p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ґрунтується прийом обчислення</a:t>
            </a:r>
            <a:endParaRPr lang="ru-RU" sz="24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C4FAB2B-10B0-4537-A3CC-065B6E80F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94AC59A4-83EF-4AF8-8B11-9E46EF9A4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10C98837-3AC6-4501-B74E-E63AA4947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3A158E85-8376-430A-B693-CE172E992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769152" cy="157018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</a:t>
            </a:r>
            <a:r>
              <a:rPr lang="uk-UA" sz="3600" b="1" dirty="0"/>
              <a:t>(</a:t>
            </a:r>
            <a:r>
              <a:rPr lang="uk-UA" sz="3600" b="1" dirty="0" smtClean="0"/>
              <a:t>віднімання) одноцифрового числа до (від) двоцифрового </a:t>
            </a:r>
            <a:r>
              <a:rPr lang="uk-UA" sz="3600" b="1" dirty="0" smtClean="0"/>
              <a:t>частинами. </a:t>
            </a:r>
            <a:r>
              <a:rPr lang="uk-UA" sz="3600" b="1" dirty="0" smtClean="0"/>
              <a:t>Підготовка</a:t>
            </a:r>
            <a:endParaRPr lang="ru-RU" sz="3600" b="1" dirty="0"/>
          </a:p>
        </p:txBody>
      </p:sp>
      <p:pic>
        <p:nvPicPr>
          <p:cNvPr id="849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921" y="1556792"/>
            <a:ext cx="9157921" cy="153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6992"/>
            <a:ext cx="9144000" cy="1517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64348"/>
            <a:ext cx="9144000" cy="1693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2876" y="-27384"/>
            <a:ext cx="9429784" cy="1570186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200" b="1" dirty="0" smtClean="0"/>
              <a:t>Додавання  (віднімання) одноцифрового числа до (від) двоцифрового </a:t>
            </a:r>
            <a:r>
              <a:rPr lang="uk-UA" sz="3200" b="1" dirty="0" smtClean="0"/>
              <a:t>частинами: 45+7 (45-7),  </a:t>
            </a:r>
            <a:r>
              <a:rPr lang="uk-UA" sz="3200" b="1" dirty="0" smtClean="0"/>
              <a:t>(зручні доданки). Створення і розв'язування проблемної ситуації</a:t>
            </a:r>
            <a:endParaRPr lang="ru-RU" sz="3200" b="1" dirty="0"/>
          </a:p>
        </p:txBody>
      </p:sp>
      <p:pic>
        <p:nvPicPr>
          <p:cNvPr id="86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556792"/>
            <a:ext cx="906384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38350" y="24928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79712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1840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07904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22108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9872" y="37170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7944" y="37170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249289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48264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100392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76456" y="1988840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16016" y="1992830"/>
            <a:ext cx="460851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292080" y="515719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4248" y="469552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84368" y="469552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88424" y="4695527"/>
            <a:ext cx="755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35488" y="4643446"/>
            <a:ext cx="460851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2267744" y="3717032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3000372"/>
            <a:ext cx="9572660" cy="242889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олилиния 27"/>
          <p:cNvSpPr/>
          <p:nvPr/>
        </p:nvSpPr>
        <p:spPr>
          <a:xfrm>
            <a:off x="1000100" y="2357430"/>
            <a:ext cx="577204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 стрелкой 28"/>
          <p:cNvCxnSpPr/>
          <p:nvPr/>
        </p:nvCxnSpPr>
        <p:spPr>
          <a:xfrm rot="16200000" flipV="1">
            <a:off x="107125" y="2393149"/>
            <a:ext cx="214314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олилиния 29"/>
          <p:cNvSpPr/>
          <p:nvPr/>
        </p:nvSpPr>
        <p:spPr>
          <a:xfrm>
            <a:off x="1351590" y="4071942"/>
            <a:ext cx="577204" cy="214314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 стрелкой 30"/>
          <p:cNvCxnSpPr/>
          <p:nvPr/>
        </p:nvCxnSpPr>
        <p:spPr>
          <a:xfrm rot="16200000" flipV="1">
            <a:off x="282870" y="4146230"/>
            <a:ext cx="142876" cy="1371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олилиния 33"/>
          <p:cNvSpPr/>
          <p:nvPr/>
        </p:nvSpPr>
        <p:spPr>
          <a:xfrm>
            <a:off x="5852184" y="5072074"/>
            <a:ext cx="577204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 стрелкой 34"/>
          <p:cNvCxnSpPr/>
          <p:nvPr/>
        </p:nvCxnSpPr>
        <p:spPr>
          <a:xfrm rot="16200000" flipH="1">
            <a:off x="4822033" y="5107793"/>
            <a:ext cx="214314" cy="14287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олилиния 41"/>
          <p:cNvSpPr/>
          <p:nvPr/>
        </p:nvSpPr>
        <p:spPr>
          <a:xfrm>
            <a:off x="6066498" y="2357430"/>
            <a:ext cx="577204" cy="142876"/>
          </a:xfrm>
          <a:custGeom>
            <a:avLst/>
            <a:gdLst>
              <a:gd name="connsiteX0" fmla="*/ 0 w 1233054"/>
              <a:gd name="connsiteY0" fmla="*/ 0 h 108528"/>
              <a:gd name="connsiteX1" fmla="*/ 401782 w 1233054"/>
              <a:gd name="connsiteY1" fmla="*/ 83128 h 108528"/>
              <a:gd name="connsiteX2" fmla="*/ 775854 w 1233054"/>
              <a:gd name="connsiteY2" fmla="*/ 96982 h 108528"/>
              <a:gd name="connsiteX3" fmla="*/ 1233054 w 1233054"/>
              <a:gd name="connsiteY3" fmla="*/ 13855 h 108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054" h="108528">
                <a:moveTo>
                  <a:pt x="0" y="0"/>
                </a:moveTo>
                <a:cubicBezTo>
                  <a:pt x="136236" y="33482"/>
                  <a:pt x="272473" y="66964"/>
                  <a:pt x="401782" y="83128"/>
                </a:cubicBezTo>
                <a:cubicBezTo>
                  <a:pt x="531091" y="99292"/>
                  <a:pt x="637309" y="108528"/>
                  <a:pt x="775854" y="96982"/>
                </a:cubicBezTo>
                <a:cubicBezTo>
                  <a:pt x="914399" y="85437"/>
                  <a:pt x="1073726" y="49646"/>
                  <a:pt x="1233054" y="13855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 стрелкой 42"/>
          <p:cNvCxnSpPr/>
          <p:nvPr/>
        </p:nvCxnSpPr>
        <p:spPr>
          <a:xfrm rot="16200000" flipH="1">
            <a:off x="5000628" y="2357430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 animBg="1"/>
      <p:bldP spid="24" grpId="0" animBg="1"/>
      <p:bldP spid="28" grpId="0" animBg="1"/>
      <p:bldP spid="30" grpId="0" animBg="1"/>
      <p:bldP spid="34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22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b="1" dirty="0" smtClean="0"/>
              <a:t>Додавання (віднімання) одноцифрового числа до (від) двоцифрового частинами:       76 + 4 (зручні доданки)</a:t>
            </a:r>
            <a:endParaRPr lang="ru-RU" sz="3600" b="1" dirty="0"/>
          </a:p>
        </p:txBody>
      </p:sp>
      <p:pic>
        <p:nvPicPr>
          <p:cNvPr id="87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69983"/>
            <a:ext cx="9144000" cy="3830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5744299"/>
            <a:ext cx="4286249" cy="89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704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5730229"/>
            <a:ext cx="4289710" cy="91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0022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400" b="1" dirty="0" smtClean="0"/>
              <a:t>Додавання (віднімання) одноцифрового числа до (від) двоцифрового частинами:  76+4 (зручні доданки). Первинне закріплення</a:t>
            </a:r>
            <a:endParaRPr lang="ru-RU" sz="3400" b="1" dirty="0"/>
          </a:p>
        </p:txBody>
      </p:sp>
      <p:pic>
        <p:nvPicPr>
          <p:cNvPr id="88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01601" cy="256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8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0445" y="4581128"/>
            <a:ext cx="9164445" cy="13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268828" y="2110079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2       3      3 0      3      3 3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14678" y="3071810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5       2      7 0     2      6 8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00298" y="5039037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6 0      2     6  2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26480" y="5039037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4 0     4      3 6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6200000" flipV="1">
            <a:off x="1785918" y="2500306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1714480" y="3429000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V="1">
            <a:off x="1714480" y="5429264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6357950" y="5429264"/>
            <a:ext cx="214314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1460"/>
            <a:ext cx="9144000" cy="914400"/>
          </a:xfrm>
        </p:spPr>
        <p:txBody>
          <a:bodyPr>
            <a:noAutofit/>
          </a:bodyPr>
          <a:lstStyle/>
          <a:p>
            <a:pPr algn="ctr">
              <a:lnSpc>
                <a:spcPct val="70000"/>
              </a:lnSpc>
            </a:pPr>
            <a:r>
              <a:rPr lang="uk-UA" sz="3300" b="1" dirty="0" smtClean="0"/>
              <a:t>Додавання (віднімання) одноцифрового числа до (від) двоцифрового частинами:76 + 4 (зручні доданки). Формування обчислювальної навички</a:t>
            </a:r>
            <a:endParaRPr lang="ru-RU" sz="3300" b="1" dirty="0"/>
          </a:p>
        </p:txBody>
      </p:sp>
      <p:pic>
        <p:nvPicPr>
          <p:cNvPr id="89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628800"/>
            <a:ext cx="9144000" cy="357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/>
              <a:t>Додавання і віднімання різними способами</a:t>
            </a:r>
            <a:endParaRPr lang="ru-RU" sz="3600" b="1" dirty="0"/>
          </a:p>
        </p:txBody>
      </p:sp>
      <p:pic>
        <p:nvPicPr>
          <p:cNvPr id="901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556792"/>
            <a:ext cx="9144000" cy="4751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43042" y="4038905"/>
            <a:ext cx="34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 0  + 1 = 5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4610409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6     1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25754" y="5110475"/>
            <a:ext cx="3446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4 0  + 1 1  = 5 1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44" y="5643578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4 0     4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40662" y="4038905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5 0 </a:t>
            </a:r>
            <a:r>
              <a:rPr lang="uk-UA" sz="2400" i="1" dirty="0" smtClean="0"/>
              <a:t>–  4 = 4 6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29256" y="4610409"/>
            <a:ext cx="1077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4     4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40662" y="5110475"/>
            <a:ext cx="3589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4 0  </a:t>
            </a:r>
            <a:r>
              <a:rPr lang="uk-UA" sz="2400" i="1" dirty="0" smtClean="0"/>
              <a:t>+ 6 = 4 6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3438" y="5610541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 4  0     1 4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>
            <a:off x="714348" y="4429132"/>
            <a:ext cx="357190" cy="2857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1071538" y="5500702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5357818" y="4429133"/>
            <a:ext cx="357190" cy="21431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V="1">
            <a:off x="5715008" y="5500702"/>
            <a:ext cx="285752" cy="21431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8809</TotalTime>
  <Words>353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Прийом додавання (віднімання) частинами</vt:lpstr>
      <vt:lpstr>Прийом  додавання і віднімання частинами</vt:lpstr>
      <vt:lpstr>Додавання (віднімання) одноцифрового числа до (від) двоцифрового частинами. Підготовка</vt:lpstr>
      <vt:lpstr>Додавання  (віднімання) одноцифрового числа до (від) двоцифрового частинами: 45+7 (45-7),  (зручні доданки). Створення і розв'язування проблемної ситуації</vt:lpstr>
      <vt:lpstr>Додавання (віднімання) одноцифрового числа до (від) двоцифрового частинами:       76 + 4 (зручні доданки)</vt:lpstr>
      <vt:lpstr>Додавання (віднімання) одноцифрового числа до (від) двоцифрового частинами:  76+4 (зручні доданки). Первинне закріплення</vt:lpstr>
      <vt:lpstr>Додавання (віднімання) одноцифрового числа до (від) двоцифрового частинами:76 + 4 (зручні доданки). Формування обчислювальної навички</vt:lpstr>
      <vt:lpstr>Додавання і віднімання різними способами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Marinochka</cp:lastModifiedBy>
  <cp:revision>533</cp:revision>
  <dcterms:created xsi:type="dcterms:W3CDTF">2013-03-16T06:54:50Z</dcterms:created>
  <dcterms:modified xsi:type="dcterms:W3CDTF">2016-02-05T12:46:49Z</dcterms:modified>
</cp:coreProperties>
</file>