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906" r:id="rId2"/>
    <p:sldId id="907" r:id="rId3"/>
    <p:sldId id="908" r:id="rId4"/>
    <p:sldId id="909" r:id="rId5"/>
    <p:sldId id="910" r:id="rId6"/>
    <p:sldId id="911" r:id="rId7"/>
    <p:sldId id="912" r:id="rId8"/>
    <p:sldId id="913" r:id="rId9"/>
    <p:sldId id="914" r:id="rId10"/>
    <p:sldId id="915" r:id="rId11"/>
    <p:sldId id="916" r:id="rId12"/>
    <p:sldId id="917" r:id="rId13"/>
    <p:sldId id="918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Правило додавання суми до суми:</a:t>
          </a:r>
          <a:r>
            <a:rPr lang="uk-UA" sz="2400" dirty="0" smtClean="0"/>
            <a:t> щоб додати суму до суми, достатньо додати перші доданки, додати другі доданки і  додати одержані результати.</a:t>
          </a:r>
        </a:p>
        <a:p>
          <a:pPr algn="ctr"/>
          <a:r>
            <a:rPr lang="uk-UA" sz="2400" b="1" dirty="0" smtClean="0"/>
            <a:t>(</a:t>
          </a:r>
          <a:r>
            <a:rPr lang="uk-UA" sz="2400" b="1" dirty="0" err="1" smtClean="0"/>
            <a:t>а+в</a:t>
          </a:r>
          <a:r>
            <a:rPr lang="uk-UA" sz="2400" b="1" dirty="0" smtClean="0"/>
            <a:t>) + (</a:t>
          </a:r>
          <a:r>
            <a:rPr lang="uk-UA" sz="2400" b="1" dirty="0" err="1" smtClean="0"/>
            <a:t>с+к</a:t>
          </a:r>
          <a:r>
            <a:rPr lang="uk-UA" sz="2400" b="1" dirty="0" smtClean="0"/>
            <a:t>) = (</a:t>
          </a:r>
          <a:r>
            <a:rPr lang="uk-UA" sz="2400" b="1" dirty="0" err="1" smtClean="0"/>
            <a:t>а+к</a:t>
          </a:r>
          <a:r>
            <a:rPr lang="uk-UA" sz="2400" b="1" dirty="0" smtClean="0"/>
            <a:t>) + (</a:t>
          </a:r>
          <a:r>
            <a:rPr lang="uk-UA" sz="2400" b="1" dirty="0" err="1" smtClean="0"/>
            <a:t>в+с</a:t>
          </a:r>
          <a:r>
            <a:rPr lang="uk-UA" sz="2400" b="1" dirty="0" smtClean="0"/>
            <a:t>)</a:t>
          </a:r>
        </a:p>
        <a:p>
          <a:pPr algn="ctr"/>
          <a:endParaRPr lang="uk-UA" sz="2400" b="1" dirty="0" smtClean="0"/>
        </a:p>
        <a:p>
          <a:pPr algn="ctr"/>
          <a:endParaRPr lang="uk-UA" sz="2400" b="1" dirty="0" smtClean="0"/>
        </a:p>
        <a:p>
          <a:pPr algn="ctr"/>
          <a:endParaRPr lang="ru-RU" sz="2400" b="1" dirty="0"/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Правило віднімання суми від суми: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суми, достатньо від першого доданка першої суми відняти перший доданок другої суми;  із другого доданка першої суми відняти другий доданок другої суми і одержані результати додати.</a:t>
          </a:r>
        </a:p>
        <a:p>
          <a:pPr algn="ctr"/>
          <a:r>
            <a:rPr lang="uk-UA" sz="2400" b="1" dirty="0" smtClean="0">
              <a:solidFill>
                <a:schemeClr val="tx1"/>
              </a:solidFill>
            </a:rPr>
            <a:t>(</a:t>
          </a:r>
          <a:r>
            <a:rPr lang="uk-UA" sz="2400" b="1" dirty="0" err="1" smtClean="0">
              <a:solidFill>
                <a:schemeClr val="tx1"/>
              </a:solidFill>
            </a:rPr>
            <a:t>а+в</a:t>
          </a:r>
          <a:r>
            <a:rPr lang="uk-UA" sz="2400" b="1" dirty="0" smtClean="0">
              <a:solidFill>
                <a:schemeClr val="tx1"/>
              </a:solidFill>
            </a:rPr>
            <a:t>) – (</a:t>
          </a:r>
          <a:r>
            <a:rPr lang="uk-UA" sz="2400" b="1" dirty="0" err="1" smtClean="0">
              <a:solidFill>
                <a:schemeClr val="tx1"/>
              </a:solidFill>
            </a:rPr>
            <a:t>с+к</a:t>
          </a:r>
          <a:r>
            <a:rPr lang="uk-UA" sz="2400" b="1" dirty="0" smtClean="0">
              <a:solidFill>
                <a:schemeClr val="tx1"/>
              </a:solidFill>
            </a:rPr>
            <a:t>) = (</a:t>
          </a:r>
          <a:r>
            <a:rPr lang="uk-UA" sz="2400" b="1" dirty="0" err="1" smtClean="0">
              <a:solidFill>
                <a:schemeClr val="tx1"/>
              </a:solidFill>
            </a:rPr>
            <a:t>а-с</a:t>
          </a:r>
          <a:r>
            <a:rPr lang="uk-UA" sz="2400" b="1" dirty="0" smtClean="0">
              <a:solidFill>
                <a:schemeClr val="tx1"/>
              </a:solidFill>
            </a:rPr>
            <a:t>) + (в-к)</a:t>
          </a:r>
          <a:endParaRPr lang="ru-RU" sz="2400" b="1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5BEB9E71-28C7-4F38-B3DC-73737C2DEE0E}" type="presOf" srcId="{A7012016-DB2B-41AD-AFA2-CF2D1EA299AE}" destId="{7C9FB262-3F40-4BD4-B789-D2AA556BB302}" srcOrd="0" destOrd="0" presId="urn:microsoft.com/office/officeart/2005/8/layout/hList3"/>
    <dgm:cxn modelId="{FCE31BA4-1361-48EE-ADCE-879615F89977}" type="presOf" srcId="{52EEB9ED-1741-4427-BBF6-F7EF7C39FFEC}" destId="{6DC01785-1560-4341-BE97-5A16B62C35B4}" srcOrd="0" destOrd="0" presId="urn:microsoft.com/office/officeart/2005/8/layout/hList3"/>
    <dgm:cxn modelId="{3FBCB9F6-D6A4-4F2D-AABD-C566DDA4E94B}" type="presOf" srcId="{7AF08651-09EE-4E6D-AF72-E62AE6FA3150}" destId="{79665610-000F-4398-91C6-861FE6BA6A01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5662C865-784E-41F9-9AB5-9319F3F0FC1F}" type="presOf" srcId="{9D1E5113-F894-43F5-A1A2-9E24A6A74F26}" destId="{FC7AE146-73C1-46BD-ACBC-A653564191FC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784EACB7-14BE-4C55-88CB-F77D72F156B9}" type="presParOf" srcId="{7C9FB262-3F40-4BD4-B789-D2AA556BB302}" destId="{79665610-000F-4398-91C6-861FE6BA6A01}" srcOrd="0" destOrd="0" presId="urn:microsoft.com/office/officeart/2005/8/layout/hList3"/>
    <dgm:cxn modelId="{BEEF4CE3-446E-46A7-9F26-67B132BFB302}" type="presParOf" srcId="{7C9FB262-3F40-4BD4-B789-D2AA556BB302}" destId="{68A3895E-FB00-4BC3-9ADC-94CA8034131E}" srcOrd="1" destOrd="0" presId="urn:microsoft.com/office/officeart/2005/8/layout/hList3"/>
    <dgm:cxn modelId="{CDB27E88-3C64-48AD-AC12-7B83EC95694B}" type="presParOf" srcId="{68A3895E-FB00-4BC3-9ADC-94CA8034131E}" destId="{6DC01785-1560-4341-BE97-5A16B62C35B4}" srcOrd="0" destOrd="0" presId="urn:microsoft.com/office/officeart/2005/8/layout/hList3"/>
    <dgm:cxn modelId="{E125AAFB-A006-46C0-B3DA-D778B794BC9E}" type="presParOf" srcId="{68A3895E-FB00-4BC3-9ADC-94CA8034131E}" destId="{FC7AE146-73C1-46BD-ACBC-A653564191FC}" srcOrd="1" destOrd="0" presId="urn:microsoft.com/office/officeart/2005/8/layout/hList3"/>
    <dgm:cxn modelId="{2F64B70A-5A2B-4728-868D-375C00DB73E9}" type="presParOf" srcId="{7C9FB262-3F40-4BD4-B789-D2AA556BB302}" destId="{DFC05549-699B-416A-8459-CCFA85A58B2F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Подання числа у вигляді суми розрядних доданків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400" dirty="0" smtClean="0"/>
            <a:t>Додавання (віднімання) круглих десятків</a:t>
          </a:r>
          <a:endParaRPr lang="ru-RU" sz="24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 custT="1"/>
      <dgm:spPr/>
      <dgm:t>
        <a:bodyPr/>
        <a:lstStyle/>
        <a:p>
          <a:r>
            <a:rPr lang="uk-UA" sz="2400" dirty="0" smtClean="0"/>
            <a:t>Додавання (віднімання) одно цифрового числа з переходом через розряд в межах 20</a:t>
          </a:r>
          <a:endParaRPr lang="ru-RU" sz="2400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FA9C09FA-817C-4B73-AF6D-1B1D1C8A5AA7}">
      <dgm:prSet phldrT="[Текст]" custT="1"/>
      <dgm:spPr/>
      <dgm:t>
        <a:bodyPr/>
        <a:lstStyle/>
        <a:p>
          <a:r>
            <a:rPr lang="uk-UA" sz="2400" dirty="0" smtClean="0"/>
            <a:t>Додавання до числа десятків двоцифрового або одноцифрового  числа</a:t>
          </a:r>
          <a:endParaRPr lang="ru-RU" sz="2400" dirty="0"/>
        </a:p>
      </dgm:t>
    </dgm:pt>
    <dgm:pt modelId="{EEF37200-3B60-45F9-94CA-A43180D0A7FF}" type="parTrans" cxnId="{9B008BAF-E6AC-4D1C-A602-9AA6A81F3207}">
      <dgm:prSet/>
      <dgm:spPr/>
      <dgm:t>
        <a:bodyPr/>
        <a:lstStyle/>
        <a:p>
          <a:endParaRPr lang="ru-RU"/>
        </a:p>
      </dgm:t>
    </dgm:pt>
    <dgm:pt modelId="{3732EE10-DDF9-477A-B481-DDB6C59C0E9E}" type="sibTrans" cxnId="{9B008BAF-E6AC-4D1C-A602-9AA6A81F3207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ScaleX="97192" custLinFactNeighborX="-28948" custLinFactNeighborY="-1019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4" custScaleX="166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4" custScaleX="166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4" custScaleX="166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  <dgm:pt modelId="{0D82A60E-731E-4B73-88AC-189DB93685C4}" type="pres">
      <dgm:prSet presAssocID="{FA9C09FA-817C-4B73-AF6D-1B1D1C8A5AA7}" presName="aNode" presStyleLbl="fgAcc1" presStyleIdx="3" presStyleCnt="4" custScaleX="166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E3A29-985D-4CEB-9EBE-074BE74F7F14}" type="pres">
      <dgm:prSet presAssocID="{FA9C09FA-817C-4B73-AF6D-1B1D1C8A5AA7}" presName="aSpace" presStyleCnt="0"/>
      <dgm:spPr/>
    </dgm:pt>
  </dgm:ptLst>
  <dgm:cxnLst>
    <dgm:cxn modelId="{B950CE57-80FF-488C-B3B8-7966D8B61336}" type="presOf" srcId="{A05FF585-85E0-4EDB-916B-DC3653DAB40D}" destId="{94AC59A4-83EF-4AF8-8B11-9E46EF9A494C}" srcOrd="0" destOrd="0" presId="urn:microsoft.com/office/officeart/2005/8/layout/pyramid2"/>
    <dgm:cxn modelId="{4FBBDDD8-2F15-4D5C-A604-D0ABEAE54327}" type="presOf" srcId="{FA9C09FA-817C-4B73-AF6D-1B1D1C8A5AA7}" destId="{0D82A60E-731E-4B73-88AC-189DB93685C4}" srcOrd="0" destOrd="0" presId="urn:microsoft.com/office/officeart/2005/8/layout/pyramid2"/>
    <dgm:cxn modelId="{7AE80975-9637-4023-BD07-185D51AD173F}" type="presOf" srcId="{296C9089-AD6A-425B-8446-47BC12334228}" destId="{3A158E85-8376-430A-B693-CE172E99264A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CAF88E16-2F3E-4D94-8946-4CA11F49E57E}" type="presOf" srcId="{57D7F001-30F8-41F0-B360-FEE484B61660}" destId="{10C98837-3AC6-4501-B74E-E63AA4947CFC}" srcOrd="0" destOrd="0" presId="urn:microsoft.com/office/officeart/2005/8/layout/pyramid2"/>
    <dgm:cxn modelId="{9B008BAF-E6AC-4D1C-A602-9AA6A81F3207}" srcId="{C5FBB781-3862-40F6-B4F8-B7338931C997}" destId="{FA9C09FA-817C-4B73-AF6D-1B1D1C8A5AA7}" srcOrd="3" destOrd="0" parTransId="{EEF37200-3B60-45F9-94CA-A43180D0A7FF}" sibTransId="{3732EE10-DDF9-477A-B481-DDB6C59C0E9E}"/>
    <dgm:cxn modelId="{C3C96B79-3450-4BBD-A828-615833863F5F}" type="presOf" srcId="{C5FBB781-3862-40F6-B4F8-B7338931C997}" destId="{D79F24AF-84DF-4324-BDC7-62858E0E6C0E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65BA8307-29EF-42D4-8FC6-1A20B32724DD}" type="presParOf" srcId="{D79F24AF-84DF-4324-BDC7-62858E0E6C0E}" destId="{0C4FAB2B-10B0-4537-A3CC-065B6E80FFDC}" srcOrd="0" destOrd="0" presId="urn:microsoft.com/office/officeart/2005/8/layout/pyramid2"/>
    <dgm:cxn modelId="{24754B9A-F65F-41DB-AACC-D8A0CB142582}" type="presParOf" srcId="{D79F24AF-84DF-4324-BDC7-62858E0E6C0E}" destId="{0EBB8E6A-C35E-445B-9EAD-FD616882E4E7}" srcOrd="1" destOrd="0" presId="urn:microsoft.com/office/officeart/2005/8/layout/pyramid2"/>
    <dgm:cxn modelId="{4D2E5977-AF05-4CE8-BD34-905997D03C6D}" type="presParOf" srcId="{0EBB8E6A-C35E-445B-9EAD-FD616882E4E7}" destId="{94AC59A4-83EF-4AF8-8B11-9E46EF9A494C}" srcOrd="0" destOrd="0" presId="urn:microsoft.com/office/officeart/2005/8/layout/pyramid2"/>
    <dgm:cxn modelId="{CFCEEC92-7401-4A4C-88BC-CA3FBFD0A456}" type="presParOf" srcId="{0EBB8E6A-C35E-445B-9EAD-FD616882E4E7}" destId="{DBB032F4-A396-41D5-AA83-1A756626B226}" srcOrd="1" destOrd="0" presId="urn:microsoft.com/office/officeart/2005/8/layout/pyramid2"/>
    <dgm:cxn modelId="{8069FE5E-0B3E-426B-8FBA-237F0FCC63DB}" type="presParOf" srcId="{0EBB8E6A-C35E-445B-9EAD-FD616882E4E7}" destId="{10C98837-3AC6-4501-B74E-E63AA4947CFC}" srcOrd="2" destOrd="0" presId="urn:microsoft.com/office/officeart/2005/8/layout/pyramid2"/>
    <dgm:cxn modelId="{6CA29875-0910-43E8-848E-D82414E86C8E}" type="presParOf" srcId="{0EBB8E6A-C35E-445B-9EAD-FD616882E4E7}" destId="{8BD1B377-BA13-4671-82E8-64F1783C246E}" srcOrd="3" destOrd="0" presId="urn:microsoft.com/office/officeart/2005/8/layout/pyramid2"/>
    <dgm:cxn modelId="{7D338FAE-FCA2-4006-96B3-948DDFBE7D52}" type="presParOf" srcId="{0EBB8E6A-C35E-445B-9EAD-FD616882E4E7}" destId="{3A158E85-8376-430A-B693-CE172E99264A}" srcOrd="4" destOrd="0" presId="urn:microsoft.com/office/officeart/2005/8/layout/pyramid2"/>
    <dgm:cxn modelId="{CDF039A3-1106-4B0B-B7BA-805146B689F2}" type="presParOf" srcId="{0EBB8E6A-C35E-445B-9EAD-FD616882E4E7}" destId="{39B2B66E-C1D7-400D-80C4-9D1340D6D470}" srcOrd="5" destOrd="0" presId="urn:microsoft.com/office/officeart/2005/8/layout/pyramid2"/>
    <dgm:cxn modelId="{B9ECC884-C5E5-43AD-884C-A250E841E9FD}" type="presParOf" srcId="{0EBB8E6A-C35E-445B-9EAD-FD616882E4E7}" destId="{0D82A60E-731E-4B73-88AC-189DB93685C4}" srcOrd="6" destOrd="0" presId="urn:microsoft.com/office/officeart/2005/8/layout/pyramid2"/>
    <dgm:cxn modelId="{F0A690BD-1E4F-4FEA-B975-F199926A6823}" type="presParOf" srcId="{0EBB8E6A-C35E-445B-9EAD-FD616882E4E7}" destId="{12FE3A29-985D-4CEB-9EBE-074BE74F7F14}" srcOrd="7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D50D1-B0A2-4962-B503-5A0328B8843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порозрядного додавання та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712968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віднімання. Первинне закріплення</a:t>
            </a:r>
            <a:br>
              <a:rPr lang="uk-UA" sz="3600" b="1" dirty="0" smtClean="0"/>
            </a:br>
            <a:endParaRPr lang="ru-RU" sz="3600" b="1" dirty="0"/>
          </a:p>
        </p:txBody>
      </p:sp>
      <p:pic>
        <p:nvPicPr>
          <p:cNvPr id="1136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33309"/>
            <a:ext cx="9144000" cy="442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 і віднімання. </a:t>
            </a:r>
            <a:br>
              <a:rPr lang="uk-UA" sz="3600" b="1" dirty="0" smtClean="0"/>
            </a:br>
            <a:r>
              <a:rPr lang="uk-UA" sz="3600" b="1" dirty="0" smtClean="0"/>
              <a:t>Формування обчислювальної навички</a:t>
            </a:r>
            <a:endParaRPr lang="ru-RU" sz="3600" b="1" dirty="0"/>
          </a:p>
        </p:txBody>
      </p:sp>
      <p:pic>
        <p:nvPicPr>
          <p:cNvPr id="1146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84784"/>
            <a:ext cx="9144000" cy="380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311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912683"/>
            <a:ext cx="7286645" cy="287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різними способами</a:t>
            </a:r>
            <a:endParaRPr lang="ru-RU" sz="3600" b="1" dirty="0"/>
          </a:p>
        </p:txBody>
      </p:sp>
      <p:pic>
        <p:nvPicPr>
          <p:cNvPr id="1157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35711"/>
            <a:ext cx="9144000" cy="387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76" y="264318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3 0    7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7258" y="214311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2 – 7= 2 5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371475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3 2    5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5820" y="3214686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 0 – 5 = 2 5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06" y="4763168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5 0    1 2    3 0    7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258" y="426310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 0+ 5= 2 5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 flipH="1">
            <a:off x="357158" y="5214950"/>
            <a:ext cx="157163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 flipH="1">
            <a:off x="1142976" y="5214950"/>
            <a:ext cx="1428760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928662" y="2571744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28662" y="3643314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порозрядного додавання та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596428" y="1412776"/>
          <a:ext cx="12169352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77100" y="1643050"/>
            <a:ext cx="923330" cy="48817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2858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 і віднімання.</a:t>
            </a:r>
            <a:br>
              <a:rPr lang="uk-UA" sz="3600" b="1" dirty="0" smtClean="0"/>
            </a:br>
            <a:r>
              <a:rPr lang="uk-UA" sz="3600" b="1" dirty="0" smtClean="0"/>
              <a:t>Підготовка</a:t>
            </a:r>
            <a:endParaRPr lang="ru-RU" sz="3600" b="1" dirty="0"/>
          </a:p>
        </p:txBody>
      </p:sp>
      <p:pic>
        <p:nvPicPr>
          <p:cNvPr id="1095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8193"/>
            <a:ext cx="9144000" cy="31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34020"/>
            <a:ext cx="9129847" cy="2152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00166" y="214311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214311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3174" y="214311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4466" y="3357562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7408" y="3357562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7474" y="3357562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1736" y="5286388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5286388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1 2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7672" y="5286388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214282" y="3000372"/>
            <a:ext cx="1143008" cy="214314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785786" y="3071810"/>
            <a:ext cx="1143008" cy="142876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>
            <a:off x="214282" y="4214818"/>
            <a:ext cx="1143008" cy="214314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785786" y="4286256"/>
            <a:ext cx="1000132" cy="142876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366682" y="5643578"/>
            <a:ext cx="1419236" cy="142876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 flipV="1">
            <a:off x="1071538" y="5143512"/>
            <a:ext cx="1357322" cy="214314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0344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додавання.</a:t>
            </a:r>
            <a:br>
              <a:rPr lang="uk-UA" sz="3600" b="1" dirty="0" smtClean="0"/>
            </a:br>
            <a:r>
              <a:rPr lang="uk-UA" sz="3600" b="1" dirty="0" smtClean="0"/>
              <a:t>Підготовка</a:t>
            </a:r>
            <a:endParaRPr lang="ru-RU" sz="3600" b="1" dirty="0"/>
          </a:p>
        </p:txBody>
      </p:sp>
      <p:pic>
        <p:nvPicPr>
          <p:cNvPr id="1105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9144000" cy="160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9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3199858" y="3000372"/>
            <a:ext cx="1872208" cy="362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4360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додавання.</a:t>
            </a:r>
            <a:br>
              <a:rPr lang="uk-UA" sz="3600" b="1" dirty="0" smtClean="0"/>
            </a:br>
            <a:r>
              <a:rPr lang="uk-UA" sz="3600" b="1" dirty="0" smtClean="0"/>
              <a:t>Створення  і розв'язування проблемної ситуації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000372"/>
            <a:ext cx="792088" cy="500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3284984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3000372"/>
            <a:ext cx="79208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648691" y="3463636"/>
            <a:ext cx="907085" cy="109380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2708920"/>
            <a:ext cx="1872208" cy="362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2195736" y="3501008"/>
            <a:ext cx="907085" cy="109380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3275856" y="2996952"/>
            <a:ext cx="1008112" cy="14401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3851920" y="3000372"/>
            <a:ext cx="934394" cy="14059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04048" y="2636912"/>
            <a:ext cx="23762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220072" y="260729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0152" y="257174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6216" y="261014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75656" y="3929066"/>
            <a:ext cx="792088" cy="580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3929066"/>
            <a:ext cx="792088" cy="508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1763688" y="4437112"/>
            <a:ext cx="907085" cy="109380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2164717" y="4429132"/>
            <a:ext cx="907085" cy="109380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59832" y="3717032"/>
            <a:ext cx="187220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004048" y="3645024"/>
            <a:ext cx="273630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072066" y="3573016"/>
            <a:ext cx="724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6 0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12160" y="357301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04248" y="357301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84240" y="3929066"/>
            <a:ext cx="1872208" cy="362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3286116" y="4000504"/>
            <a:ext cx="1008112" cy="14401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3862180" y="4003924"/>
            <a:ext cx="934394" cy="14059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1187624" y="3500438"/>
            <a:ext cx="6912768" cy="3284984"/>
            <a:chOff x="1187624" y="3500438"/>
            <a:chExt cx="6912768" cy="3284984"/>
          </a:xfrm>
        </p:grpSpPr>
        <p:sp>
          <p:nvSpPr>
            <p:cNvPr id="38" name="Пятно 2 37"/>
            <p:cNvSpPr/>
            <p:nvPr/>
          </p:nvSpPr>
          <p:spPr>
            <a:xfrm>
              <a:off x="1187624" y="3500438"/>
              <a:ext cx="6912768" cy="3284984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63688" y="4797152"/>
              <a:ext cx="52565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 smtClean="0"/>
                <a:t>Чи можна міркувати так само?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00043"/>
            <a:ext cx="92267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072074"/>
            <a:ext cx="6572296" cy="1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додавання. </a:t>
            </a:r>
            <a:br>
              <a:rPr lang="uk-UA" sz="3600" b="1" dirty="0" smtClean="0"/>
            </a:br>
            <a:r>
              <a:rPr lang="uk-UA" sz="3600" b="1" dirty="0" smtClean="0"/>
              <a:t>Первинне закріплення</a:t>
            </a:r>
            <a:endParaRPr lang="ru-RU" sz="3600" b="1" dirty="0"/>
          </a:p>
        </p:txBody>
      </p:sp>
      <p:pic>
        <p:nvPicPr>
          <p:cNvPr id="1116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027941" cy="291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71470" y="3038773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3 0     </a:t>
            </a:r>
            <a:r>
              <a:rPr lang="uk-UA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8714" y="3038773"/>
            <a:ext cx="1577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6 0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2500306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3 0     </a:t>
            </a:r>
            <a:r>
              <a:rPr lang="uk-UA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6 0 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7738" y="2500306"/>
            <a:ext cx="8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9 0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09242" y="250030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09308" y="250030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2357422" y="2857496"/>
            <a:ext cx="1357322" cy="14401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 flipV="1">
            <a:off x="2994664" y="2428868"/>
            <a:ext cx="1434460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0344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віднімання.</a:t>
            </a:r>
            <a:br>
              <a:rPr lang="uk-UA" sz="3600" b="1" dirty="0" smtClean="0"/>
            </a:br>
            <a:r>
              <a:rPr lang="uk-UA" sz="3600" b="1" dirty="0" smtClean="0"/>
              <a:t>Підготовка. 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1126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0" cy="102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987824" y="2924944"/>
            <a:ext cx="36004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131840" y="2492896"/>
            <a:ext cx="72008" cy="7200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86181" y="2500306"/>
            <a:ext cx="707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5 0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6248" y="2500306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uk-UA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20092" cy="2919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3143240" y="3071810"/>
            <a:ext cx="185738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28584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віднімання.</a:t>
            </a:r>
            <a:br>
              <a:rPr lang="uk-UA" sz="3600" b="1" dirty="0" smtClean="0"/>
            </a:br>
            <a:r>
              <a:rPr lang="uk-UA" sz="3600" b="1" dirty="0" smtClean="0"/>
              <a:t>Підготовка. Створення і розв'язування проблемної ситуації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29190" y="2714620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3 0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9308" y="2714620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2714620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3214678" y="3071810"/>
            <a:ext cx="1008112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3714744" y="3071810"/>
            <a:ext cx="1000132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09242" y="3681715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5060" y="3681715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6564" y="3681715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000232" y="3643314"/>
            <a:ext cx="72008" cy="7200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75656" y="3078080"/>
            <a:ext cx="792088" cy="500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39752" y="3078080"/>
            <a:ext cx="792088" cy="493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2786628"/>
            <a:ext cx="2214578" cy="285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4048" y="2714620"/>
            <a:ext cx="23762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357290" y="4071372"/>
            <a:ext cx="1000132" cy="500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94028" y="4078212"/>
            <a:ext cx="792088" cy="493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814244" y="3714752"/>
            <a:ext cx="2543838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86116" y="4071942"/>
            <a:ext cx="185738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857488" y="3786760"/>
            <a:ext cx="2214578" cy="285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357554" y="4071942"/>
            <a:ext cx="1143008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929058" y="4071942"/>
            <a:ext cx="1000132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7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8739</TotalTime>
  <Words>307</Words>
  <Application>Microsoft Office PowerPoint</Application>
  <PresentationFormat>Экран (4:3)</PresentationFormat>
  <Paragraphs>60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Прийом порозрядного додавання та віднімання</vt:lpstr>
      <vt:lpstr>Прийом порозрядного додавання та віднімання</vt:lpstr>
      <vt:lpstr>Порозрядне додавання і віднімання. Підготовка</vt:lpstr>
      <vt:lpstr>Порозрядне додавання. Підготовка</vt:lpstr>
      <vt:lpstr>Порозрядне додавання. Створення  і розв'язування проблемної ситуації</vt:lpstr>
      <vt:lpstr>Слайд 6</vt:lpstr>
      <vt:lpstr>Порозрядне додавання.  Первинне закріплення</vt:lpstr>
      <vt:lpstr>Порозрядне віднімання. Підготовка. Створення і розв'язування проблемної ситуації</vt:lpstr>
      <vt:lpstr>Порозрядне віднімання. Підготовка. Створення і розв'язування проблемної ситуації</vt:lpstr>
      <vt:lpstr>Порозрядне віднімання. Первинне закріплення </vt:lpstr>
      <vt:lpstr>Порозрядне додавання і віднімання.  Формування обчислювальної навички</vt:lpstr>
      <vt:lpstr>Слайд 12</vt:lpstr>
      <vt:lpstr>Додавання і віднімання різними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530</cp:revision>
  <dcterms:created xsi:type="dcterms:W3CDTF">2013-03-16T06:54:50Z</dcterms:created>
  <dcterms:modified xsi:type="dcterms:W3CDTF">2015-06-08T12:46:20Z</dcterms:modified>
</cp:coreProperties>
</file>