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927" r:id="rId2"/>
    <p:sldId id="938" r:id="rId3"/>
    <p:sldId id="939" r:id="rId4"/>
    <p:sldId id="940" r:id="rId5"/>
    <p:sldId id="941" r:id="rId6"/>
    <p:sldId id="942" r:id="rId7"/>
    <p:sldId id="943" r:id="rId8"/>
    <p:sldId id="944" r:id="rId9"/>
    <p:sldId id="945" r:id="rId10"/>
    <p:sldId id="946" r:id="rId11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100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D50D1-B0A2-4962-B503-5A0328B8843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D50D1-B0A2-4962-B503-5A0328B8843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D50D1-B0A2-4962-B503-5A0328B8843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&#1057;&#1050;&#1042;&#1054;&#1056;&#1062;&#1054;&#1042;&#1040;%202%20&#1050;&#1051;%20&#1053;&#1047;%20&#1063;.2%2030-87.ex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&#1057;&#1050;&#1042;&#1054;&#1056;&#1062;&#1054;&#1042;&#1040;%202%20&#1050;&#1051;%20&#1053;&#1047;%20&#1063;.2%2030-87.ex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&#1057;&#1050;&#1042;&#1054;&#1056;&#1062;&#1054;&#1042;&#1040;%202%20&#1050;&#1051;%20&#1053;&#1047;%20&#1063;.2%2030-87.ex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363272" cy="11430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Реалізація 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змісту</a:t>
            </a:r>
            <a:r>
              <a:rPr lang="uk-UA" sz="3600" b="1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нової навчальної програми у чинних підручниках</a:t>
            </a:r>
            <a:endParaRPr lang="ru-RU" sz="3600" b="1" dirty="0">
              <a:ln w="12700">
                <a:noFill/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3333" r="3333"/>
          <a:stretch>
            <a:fillRect/>
          </a:stretch>
        </p:blipFill>
        <p:spPr bwMode="auto">
          <a:xfrm rot="20178156">
            <a:off x="-836946" y="2945346"/>
            <a:ext cx="400052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 l="3333" r="3333"/>
          <a:stretch>
            <a:fillRect/>
          </a:stretch>
        </p:blipFill>
        <p:spPr bwMode="auto">
          <a:xfrm rot="1144382">
            <a:off x="5478878" y="2709004"/>
            <a:ext cx="400052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 l="3333" r="3333"/>
          <a:stretch>
            <a:fillRect/>
          </a:stretch>
        </p:blipFill>
        <p:spPr bwMode="auto">
          <a:xfrm>
            <a:off x="2500298" y="1714488"/>
            <a:ext cx="400052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57424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00561"/>
                <a:gridCol w="4643438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С. </a:t>
                      </a:r>
                      <a:r>
                        <a:rPr lang="uk-UA" sz="2400" dirty="0" err="1" smtClean="0"/>
                        <a:t>Скворцова</a:t>
                      </a:r>
                      <a:r>
                        <a:rPr lang="uk-UA" sz="2400" dirty="0" smtClean="0"/>
                        <a:t>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О. </a:t>
                      </a:r>
                      <a:r>
                        <a:rPr lang="uk-UA" sz="2400" dirty="0" err="1" smtClean="0"/>
                        <a:t>Онопрієнко</a:t>
                      </a:r>
                      <a:endParaRPr lang="uk-UA" sz="2400" dirty="0" smtClean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Усне додавання і віднімання чисел у межах 100 з переходом через розряд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   (45 + 7).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двоцифрового: (45 – 7)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двоцифрових чисел (45 + 27, 45 – 27).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Прийоми додавання і віднімання: частинами, порозрядне, способом округлення тощо.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Учні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вправляються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обчисленнях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різними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способами.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засвоєння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окремих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прийомів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окремих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випадків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відведено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достатньо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часу.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None/>
                      </a:pPr>
                      <a:endParaRPr kumimoji="0" lang="ru-RU" sz="24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652918"/>
            <a:ext cx="8586758" cy="490066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Реалізація змісту програми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 підручнику С. Скворцова,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О. Онопрієнко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15338" y="-24"/>
            <a:ext cx="928694" cy="1255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10042"/>
            <a:ext cx="8501090" cy="490066"/>
          </a:xfrm>
        </p:spPr>
        <p:txBody>
          <a:bodyPr>
            <a:noAutofit/>
          </a:bodyPr>
          <a:lstStyle/>
          <a:p>
            <a:pPr marL="457200" indent="-457200" algn="ctr">
              <a:lnSpc>
                <a:spcPct val="80000"/>
              </a:lnSpc>
              <a:spcBef>
                <a:spcPts val="0"/>
              </a:spcBef>
            </a:pPr>
            <a:r>
              <a:rPr lang="uk-UA" sz="3600" dirty="0" smtClean="0"/>
              <a:t>Реалізація змісту програми у підручнику Ф. </a:t>
            </a:r>
            <a:r>
              <a:rPr lang="uk-UA" sz="3600" dirty="0" err="1" smtClean="0"/>
              <a:t>Рівкінд</a:t>
            </a:r>
            <a:r>
              <a:rPr lang="uk-UA" sz="3600" dirty="0" smtClean="0"/>
              <a:t>,</a:t>
            </a:r>
            <a:br>
              <a:rPr lang="uk-UA" sz="3600" dirty="0" smtClean="0"/>
            </a:br>
            <a:r>
              <a:rPr lang="uk-UA" sz="3600" dirty="0" smtClean="0"/>
              <a:t> Л. </a:t>
            </a:r>
            <a:r>
              <a:rPr lang="uk-UA" sz="3600" dirty="0" err="1" smtClean="0"/>
              <a:t>Оляницької</a:t>
            </a: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357322"/>
          <a:ext cx="9143999" cy="60007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88023"/>
                <a:gridCol w="4355976"/>
              </a:tblGrid>
              <a:tr h="82297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навчальної програми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Ф.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Рівкінд</a:t>
                      </a: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Л.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Оляницька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7793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Усне додавання і віднімання чисел у межах 100 з переходом через розряд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    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(45 + 7).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двоцифрового:      (45 – 7).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двоцифрових чисел (45 + 27, 45 – 27).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Прийоми додавання і віднімання: частинами, порозрядне, способом округлення тощо.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Хоча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попередньому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етапі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введено правило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числа до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але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воно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згадується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якості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теоретичної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випадків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типу: 36 + 7.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зрозумілим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є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заміни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чисел 2 – 4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меншим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круглим числом,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якщо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способом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округлення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лише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заміна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чисел 5 – 6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більшим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круглим числом.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Введення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способу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округлення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має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теоретичних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підстав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вивчали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залежності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різниці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зміни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від'ємника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917" y="-71462"/>
            <a:ext cx="1000115" cy="144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10042"/>
            <a:ext cx="8501090" cy="490066"/>
          </a:xfrm>
        </p:spPr>
        <p:txBody>
          <a:bodyPr>
            <a:noAutofit/>
          </a:bodyPr>
          <a:lstStyle/>
          <a:p>
            <a:pPr marL="457200" indent="-457200" algn="ctr">
              <a:lnSpc>
                <a:spcPct val="80000"/>
              </a:lnSpc>
              <a:spcBef>
                <a:spcPts val="0"/>
              </a:spcBef>
            </a:pPr>
            <a:r>
              <a:rPr lang="uk-UA" sz="3600" dirty="0" smtClean="0"/>
              <a:t>Реалізація змісту програми у підручнику Ф. </a:t>
            </a:r>
            <a:r>
              <a:rPr lang="uk-UA" sz="3600" dirty="0" err="1" smtClean="0"/>
              <a:t>Рівкінд</a:t>
            </a:r>
            <a:r>
              <a:rPr lang="uk-UA" sz="3600" dirty="0" smtClean="0"/>
              <a:t>,</a:t>
            </a:r>
            <a:br>
              <a:rPr lang="uk-UA" sz="3600" dirty="0" smtClean="0"/>
            </a:br>
            <a:r>
              <a:rPr lang="uk-UA" sz="3600" dirty="0" smtClean="0"/>
              <a:t> Л. </a:t>
            </a:r>
            <a:r>
              <a:rPr lang="uk-UA" sz="3600" dirty="0" err="1" smtClean="0"/>
              <a:t>Оляницької</a:t>
            </a: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357322"/>
          <a:ext cx="9143999" cy="60007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88023"/>
                <a:gridCol w="4355976"/>
              </a:tblGrid>
              <a:tr h="82297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навчальної програми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Ф.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Рівкінд</a:t>
                      </a: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Л.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Оляницька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7793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Усне додавання і віднімання чисел у межах 100 з переходом через розряд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    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(45 + 7).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двоцифрового:      (45 – 7).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двоцифрових чисел (45 + 27, 45 – 27).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Прийоми додавання і віднімання: частинами, порозрядне, способом округлення тощо.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Спосіб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округлення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вводиться,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але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наступному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уроці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відбувається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закріплення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його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більшого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числа до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меншого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                 у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чому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користь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Зручніше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переставити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доданки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до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більшого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числа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додавати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менше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!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Хоча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попередньому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етапі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введено правило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числа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але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воно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згадується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якості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теоретичної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випадів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типу: 40 – 8.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3917" y="-71462"/>
            <a:ext cx="1000115" cy="144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10042"/>
            <a:ext cx="8501090" cy="490066"/>
          </a:xfrm>
        </p:spPr>
        <p:txBody>
          <a:bodyPr>
            <a:noAutofit/>
          </a:bodyPr>
          <a:lstStyle/>
          <a:p>
            <a:pPr marL="457200" indent="-457200" algn="ctr">
              <a:lnSpc>
                <a:spcPct val="80000"/>
              </a:lnSpc>
              <a:spcBef>
                <a:spcPts val="0"/>
              </a:spcBef>
            </a:pPr>
            <a:r>
              <a:rPr lang="uk-UA" sz="3600" dirty="0" smtClean="0"/>
              <a:t>Реалізація змісту програми у підручнику Ф. </a:t>
            </a:r>
            <a:r>
              <a:rPr lang="uk-UA" sz="3600" dirty="0" err="1" smtClean="0"/>
              <a:t>Рівкінд</a:t>
            </a:r>
            <a:r>
              <a:rPr lang="uk-UA" sz="3600" dirty="0" smtClean="0"/>
              <a:t>,</a:t>
            </a:r>
            <a:br>
              <a:rPr lang="uk-UA" sz="3600" dirty="0" smtClean="0"/>
            </a:br>
            <a:r>
              <a:rPr lang="uk-UA" sz="3600" dirty="0" smtClean="0"/>
              <a:t> Л. </a:t>
            </a:r>
            <a:r>
              <a:rPr lang="uk-UA" sz="3600" dirty="0" err="1" smtClean="0"/>
              <a:t>Оляницької</a:t>
            </a: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357322"/>
          <a:ext cx="9143999" cy="626060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88023"/>
                <a:gridCol w="4355976"/>
              </a:tblGrid>
              <a:tr h="82297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навчальної програми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Ф.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Рівкінд</a:t>
                      </a: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Л.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Оляницька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7793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Усне додавання і віднімання чисел у межах 100 з переходом через розряд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    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(45 + 7).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двоцифрового:      (45 – 7).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двоцифрових чисел (45 + 27, 45 – 27).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Прийоми додавання і віднімання: частинами, порозрядне, способом округлення тощо.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Подано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пам'ятки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обчислювальних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прийомів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(37 + 6; 7+15; 40 – 8; 35 – 7; 27 + 16 (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порозрядно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)).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Майже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кожний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урок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пропонується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новий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випадок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обчислення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Між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тим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засвоєння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кожного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них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учням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потрібний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час.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Незрозуміло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навіщо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розв'язування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вводити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новий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спосіб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одноцифрового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числа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двоцифрового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 (45 – 27).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uk-UA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None/>
                      </a:pPr>
                      <a:endParaRPr kumimoji="0" lang="uk-UA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uk-UA" sz="24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3917" y="-71462"/>
            <a:ext cx="1000115" cy="144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10042"/>
            <a:ext cx="8501090" cy="490066"/>
          </a:xfrm>
        </p:spPr>
        <p:txBody>
          <a:bodyPr>
            <a:noAutofit/>
          </a:bodyPr>
          <a:lstStyle/>
          <a:p>
            <a:pPr marL="457200" indent="-457200" algn="ctr">
              <a:lnSpc>
                <a:spcPct val="80000"/>
              </a:lnSpc>
              <a:spcBef>
                <a:spcPts val="0"/>
              </a:spcBef>
            </a:pPr>
            <a:r>
              <a:rPr lang="uk-UA" sz="3600" dirty="0" smtClean="0"/>
              <a:t>Реалізація змісту програми у підручнику Ф. </a:t>
            </a:r>
            <a:r>
              <a:rPr lang="uk-UA" sz="3600" dirty="0" err="1" smtClean="0"/>
              <a:t>Рівкінд</a:t>
            </a:r>
            <a:r>
              <a:rPr lang="uk-UA" sz="3600" dirty="0" smtClean="0"/>
              <a:t>,</a:t>
            </a:r>
            <a:br>
              <a:rPr lang="uk-UA" sz="3600" dirty="0" smtClean="0"/>
            </a:br>
            <a:r>
              <a:rPr lang="uk-UA" sz="3600" dirty="0" smtClean="0"/>
              <a:t> Л. </a:t>
            </a:r>
            <a:r>
              <a:rPr lang="uk-UA" sz="3600" dirty="0" err="1" smtClean="0"/>
              <a:t>Оляницької</a:t>
            </a: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357322"/>
          <a:ext cx="9143999" cy="60007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88023"/>
                <a:gridCol w="4355976"/>
              </a:tblGrid>
              <a:tr h="82297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навчальної програми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Ф.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Рівкінд</a:t>
                      </a: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Л.</a:t>
                      </a:r>
                      <a:r>
                        <a:rPr lang="uk-UA" sz="24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Оляницька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7793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Усне додавання і віднімання чисел у межах 100 з переходом через розряд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    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(45 + 7).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двоцифрового:      (45 – 7).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двоцифрових чисел (45 + 27, 45 – 27).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Прийоми додавання і віднімання: частинами, порозрядне, способом округлення тощо.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Спосіб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порозрядного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випадків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типу:               40 – 27 вводиться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одночасно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із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відніманням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та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округленням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зможуть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засвоїти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діти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три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нові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способи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міркування</a:t>
                      </a:r>
                      <a:r>
                        <a:rPr kumimoji="0" lang="ru-RU" sz="22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ru-RU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ru-RU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uk-UA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None/>
                      </a:pPr>
                      <a:endParaRPr kumimoji="0" lang="uk-UA" sz="22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uk-UA" sz="2400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3917" y="-71462"/>
            <a:ext cx="1000115" cy="144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52918"/>
            <a:ext cx="8801072" cy="490066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Реалізація змісту програми </a:t>
            </a:r>
            <a:br>
              <a:rPr lang="uk-UA" sz="3600" dirty="0" smtClean="0"/>
            </a:br>
            <a:r>
              <a:rPr lang="uk-UA" sz="3600" dirty="0" smtClean="0"/>
              <a:t>у підручнику М. Богданович,  </a:t>
            </a:r>
            <a:br>
              <a:rPr lang="uk-UA" sz="3600" dirty="0" smtClean="0"/>
            </a:br>
            <a:r>
              <a:rPr lang="uk-UA" sz="3600" dirty="0" smtClean="0"/>
              <a:t>Г. </a:t>
            </a:r>
            <a:r>
              <a:rPr lang="uk-UA" sz="3600" dirty="0" err="1" smtClean="0"/>
              <a:t>Лишенко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57311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786313"/>
                <a:gridCol w="4357686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М. Богданович,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 Г. </a:t>
                      </a:r>
                      <a:r>
                        <a:rPr lang="uk-UA" sz="2400" dirty="0" err="1" smtClean="0"/>
                        <a:t>Лишенко</a:t>
                      </a:r>
                      <a:endParaRPr lang="ru-RU" sz="2400" dirty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Усне додавання і віднімання чисел у межах 100 з переходом через розряд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     (45 + 7).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двоцифрового:      (45 – 7).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двоцифрових чисел (45 + 27, 45 – 27).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Прийоми додавання і віднімання: частинами, порозрядне, способом округлення тощо.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Першим пропонується загальний випадок додавання:  28+54.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Далі пропонується частковий випадок: 38 + 4. Для його введення нема теоретичних підстав, оскільки учні ще не знайомі із правилом додавання числа до суми.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Нелогічним після подання випадку 38 + 4, видається наступний випадок: 76 + 4. Звичайно ці випадки пропонувалися в оберненому порядку.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-51616"/>
            <a:ext cx="857256" cy="1266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52918"/>
            <a:ext cx="8801072" cy="490066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Реалізація змісту програми </a:t>
            </a:r>
            <a:br>
              <a:rPr lang="uk-UA" sz="3600" dirty="0" smtClean="0"/>
            </a:br>
            <a:r>
              <a:rPr lang="uk-UA" sz="3600" dirty="0" smtClean="0"/>
              <a:t>у підручнику М. Богданович,  </a:t>
            </a:r>
            <a:br>
              <a:rPr lang="uk-UA" sz="3600" dirty="0" smtClean="0"/>
            </a:br>
            <a:r>
              <a:rPr lang="uk-UA" sz="3600" dirty="0" smtClean="0"/>
              <a:t>Г. </a:t>
            </a:r>
            <a:r>
              <a:rPr lang="uk-UA" sz="3600" dirty="0" err="1" smtClean="0"/>
              <a:t>Лишенко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spc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61996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43437"/>
                <a:gridCol w="4500562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М. Богданович,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 Г. </a:t>
                      </a:r>
                      <a:r>
                        <a:rPr lang="uk-UA" sz="2400" dirty="0" err="1" smtClean="0"/>
                        <a:t>Лишенко</a:t>
                      </a:r>
                      <a:endParaRPr lang="ru-RU" sz="2400" dirty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Усне додавання і віднімання чисел у межах 100 з переходом через розряд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     (45 + 7).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двоцифрового: (45 – 7). 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двоцифрових чисел (45 + 27, 45 – 27).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Прийоми додавання і віднімання: частинами, порозрядне, способом округлення тощо.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Також нелогічним є порядок подання випадків 28 + 54, і лише після нього – 38 + 52.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введення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( 53 – 8)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немає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теоретичних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засад. Правило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суми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числа не введено, а для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іншого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способу – введено правило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числа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суми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Не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логічно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оскільки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одночасно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пропонуються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два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способи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!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Правило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суми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числа вводиться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після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того, як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учні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розглянули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кілька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випадків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noProof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частинами</a:t>
                      </a:r>
                      <a:r>
                        <a:rPr kumimoji="0" lang="ru-RU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endParaRPr kumimoji="0" lang="uk-UA" sz="2400" i="1" kern="1200" noProof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-51616"/>
            <a:ext cx="857256" cy="1266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57424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00561"/>
                <a:gridCol w="4643438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С. </a:t>
                      </a:r>
                      <a:r>
                        <a:rPr lang="uk-UA" sz="2400" dirty="0" err="1" smtClean="0"/>
                        <a:t>Скворцова</a:t>
                      </a:r>
                      <a:r>
                        <a:rPr lang="uk-UA" sz="2400" dirty="0" smtClean="0"/>
                        <a:t>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О. </a:t>
                      </a:r>
                      <a:r>
                        <a:rPr lang="uk-UA" sz="2400" dirty="0" err="1" smtClean="0"/>
                        <a:t>Онопрієнко</a:t>
                      </a:r>
                      <a:endParaRPr lang="uk-UA" sz="2400" dirty="0" smtClean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Усне додавання і віднімання чисел у межах 100 з переходом через розряд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   (45 + 7).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двоцифрового: (45 – 7)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двоцифрових чисел (45 + 27, 45 – 27).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Прийоми додавання і віднімання: частинами, порозрядне, способом округлення тощо.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розглядається одночасно.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Спочатку вводяться часткові випадки: 76 + 4, 40 – 8; 76 + 5, 53 – 8; 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випадків додавання (віднімання) одноцифрового числа до (від) двоцифрового, спочатку вводиться прийом на підставі правила додавання ( віднімання) числа до (від) суми, а потім – частинами; далі - округленням. Учні виконують обчислення різними способами.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652918"/>
            <a:ext cx="8586758" cy="490066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Реалізація змісту програми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 підручнику С. Скворцова,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О. Онопрієнко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15338" y="-24"/>
            <a:ext cx="928694" cy="1255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1214422"/>
          <a:ext cx="9143999" cy="57424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00561"/>
                <a:gridCol w="4643438"/>
              </a:tblGrid>
              <a:tr h="6429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kern="1200" dirty="0" smtClean="0"/>
                        <a:t>Зміст навчальної програми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С. </a:t>
                      </a:r>
                      <a:r>
                        <a:rPr lang="uk-UA" sz="2400" dirty="0" err="1" smtClean="0"/>
                        <a:t>Скворцова</a:t>
                      </a:r>
                      <a:r>
                        <a:rPr lang="uk-UA" sz="2400" dirty="0" smtClean="0"/>
                        <a:t>,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uk-UA" sz="2400" dirty="0" smtClean="0"/>
                        <a:t>О. </a:t>
                      </a:r>
                      <a:r>
                        <a:rPr lang="uk-UA" sz="2400" dirty="0" err="1" smtClean="0"/>
                        <a:t>Онопрієнко</a:t>
                      </a:r>
                      <a:endParaRPr lang="uk-UA" sz="2400" dirty="0" smtClean="0"/>
                    </a:p>
                  </a:txBody>
                  <a:tcPr/>
                </a:tc>
              </a:tr>
              <a:tr h="505451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Усне додавання і віднімання чисел у межах 100 з переходом через розряд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одноцифрового числа до двоцифрового    (45 + 7).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Віднімання одноцифрового числа від двоцифрового: (45 – 7)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Додавання і віднімання двоцифрових чисел (45 + 27, 45 – 27).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Прийоми додавання і віднімання: частинами, порозрядне, способом округлення тощо.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0" lang="uk-UA" sz="2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Перевірка правильності виконання дій додавання і віднімання.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засвоєння цих випадків обчислення відведено близько 12 уроків.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0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uk-UA" sz="2400" i="1" kern="1200" noProof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Логіка подання загального випадку додавання й віднімання двоцифрових чисел йде від обчислення частинами (розкладання на зручні доданки, розкладання на       розрядні доданки), до порозрядного додавання й віднімання, й до способу округлення.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Wingdings" pitchFamily="2" charset="2"/>
                        <a:buChar char="ü"/>
                      </a:pP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прийомів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обчислення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пропонуються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пам'ятки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схеми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розв’язування</a:t>
                      </a:r>
                      <a:r>
                        <a:rPr kumimoji="0" lang="ru-RU" sz="24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652918"/>
            <a:ext cx="8586758" cy="490066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Реалізація змісту програми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 підручнику С. Скворцова, 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О. Онопрієнко</a:t>
            </a:r>
            <a:b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15338" y="-24"/>
            <a:ext cx="928694" cy="1255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8738</TotalTime>
  <Words>1277</Words>
  <Application>Microsoft Office PowerPoint</Application>
  <PresentationFormat>Экран (4:3)</PresentationFormat>
  <Paragraphs>126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Модульная</vt:lpstr>
      <vt:lpstr>Реалізація змісту нової навчальної програми у чинних підручниках</vt:lpstr>
      <vt:lpstr>Реалізація змісту програми у підручнику Ф. Рівкінд,  Л. Оляницької</vt:lpstr>
      <vt:lpstr>Реалізація змісту програми у підручнику Ф. Рівкінд,  Л. Оляницької</vt:lpstr>
      <vt:lpstr>Реалізація змісту програми у підручнику Ф. Рівкінд,  Л. Оляницької</vt:lpstr>
      <vt:lpstr>Реалізація змісту програми у підручнику Ф. Рівкінд,  Л. Оляницької</vt:lpstr>
      <vt:lpstr>Реалізація змісту програми  у підручнику М. Богданович,   Г. Лишенко </vt:lpstr>
      <vt:lpstr>Реалізація змісту програми  у підручнику М. Богданович,   Г. Лишенко </vt:lpstr>
      <vt:lpstr>Слайд 8</vt:lpstr>
      <vt:lpstr>Слайд 9</vt:lpstr>
      <vt:lpstr>Слайд 10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529</cp:revision>
  <dcterms:created xsi:type="dcterms:W3CDTF">2013-03-16T06:54:50Z</dcterms:created>
  <dcterms:modified xsi:type="dcterms:W3CDTF">2015-06-08T12:17:57Z</dcterms:modified>
</cp:coreProperties>
</file>