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412" r:id="rId2"/>
    <p:sldId id="446" r:id="rId3"/>
    <p:sldId id="421" r:id="rId4"/>
    <p:sldId id="353" r:id="rId5"/>
    <p:sldId id="355" r:id="rId6"/>
    <p:sldId id="356" r:id="rId7"/>
    <p:sldId id="358" r:id="rId8"/>
    <p:sldId id="365" r:id="rId9"/>
    <p:sldId id="359" r:id="rId10"/>
    <p:sldId id="366" r:id="rId11"/>
    <p:sldId id="360" r:id="rId12"/>
    <p:sldId id="361" r:id="rId13"/>
    <p:sldId id="357" r:id="rId14"/>
    <p:sldId id="367" r:id="rId15"/>
    <p:sldId id="368" r:id="rId16"/>
    <p:sldId id="369" r:id="rId17"/>
    <p:sldId id="372" r:id="rId18"/>
    <p:sldId id="374" r:id="rId19"/>
    <p:sldId id="371" r:id="rId20"/>
    <p:sldId id="370" r:id="rId21"/>
  </p:sldIdLst>
  <p:sldSz cx="9144000" cy="6858000" type="screen4x3"/>
  <p:notesSz cx="6858000" cy="9144000"/>
  <p:custDataLst>
    <p:tags r:id="rId2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FF0066"/>
    <a:srgbClr val="56E507"/>
    <a:srgbClr val="FFC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8" d="100"/>
          <a:sy n="68" d="100"/>
        </p:scale>
        <p:origin x="-876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F76B45-3691-4365-9A0B-11F99BFD8D93}" type="doc">
      <dgm:prSet loTypeId="urn:microsoft.com/office/officeart/2005/8/layout/hProcess4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259844F-FE3A-4D9B-82F9-E1ED17876F6C}">
      <dgm:prSet phldrT="[Текст]"/>
      <dgm:spPr/>
      <dgm:t>
        <a:bodyPr/>
        <a:lstStyle/>
        <a:p>
          <a:r>
            <a:rPr lang="uk-UA" dirty="0" smtClean="0"/>
            <a:t>Місце</a:t>
          </a:r>
          <a:endParaRPr lang="ru-RU" dirty="0"/>
        </a:p>
      </dgm:t>
    </dgm:pt>
    <dgm:pt modelId="{D8AB3260-B254-48FE-8C29-8C63DB3D65FE}" type="parTrans" cxnId="{14ADCB1D-568A-4E04-9FF3-C18CDEF440EE}">
      <dgm:prSet/>
      <dgm:spPr/>
      <dgm:t>
        <a:bodyPr/>
        <a:lstStyle/>
        <a:p>
          <a:endParaRPr lang="ru-RU"/>
        </a:p>
      </dgm:t>
    </dgm:pt>
    <dgm:pt modelId="{BC1C9E22-52AF-4EE3-BBCE-5945C166C939}" type="sibTrans" cxnId="{14ADCB1D-568A-4E04-9FF3-C18CDEF440EE}">
      <dgm:prSet/>
      <dgm:spPr/>
      <dgm:t>
        <a:bodyPr/>
        <a:lstStyle/>
        <a:p>
          <a:endParaRPr lang="ru-RU"/>
        </a:p>
      </dgm:t>
    </dgm:pt>
    <dgm:pt modelId="{C350EBC7-3E50-402A-81F5-F2537750B919}">
      <dgm:prSet phldrT="[Текст]" custT="1"/>
      <dgm:spPr/>
      <dgm:t>
        <a:bodyPr/>
        <a:lstStyle/>
        <a:p>
          <a:r>
            <a:rPr lang="uk-UA" sz="2400" dirty="0" smtClean="0"/>
            <a:t>Під час вивчення</a:t>
          </a:r>
          <a:r>
            <a:rPr lang="uk-UA" sz="2400" b="0" dirty="0" smtClean="0"/>
            <a:t> теми </a:t>
          </a:r>
          <a:r>
            <a:rPr lang="uk-UA" sz="2400" b="0" dirty="0" err="1" smtClean="0"/>
            <a:t>“Таблиці</a:t>
          </a:r>
          <a:r>
            <a:rPr lang="uk-UA" sz="2400" b="0" dirty="0" smtClean="0"/>
            <a:t> множення та </a:t>
          </a:r>
          <a:r>
            <a:rPr lang="uk-UA" sz="2400" b="0" dirty="0" err="1" smtClean="0"/>
            <a:t>ділення”</a:t>
          </a:r>
          <a:r>
            <a:rPr lang="uk-UA" sz="2400" b="0" dirty="0" smtClean="0"/>
            <a:t>. </a:t>
          </a:r>
          <a:endParaRPr lang="ru-RU" sz="2400" b="0" dirty="0"/>
        </a:p>
      </dgm:t>
    </dgm:pt>
    <dgm:pt modelId="{E3C3D4B5-D2CB-4F38-9459-6DF6D0E3DCA3}" type="parTrans" cxnId="{65F3A1C0-F978-450F-A792-CA34766FBAFB}">
      <dgm:prSet/>
      <dgm:spPr/>
      <dgm:t>
        <a:bodyPr/>
        <a:lstStyle/>
        <a:p>
          <a:endParaRPr lang="ru-RU"/>
        </a:p>
      </dgm:t>
    </dgm:pt>
    <dgm:pt modelId="{2FE702A8-FA5A-4D73-B932-FA98433F6996}" type="sibTrans" cxnId="{65F3A1C0-F978-450F-A792-CA34766FBAFB}">
      <dgm:prSet/>
      <dgm:spPr/>
      <dgm:t>
        <a:bodyPr/>
        <a:lstStyle/>
        <a:p>
          <a:endParaRPr lang="ru-RU"/>
        </a:p>
      </dgm:t>
    </dgm:pt>
    <dgm:pt modelId="{1AEC3710-63F7-4E78-B3C9-877BEA726FDC}">
      <dgm:prSet phldrT="[Текст]"/>
      <dgm:spPr/>
      <dgm:t>
        <a:bodyPr/>
        <a:lstStyle/>
        <a:p>
          <a:r>
            <a:rPr lang="uk-UA" dirty="0" smtClean="0"/>
            <a:t>Мета</a:t>
          </a:r>
          <a:r>
            <a:rPr lang="en-US" dirty="0" smtClean="0"/>
            <a:t> </a:t>
          </a:r>
          <a:endParaRPr lang="ru-RU" dirty="0"/>
        </a:p>
      </dgm:t>
    </dgm:pt>
    <dgm:pt modelId="{D092F619-42BF-4325-BBB1-C6343BB7F643}" type="parTrans" cxnId="{C5657F98-571A-4E90-A8D6-5BBB1C7F0A55}">
      <dgm:prSet/>
      <dgm:spPr/>
      <dgm:t>
        <a:bodyPr/>
        <a:lstStyle/>
        <a:p>
          <a:endParaRPr lang="ru-RU"/>
        </a:p>
      </dgm:t>
    </dgm:pt>
    <dgm:pt modelId="{83AA3EF4-9735-47FD-8540-81B470C9655E}" type="sibTrans" cxnId="{C5657F98-571A-4E90-A8D6-5BBB1C7F0A55}">
      <dgm:prSet/>
      <dgm:spPr/>
      <dgm:t>
        <a:bodyPr/>
        <a:lstStyle/>
        <a:p>
          <a:endParaRPr lang="ru-RU"/>
        </a:p>
      </dgm:t>
    </dgm:pt>
    <dgm:pt modelId="{87AE578C-A7D6-4BA7-AC74-5F3910210EA0}">
      <dgm:prSet phldrT="[Текст]" custT="1"/>
      <dgm:spPr/>
      <dgm:t>
        <a:bodyPr/>
        <a:lstStyle/>
        <a:p>
          <a:r>
            <a:rPr lang="uk-UA" sz="2400" dirty="0" smtClean="0"/>
            <a:t>Формування знання табличних результатів табличного  множення й ділення.</a:t>
          </a:r>
          <a:endParaRPr lang="ru-RU" sz="2400" dirty="0"/>
        </a:p>
      </dgm:t>
    </dgm:pt>
    <dgm:pt modelId="{13FD96CB-CE7E-49DD-8E89-6D0EDA305D8C}" type="parTrans" cxnId="{9BBA0CD3-BE74-43E1-833C-5753453AB41A}">
      <dgm:prSet/>
      <dgm:spPr/>
      <dgm:t>
        <a:bodyPr/>
        <a:lstStyle/>
        <a:p>
          <a:endParaRPr lang="ru-RU"/>
        </a:p>
      </dgm:t>
    </dgm:pt>
    <dgm:pt modelId="{D9EF6CAD-C743-45C6-B97F-87B8CE100DEF}" type="sibTrans" cxnId="{9BBA0CD3-BE74-43E1-833C-5753453AB41A}">
      <dgm:prSet/>
      <dgm:spPr/>
      <dgm:t>
        <a:bodyPr/>
        <a:lstStyle/>
        <a:p>
          <a:endParaRPr lang="ru-RU"/>
        </a:p>
      </dgm:t>
    </dgm:pt>
    <dgm:pt modelId="{83DD4B08-01A5-4157-B0CE-0DB41A3F9500}">
      <dgm:prSet phldrT="[Текст]"/>
      <dgm:spPr/>
      <dgm:t>
        <a:bodyPr/>
        <a:lstStyle/>
        <a:p>
          <a:r>
            <a:rPr lang="uk-UA" dirty="0" smtClean="0"/>
            <a:t>Засіб</a:t>
          </a:r>
          <a:endParaRPr lang="ru-RU" dirty="0"/>
        </a:p>
      </dgm:t>
    </dgm:pt>
    <dgm:pt modelId="{B3824210-D86E-4903-B054-76D79ED46BAA}" type="parTrans" cxnId="{92382C1B-3BEF-415E-A340-33F839359715}">
      <dgm:prSet/>
      <dgm:spPr/>
      <dgm:t>
        <a:bodyPr/>
        <a:lstStyle/>
        <a:p>
          <a:endParaRPr lang="ru-RU"/>
        </a:p>
      </dgm:t>
    </dgm:pt>
    <dgm:pt modelId="{CDF722AA-F4CF-4DA3-985B-D3816EDD65AC}" type="sibTrans" cxnId="{92382C1B-3BEF-415E-A340-33F839359715}">
      <dgm:prSet/>
      <dgm:spPr/>
      <dgm:t>
        <a:bodyPr/>
        <a:lstStyle/>
        <a:p>
          <a:endParaRPr lang="ru-RU"/>
        </a:p>
      </dgm:t>
    </dgm:pt>
    <dgm:pt modelId="{707BCFB4-D36D-4B51-94E2-81ADF68B2B0B}">
      <dgm:prSet phldrT="[Текст]" custT="1"/>
      <dgm:spPr/>
      <dgm:t>
        <a:bodyPr/>
        <a:lstStyle/>
        <a:p>
          <a:r>
            <a:rPr lang="uk-UA" sz="2400" dirty="0" smtClean="0"/>
            <a:t>Таблиці множення та ділення.</a:t>
          </a:r>
          <a:endParaRPr lang="ru-RU" sz="2400" dirty="0"/>
        </a:p>
      </dgm:t>
    </dgm:pt>
    <dgm:pt modelId="{A5971B03-2A0E-4AD3-BEAF-9725D1A23F06}" type="parTrans" cxnId="{BA52D44F-6F1C-43A5-BE12-D6D1FC0E2AAF}">
      <dgm:prSet/>
      <dgm:spPr/>
      <dgm:t>
        <a:bodyPr/>
        <a:lstStyle/>
        <a:p>
          <a:endParaRPr lang="ru-RU"/>
        </a:p>
      </dgm:t>
    </dgm:pt>
    <dgm:pt modelId="{64A74E74-C7E3-4ABE-AD93-3EFBD4C589D2}" type="sibTrans" cxnId="{BA52D44F-6F1C-43A5-BE12-D6D1FC0E2AAF}">
      <dgm:prSet/>
      <dgm:spPr/>
      <dgm:t>
        <a:bodyPr/>
        <a:lstStyle/>
        <a:p>
          <a:endParaRPr lang="ru-RU"/>
        </a:p>
      </dgm:t>
    </dgm:pt>
    <dgm:pt modelId="{DF81ACE1-3577-45A4-B575-4515BF90D5FE}" type="pres">
      <dgm:prSet presAssocID="{96F76B45-3691-4365-9A0B-11F99BFD8D9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C2077E-409A-464D-81C9-BB1E51232E5E}" type="pres">
      <dgm:prSet presAssocID="{96F76B45-3691-4365-9A0B-11F99BFD8D93}" presName="tSp" presStyleCnt="0"/>
      <dgm:spPr/>
      <dgm:t>
        <a:bodyPr/>
        <a:lstStyle/>
        <a:p>
          <a:endParaRPr lang="ru-RU"/>
        </a:p>
      </dgm:t>
    </dgm:pt>
    <dgm:pt modelId="{E0EE563E-3239-4801-BD98-CEEF4B31D503}" type="pres">
      <dgm:prSet presAssocID="{96F76B45-3691-4365-9A0B-11F99BFD8D93}" presName="bSp" presStyleCnt="0"/>
      <dgm:spPr/>
      <dgm:t>
        <a:bodyPr/>
        <a:lstStyle/>
        <a:p>
          <a:endParaRPr lang="ru-RU"/>
        </a:p>
      </dgm:t>
    </dgm:pt>
    <dgm:pt modelId="{1D15AC2B-DF65-4E9E-8CD1-E2E833E13FD3}" type="pres">
      <dgm:prSet presAssocID="{96F76B45-3691-4365-9A0B-11F99BFD8D93}" presName="process" presStyleCnt="0"/>
      <dgm:spPr/>
      <dgm:t>
        <a:bodyPr/>
        <a:lstStyle/>
        <a:p>
          <a:endParaRPr lang="ru-RU"/>
        </a:p>
      </dgm:t>
    </dgm:pt>
    <dgm:pt modelId="{006CEBB4-7233-4B61-BF6B-E6273D33EB9B}" type="pres">
      <dgm:prSet presAssocID="{D259844F-FE3A-4D9B-82F9-E1ED17876F6C}" presName="composite1" presStyleCnt="0"/>
      <dgm:spPr/>
      <dgm:t>
        <a:bodyPr/>
        <a:lstStyle/>
        <a:p>
          <a:endParaRPr lang="ru-RU"/>
        </a:p>
      </dgm:t>
    </dgm:pt>
    <dgm:pt modelId="{A3A33E5C-E3B3-4531-8593-876B45B658AD}" type="pres">
      <dgm:prSet presAssocID="{D259844F-FE3A-4D9B-82F9-E1ED17876F6C}" presName="dummyNode1" presStyleLbl="node1" presStyleIdx="0" presStyleCnt="3"/>
      <dgm:spPr/>
      <dgm:t>
        <a:bodyPr/>
        <a:lstStyle/>
        <a:p>
          <a:endParaRPr lang="ru-RU"/>
        </a:p>
      </dgm:t>
    </dgm:pt>
    <dgm:pt modelId="{70A5062C-0EAD-45A0-BD35-31E790C02EFA}" type="pres">
      <dgm:prSet presAssocID="{D259844F-FE3A-4D9B-82F9-E1ED17876F6C}" presName="childNode1" presStyleLbl="bgAcc1" presStyleIdx="0" presStyleCnt="3" custScaleX="135839" custScaleY="202975" custLinFactNeighborY="-115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30222D-04AE-433C-A833-824D8D007180}" type="pres">
      <dgm:prSet presAssocID="{D259844F-FE3A-4D9B-82F9-E1ED17876F6C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E1C80-EC85-4BE6-A3C9-F2B9D3EE58E6}" type="pres">
      <dgm:prSet presAssocID="{D259844F-FE3A-4D9B-82F9-E1ED17876F6C}" presName="parentNode1" presStyleLbl="node1" presStyleIdx="0" presStyleCnt="3" custLinFactNeighborX="5524" custLinFactNeighborY="9770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B3D76-7059-4476-88E2-E36BCA625A49}" type="pres">
      <dgm:prSet presAssocID="{D259844F-FE3A-4D9B-82F9-E1ED17876F6C}" presName="connSite1" presStyleCnt="0"/>
      <dgm:spPr/>
      <dgm:t>
        <a:bodyPr/>
        <a:lstStyle/>
        <a:p>
          <a:endParaRPr lang="ru-RU"/>
        </a:p>
      </dgm:t>
    </dgm:pt>
    <dgm:pt modelId="{C3B6A7A3-7646-48CF-BAA5-D7C32D7A6A73}" type="pres">
      <dgm:prSet presAssocID="{BC1C9E22-52AF-4EE3-BBCE-5945C166C939}" presName="Name9" presStyleLbl="sibTrans2D1" presStyleIdx="0" presStyleCnt="2"/>
      <dgm:spPr/>
      <dgm:t>
        <a:bodyPr/>
        <a:lstStyle/>
        <a:p>
          <a:endParaRPr lang="ru-RU"/>
        </a:p>
      </dgm:t>
    </dgm:pt>
    <dgm:pt modelId="{DA8C7963-69BC-4434-838E-DEE28BB21135}" type="pres">
      <dgm:prSet presAssocID="{1AEC3710-63F7-4E78-B3C9-877BEA726FDC}" presName="composite2" presStyleCnt="0"/>
      <dgm:spPr/>
      <dgm:t>
        <a:bodyPr/>
        <a:lstStyle/>
        <a:p>
          <a:endParaRPr lang="ru-RU"/>
        </a:p>
      </dgm:t>
    </dgm:pt>
    <dgm:pt modelId="{984DC2D7-EA2F-4408-830C-C3CB076B27F1}" type="pres">
      <dgm:prSet presAssocID="{1AEC3710-63F7-4E78-B3C9-877BEA726FDC}" presName="dummyNode2" presStyleLbl="node1" presStyleIdx="0" presStyleCnt="3"/>
      <dgm:spPr/>
      <dgm:t>
        <a:bodyPr/>
        <a:lstStyle/>
        <a:p>
          <a:endParaRPr lang="ru-RU"/>
        </a:p>
      </dgm:t>
    </dgm:pt>
    <dgm:pt modelId="{C304CC1A-50F7-41CE-B6E7-F54DA0D51C3E}" type="pres">
      <dgm:prSet presAssocID="{1AEC3710-63F7-4E78-B3C9-877BEA726FDC}" presName="childNode2" presStyleLbl="bgAcc1" presStyleIdx="1" presStyleCnt="3" custScaleX="133967" custScaleY="175488" custLinFactNeighborX="-86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3CB1B-FEA6-4216-99BD-1D32C0A8C8AD}" type="pres">
      <dgm:prSet presAssocID="{1AEC3710-63F7-4E78-B3C9-877BEA726FDC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81502A-2C5B-4DFE-A014-8674B1178172}" type="pres">
      <dgm:prSet presAssocID="{1AEC3710-63F7-4E78-B3C9-877BEA726FDC}" presName="parentNode2" presStyleLbl="node1" presStyleIdx="1" presStyleCnt="3" custLinFactNeighborY="-3608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EBC7B-266B-4598-B90D-126AA56D036D}" type="pres">
      <dgm:prSet presAssocID="{1AEC3710-63F7-4E78-B3C9-877BEA726FDC}" presName="connSite2" presStyleCnt="0"/>
      <dgm:spPr/>
      <dgm:t>
        <a:bodyPr/>
        <a:lstStyle/>
        <a:p>
          <a:endParaRPr lang="ru-RU"/>
        </a:p>
      </dgm:t>
    </dgm:pt>
    <dgm:pt modelId="{5176D2B1-C7F7-41FB-A8A4-521C82426CEB}" type="pres">
      <dgm:prSet presAssocID="{83AA3EF4-9735-47FD-8540-81B470C9655E}" presName="Name18" presStyleLbl="sibTrans2D1" presStyleIdx="1" presStyleCnt="2"/>
      <dgm:spPr/>
      <dgm:t>
        <a:bodyPr/>
        <a:lstStyle/>
        <a:p>
          <a:endParaRPr lang="ru-RU"/>
        </a:p>
      </dgm:t>
    </dgm:pt>
    <dgm:pt modelId="{BF1FF5EF-7418-4278-B7FC-6957FB8DA29C}" type="pres">
      <dgm:prSet presAssocID="{83DD4B08-01A5-4157-B0CE-0DB41A3F9500}" presName="composite1" presStyleCnt="0"/>
      <dgm:spPr/>
      <dgm:t>
        <a:bodyPr/>
        <a:lstStyle/>
        <a:p>
          <a:endParaRPr lang="ru-RU"/>
        </a:p>
      </dgm:t>
    </dgm:pt>
    <dgm:pt modelId="{1A63297F-B01C-4728-A4AF-A39AB05F0CD4}" type="pres">
      <dgm:prSet presAssocID="{83DD4B08-01A5-4157-B0CE-0DB41A3F9500}" presName="dummyNode1" presStyleLbl="node1" presStyleIdx="1" presStyleCnt="3"/>
      <dgm:spPr/>
      <dgm:t>
        <a:bodyPr/>
        <a:lstStyle/>
        <a:p>
          <a:endParaRPr lang="ru-RU"/>
        </a:p>
      </dgm:t>
    </dgm:pt>
    <dgm:pt modelId="{96BFCEAD-BEFB-4A15-938A-EF0B00A0F4FF}" type="pres">
      <dgm:prSet presAssocID="{83DD4B08-01A5-4157-B0CE-0DB41A3F9500}" presName="childNode1" presStyleLbl="bgAcc1" presStyleIdx="2" presStyleCnt="3" custScaleX="148138" custScaleY="1416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BC15E3-C06F-4FE7-A6F6-E9D2FEBBC76D}" type="pres">
      <dgm:prSet presAssocID="{83DD4B08-01A5-4157-B0CE-0DB41A3F9500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1E31EA-9DE8-47CD-B15E-179BA534D703}" type="pres">
      <dgm:prSet presAssocID="{83DD4B08-01A5-4157-B0CE-0DB41A3F9500}" presName="parentNode1" presStyleLbl="node1" presStyleIdx="2" presStyleCnt="3" custLinFactNeighborY="1766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64CBB1-25C5-40FD-BD8D-0DBB2F07C04B}" type="pres">
      <dgm:prSet presAssocID="{83DD4B08-01A5-4157-B0CE-0DB41A3F9500}" presName="connSite1" presStyleCnt="0"/>
      <dgm:spPr/>
      <dgm:t>
        <a:bodyPr/>
        <a:lstStyle/>
        <a:p>
          <a:endParaRPr lang="ru-RU"/>
        </a:p>
      </dgm:t>
    </dgm:pt>
  </dgm:ptLst>
  <dgm:cxnLst>
    <dgm:cxn modelId="{CCD592AF-4102-4A26-AAEA-20E94D0A25B1}" type="presOf" srcId="{87AE578C-A7D6-4BA7-AC74-5F3910210EA0}" destId="{C304CC1A-50F7-41CE-B6E7-F54DA0D51C3E}" srcOrd="0" destOrd="0" presId="urn:microsoft.com/office/officeart/2005/8/layout/hProcess4"/>
    <dgm:cxn modelId="{65F3A1C0-F978-450F-A792-CA34766FBAFB}" srcId="{D259844F-FE3A-4D9B-82F9-E1ED17876F6C}" destId="{C350EBC7-3E50-402A-81F5-F2537750B919}" srcOrd="0" destOrd="0" parTransId="{E3C3D4B5-D2CB-4F38-9459-6DF6D0E3DCA3}" sibTransId="{2FE702A8-FA5A-4D73-B932-FA98433F6996}"/>
    <dgm:cxn modelId="{3B6F87DF-D284-4710-9262-0483FACB3A75}" type="presOf" srcId="{83DD4B08-01A5-4157-B0CE-0DB41A3F9500}" destId="{2A1E31EA-9DE8-47CD-B15E-179BA534D703}" srcOrd="0" destOrd="0" presId="urn:microsoft.com/office/officeart/2005/8/layout/hProcess4"/>
    <dgm:cxn modelId="{B32CF95E-ACE3-44EE-965D-F74CB60065C2}" type="presOf" srcId="{C350EBC7-3E50-402A-81F5-F2537750B919}" destId="{0730222D-04AE-433C-A833-824D8D007180}" srcOrd="1" destOrd="0" presId="urn:microsoft.com/office/officeart/2005/8/layout/hProcess4"/>
    <dgm:cxn modelId="{9BBA0CD3-BE74-43E1-833C-5753453AB41A}" srcId="{1AEC3710-63F7-4E78-B3C9-877BEA726FDC}" destId="{87AE578C-A7D6-4BA7-AC74-5F3910210EA0}" srcOrd="0" destOrd="0" parTransId="{13FD96CB-CE7E-49DD-8E89-6D0EDA305D8C}" sibTransId="{D9EF6CAD-C743-45C6-B97F-87B8CE100DEF}"/>
    <dgm:cxn modelId="{BA52D44F-6F1C-43A5-BE12-D6D1FC0E2AAF}" srcId="{83DD4B08-01A5-4157-B0CE-0DB41A3F9500}" destId="{707BCFB4-D36D-4B51-94E2-81ADF68B2B0B}" srcOrd="0" destOrd="0" parTransId="{A5971B03-2A0E-4AD3-BEAF-9725D1A23F06}" sibTransId="{64A74E74-C7E3-4ABE-AD93-3EFBD4C589D2}"/>
    <dgm:cxn modelId="{FC59F8E0-B886-4772-B964-29A7E5ED593C}" type="presOf" srcId="{BC1C9E22-52AF-4EE3-BBCE-5945C166C939}" destId="{C3B6A7A3-7646-48CF-BAA5-D7C32D7A6A73}" srcOrd="0" destOrd="0" presId="urn:microsoft.com/office/officeart/2005/8/layout/hProcess4"/>
    <dgm:cxn modelId="{7511F754-9AC5-4F98-8F12-49566EDDDCFF}" type="presOf" srcId="{87AE578C-A7D6-4BA7-AC74-5F3910210EA0}" destId="{C793CB1B-FEA6-4216-99BD-1D32C0A8C8AD}" srcOrd="1" destOrd="0" presId="urn:microsoft.com/office/officeart/2005/8/layout/hProcess4"/>
    <dgm:cxn modelId="{20697EFF-DE43-4FFA-8DFE-7187DE03372C}" type="presOf" srcId="{83AA3EF4-9735-47FD-8540-81B470C9655E}" destId="{5176D2B1-C7F7-41FB-A8A4-521C82426CEB}" srcOrd="0" destOrd="0" presId="urn:microsoft.com/office/officeart/2005/8/layout/hProcess4"/>
    <dgm:cxn modelId="{902EADF7-5CD4-4030-9A1D-214A819B6702}" type="presOf" srcId="{1AEC3710-63F7-4E78-B3C9-877BEA726FDC}" destId="{9781502A-2C5B-4DFE-A014-8674B1178172}" srcOrd="0" destOrd="0" presId="urn:microsoft.com/office/officeart/2005/8/layout/hProcess4"/>
    <dgm:cxn modelId="{84E417B6-4801-49B3-BF9B-DB90B4D5E075}" type="presOf" srcId="{C350EBC7-3E50-402A-81F5-F2537750B919}" destId="{70A5062C-0EAD-45A0-BD35-31E790C02EFA}" srcOrd="0" destOrd="0" presId="urn:microsoft.com/office/officeart/2005/8/layout/hProcess4"/>
    <dgm:cxn modelId="{833027F8-22D8-4D31-A333-7F2A4E459EAC}" type="presOf" srcId="{96F76B45-3691-4365-9A0B-11F99BFD8D93}" destId="{DF81ACE1-3577-45A4-B575-4515BF90D5FE}" srcOrd="0" destOrd="0" presId="urn:microsoft.com/office/officeart/2005/8/layout/hProcess4"/>
    <dgm:cxn modelId="{B724B044-D1A6-4F13-B287-191836CBE730}" type="presOf" srcId="{D259844F-FE3A-4D9B-82F9-E1ED17876F6C}" destId="{7D1E1C80-EC85-4BE6-A3C9-F2B9D3EE58E6}" srcOrd="0" destOrd="0" presId="urn:microsoft.com/office/officeart/2005/8/layout/hProcess4"/>
    <dgm:cxn modelId="{C5657F98-571A-4E90-A8D6-5BBB1C7F0A55}" srcId="{96F76B45-3691-4365-9A0B-11F99BFD8D93}" destId="{1AEC3710-63F7-4E78-B3C9-877BEA726FDC}" srcOrd="1" destOrd="0" parTransId="{D092F619-42BF-4325-BBB1-C6343BB7F643}" sibTransId="{83AA3EF4-9735-47FD-8540-81B470C9655E}"/>
    <dgm:cxn modelId="{264AF5F1-74BA-470E-B816-F846EE732E1F}" type="presOf" srcId="{707BCFB4-D36D-4B51-94E2-81ADF68B2B0B}" destId="{E5BC15E3-C06F-4FE7-A6F6-E9D2FEBBC76D}" srcOrd="1" destOrd="0" presId="urn:microsoft.com/office/officeart/2005/8/layout/hProcess4"/>
    <dgm:cxn modelId="{92382C1B-3BEF-415E-A340-33F839359715}" srcId="{96F76B45-3691-4365-9A0B-11F99BFD8D93}" destId="{83DD4B08-01A5-4157-B0CE-0DB41A3F9500}" srcOrd="2" destOrd="0" parTransId="{B3824210-D86E-4903-B054-76D79ED46BAA}" sibTransId="{CDF722AA-F4CF-4DA3-985B-D3816EDD65AC}"/>
    <dgm:cxn modelId="{46403B06-2A7D-46C9-9571-EC243EE7B722}" type="presOf" srcId="{707BCFB4-D36D-4B51-94E2-81ADF68B2B0B}" destId="{96BFCEAD-BEFB-4A15-938A-EF0B00A0F4FF}" srcOrd="0" destOrd="0" presId="urn:microsoft.com/office/officeart/2005/8/layout/hProcess4"/>
    <dgm:cxn modelId="{14ADCB1D-568A-4E04-9FF3-C18CDEF440EE}" srcId="{96F76B45-3691-4365-9A0B-11F99BFD8D93}" destId="{D259844F-FE3A-4D9B-82F9-E1ED17876F6C}" srcOrd="0" destOrd="0" parTransId="{D8AB3260-B254-48FE-8C29-8C63DB3D65FE}" sibTransId="{BC1C9E22-52AF-4EE3-BBCE-5945C166C939}"/>
    <dgm:cxn modelId="{7E339022-0330-48EC-9931-5C572F943B3A}" type="presParOf" srcId="{DF81ACE1-3577-45A4-B575-4515BF90D5FE}" destId="{D8C2077E-409A-464D-81C9-BB1E51232E5E}" srcOrd="0" destOrd="0" presId="urn:microsoft.com/office/officeart/2005/8/layout/hProcess4"/>
    <dgm:cxn modelId="{986D0A99-76DA-409B-A742-20737A45B329}" type="presParOf" srcId="{DF81ACE1-3577-45A4-B575-4515BF90D5FE}" destId="{E0EE563E-3239-4801-BD98-CEEF4B31D503}" srcOrd="1" destOrd="0" presId="urn:microsoft.com/office/officeart/2005/8/layout/hProcess4"/>
    <dgm:cxn modelId="{759DC55B-FFC6-47E7-AFE8-4D4E73AAD88B}" type="presParOf" srcId="{DF81ACE1-3577-45A4-B575-4515BF90D5FE}" destId="{1D15AC2B-DF65-4E9E-8CD1-E2E833E13FD3}" srcOrd="2" destOrd="0" presId="urn:microsoft.com/office/officeart/2005/8/layout/hProcess4"/>
    <dgm:cxn modelId="{32592F60-20BC-4E36-A67D-DCAA93780A56}" type="presParOf" srcId="{1D15AC2B-DF65-4E9E-8CD1-E2E833E13FD3}" destId="{006CEBB4-7233-4B61-BF6B-E6273D33EB9B}" srcOrd="0" destOrd="0" presId="urn:microsoft.com/office/officeart/2005/8/layout/hProcess4"/>
    <dgm:cxn modelId="{5DE3C4BB-FDB5-41EC-8F15-3EE663B49889}" type="presParOf" srcId="{006CEBB4-7233-4B61-BF6B-E6273D33EB9B}" destId="{A3A33E5C-E3B3-4531-8593-876B45B658AD}" srcOrd="0" destOrd="0" presId="urn:microsoft.com/office/officeart/2005/8/layout/hProcess4"/>
    <dgm:cxn modelId="{0AC6A428-48F5-4424-8C08-5C0434781B14}" type="presParOf" srcId="{006CEBB4-7233-4B61-BF6B-E6273D33EB9B}" destId="{70A5062C-0EAD-45A0-BD35-31E790C02EFA}" srcOrd="1" destOrd="0" presId="urn:microsoft.com/office/officeart/2005/8/layout/hProcess4"/>
    <dgm:cxn modelId="{3553E99D-E8AC-45FF-ADAA-8120D4FF2AFA}" type="presParOf" srcId="{006CEBB4-7233-4B61-BF6B-E6273D33EB9B}" destId="{0730222D-04AE-433C-A833-824D8D007180}" srcOrd="2" destOrd="0" presId="urn:microsoft.com/office/officeart/2005/8/layout/hProcess4"/>
    <dgm:cxn modelId="{264B3F1C-4290-4333-8E83-EB489EF919FC}" type="presParOf" srcId="{006CEBB4-7233-4B61-BF6B-E6273D33EB9B}" destId="{7D1E1C80-EC85-4BE6-A3C9-F2B9D3EE58E6}" srcOrd="3" destOrd="0" presId="urn:microsoft.com/office/officeart/2005/8/layout/hProcess4"/>
    <dgm:cxn modelId="{CDA60570-E33A-4C4C-8A94-2CB4C56595BA}" type="presParOf" srcId="{006CEBB4-7233-4B61-BF6B-E6273D33EB9B}" destId="{8F1B3D76-7059-4476-88E2-E36BCA625A49}" srcOrd="4" destOrd="0" presId="urn:microsoft.com/office/officeart/2005/8/layout/hProcess4"/>
    <dgm:cxn modelId="{16981D48-73CA-4A88-8FC8-6FC436D2D2B0}" type="presParOf" srcId="{1D15AC2B-DF65-4E9E-8CD1-E2E833E13FD3}" destId="{C3B6A7A3-7646-48CF-BAA5-D7C32D7A6A73}" srcOrd="1" destOrd="0" presId="urn:microsoft.com/office/officeart/2005/8/layout/hProcess4"/>
    <dgm:cxn modelId="{83E97C95-0007-47FC-98AC-552B46171A83}" type="presParOf" srcId="{1D15AC2B-DF65-4E9E-8CD1-E2E833E13FD3}" destId="{DA8C7963-69BC-4434-838E-DEE28BB21135}" srcOrd="2" destOrd="0" presId="urn:microsoft.com/office/officeart/2005/8/layout/hProcess4"/>
    <dgm:cxn modelId="{D64E3226-B262-41C5-9B27-A446B864CBEC}" type="presParOf" srcId="{DA8C7963-69BC-4434-838E-DEE28BB21135}" destId="{984DC2D7-EA2F-4408-830C-C3CB076B27F1}" srcOrd="0" destOrd="0" presId="urn:microsoft.com/office/officeart/2005/8/layout/hProcess4"/>
    <dgm:cxn modelId="{E0A619CD-4D25-416B-8BD6-491EE3A2C415}" type="presParOf" srcId="{DA8C7963-69BC-4434-838E-DEE28BB21135}" destId="{C304CC1A-50F7-41CE-B6E7-F54DA0D51C3E}" srcOrd="1" destOrd="0" presId="urn:microsoft.com/office/officeart/2005/8/layout/hProcess4"/>
    <dgm:cxn modelId="{FB2E145B-9EB7-4955-AF71-43F3452E4867}" type="presParOf" srcId="{DA8C7963-69BC-4434-838E-DEE28BB21135}" destId="{C793CB1B-FEA6-4216-99BD-1D32C0A8C8AD}" srcOrd="2" destOrd="0" presId="urn:microsoft.com/office/officeart/2005/8/layout/hProcess4"/>
    <dgm:cxn modelId="{D27AC577-0C82-406A-B47C-5169F13AAFDC}" type="presParOf" srcId="{DA8C7963-69BC-4434-838E-DEE28BB21135}" destId="{9781502A-2C5B-4DFE-A014-8674B1178172}" srcOrd="3" destOrd="0" presId="urn:microsoft.com/office/officeart/2005/8/layout/hProcess4"/>
    <dgm:cxn modelId="{CC568E3F-43D1-4799-AEBE-B00BC94A06E6}" type="presParOf" srcId="{DA8C7963-69BC-4434-838E-DEE28BB21135}" destId="{112EBC7B-266B-4598-B90D-126AA56D036D}" srcOrd="4" destOrd="0" presId="urn:microsoft.com/office/officeart/2005/8/layout/hProcess4"/>
    <dgm:cxn modelId="{17D8FE9D-5728-41D5-9CBB-8C3F48F967A5}" type="presParOf" srcId="{1D15AC2B-DF65-4E9E-8CD1-E2E833E13FD3}" destId="{5176D2B1-C7F7-41FB-A8A4-521C82426CEB}" srcOrd="3" destOrd="0" presId="urn:microsoft.com/office/officeart/2005/8/layout/hProcess4"/>
    <dgm:cxn modelId="{462A1442-8525-4C57-A0FB-5CC0250F8C53}" type="presParOf" srcId="{1D15AC2B-DF65-4E9E-8CD1-E2E833E13FD3}" destId="{BF1FF5EF-7418-4278-B7FC-6957FB8DA29C}" srcOrd="4" destOrd="0" presId="urn:microsoft.com/office/officeart/2005/8/layout/hProcess4"/>
    <dgm:cxn modelId="{214FFA34-639E-432C-842F-AC9B03EC8580}" type="presParOf" srcId="{BF1FF5EF-7418-4278-B7FC-6957FB8DA29C}" destId="{1A63297F-B01C-4728-A4AF-A39AB05F0CD4}" srcOrd="0" destOrd="0" presId="urn:microsoft.com/office/officeart/2005/8/layout/hProcess4"/>
    <dgm:cxn modelId="{5A22305A-3BDE-492B-9010-F154665AE273}" type="presParOf" srcId="{BF1FF5EF-7418-4278-B7FC-6957FB8DA29C}" destId="{96BFCEAD-BEFB-4A15-938A-EF0B00A0F4FF}" srcOrd="1" destOrd="0" presId="urn:microsoft.com/office/officeart/2005/8/layout/hProcess4"/>
    <dgm:cxn modelId="{5C1F3B65-60A4-4722-9A3C-AD749A3DEDF3}" type="presParOf" srcId="{BF1FF5EF-7418-4278-B7FC-6957FB8DA29C}" destId="{E5BC15E3-C06F-4FE7-A6F6-E9D2FEBBC76D}" srcOrd="2" destOrd="0" presId="urn:microsoft.com/office/officeart/2005/8/layout/hProcess4"/>
    <dgm:cxn modelId="{D0C48EA4-6FC9-4336-B4E1-25BC7F8EF174}" type="presParOf" srcId="{BF1FF5EF-7418-4278-B7FC-6957FB8DA29C}" destId="{2A1E31EA-9DE8-47CD-B15E-179BA534D703}" srcOrd="3" destOrd="0" presId="urn:microsoft.com/office/officeart/2005/8/layout/hProcess4"/>
    <dgm:cxn modelId="{12477515-6C51-4ECD-9079-A9B5515B7DCA}" type="presParOf" srcId="{BF1FF5EF-7418-4278-B7FC-6957FB8DA29C}" destId="{CD64CBB1-25C5-40FD-BD8D-0DBB2F07C04B}" srcOrd="4" destOrd="0" presId="urn:microsoft.com/office/officeart/2005/8/layout/hProcess4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0A9F73-6990-4BAB-98D0-FFE12C5BADC7}" type="doc">
      <dgm:prSet loTypeId="urn:microsoft.com/office/officeart/2005/8/layout/hProcess9" loCatId="process" qsTypeId="urn:microsoft.com/office/officeart/2005/8/quickstyle/simple3" qsCatId="simple" csTypeId="urn:microsoft.com/office/officeart/2005/8/colors/colorful4" csCatId="colorful" phldr="1"/>
      <dgm:spPr/>
    </dgm:pt>
    <dgm:pt modelId="{D765F3E3-1995-4FB4-96B2-48E68C291EA4}">
      <dgm:prSet phldrT="[Текст]" custT="1"/>
      <dgm:spPr/>
      <dgm:t>
        <a:bodyPr/>
        <a:lstStyle/>
        <a:p>
          <a:pPr algn="just">
            <a:lnSpc>
              <a:spcPct val="80000"/>
            </a:lnSpc>
          </a:pPr>
          <a:r>
            <a:rPr lang="uk-UA" sz="2400" dirty="0" smtClean="0"/>
            <a:t>Розглядаються після опанування учнями прийому множення та ділення.</a:t>
          </a:r>
          <a:endParaRPr lang="ru-RU" sz="2400" dirty="0"/>
        </a:p>
      </dgm:t>
    </dgm:pt>
    <dgm:pt modelId="{27FF81C9-B967-435D-9F27-BE1783B960B6}" type="parTrans" cxnId="{DD03B1AF-BEFC-4959-9C6D-BB72A61E2066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11DA44E4-C8DA-4240-8029-923DA95CA2E9}" type="sibTrans" cxnId="{DD03B1AF-BEFC-4959-9C6D-BB72A61E2066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D817735E-9484-4B4A-962E-742672381620}">
      <dgm:prSet phldrT="[Текст]" custT="1"/>
      <dgm:spPr/>
      <dgm:t>
        <a:bodyPr/>
        <a:lstStyle/>
        <a:p>
          <a:pPr algn="just">
            <a:lnSpc>
              <a:spcPct val="80000"/>
            </a:lnSpc>
          </a:pPr>
          <a:r>
            <a:rPr lang="uk-UA" sz="2400" dirty="0" smtClean="0"/>
            <a:t>Таблиці складаються за сталим другим множником; за сталим дільником. Досліджується залежність результату від зміни одного з компонентів.</a:t>
          </a:r>
          <a:endParaRPr lang="ru-RU" sz="2400" dirty="0"/>
        </a:p>
      </dgm:t>
    </dgm:pt>
    <dgm:pt modelId="{C9E8942A-D4D6-4FE4-8709-4DB84E1D6C2E}" type="parTrans" cxnId="{06F8D4A9-8277-4922-984A-261FB68F0215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8A33D9C7-0A35-4858-8513-6B24490C9E6E}" type="sibTrans" cxnId="{06F8D4A9-8277-4922-984A-261FB68F0215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56982C96-E0EC-4CFB-9424-D7B3580EB200}">
      <dgm:prSet phldrT="[Текст]" custT="1"/>
      <dgm:spPr/>
      <dgm:t>
        <a:bodyPr/>
        <a:lstStyle/>
        <a:p>
          <a:pPr algn="just">
            <a:lnSpc>
              <a:spcPct val="80000"/>
            </a:lnSpc>
          </a:pPr>
          <a:r>
            <a:rPr lang="uk-UA" sz="2400" dirty="0" smtClean="0"/>
            <a:t>Таблиці не мають заучуватись учнями механічно. Відтворення табличних результатів є кульмінацією набуття обчислювальних навичок.</a:t>
          </a:r>
          <a:endParaRPr lang="ru-RU" sz="2400" dirty="0"/>
        </a:p>
      </dgm:t>
    </dgm:pt>
    <dgm:pt modelId="{E06FA8CB-12E0-452C-B59E-FBEEDE8ABDF8}" type="parTrans" cxnId="{4D67D300-0D74-49EF-891C-A53CBA64C9CD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D1635E9D-9832-4BA6-BFE4-9ADDA4E82A7E}" type="sibTrans" cxnId="{4D67D300-0D74-49EF-891C-A53CBA64C9CD}">
      <dgm:prSet/>
      <dgm:spPr/>
      <dgm:t>
        <a:bodyPr/>
        <a:lstStyle/>
        <a:p>
          <a:pPr algn="just">
            <a:lnSpc>
              <a:spcPct val="80000"/>
            </a:lnSpc>
          </a:pPr>
          <a:endParaRPr lang="ru-RU" sz="2400"/>
        </a:p>
      </dgm:t>
    </dgm:pt>
    <dgm:pt modelId="{36B19293-4745-4A1A-9EDB-E4B2ABA58014}" type="pres">
      <dgm:prSet presAssocID="{690A9F73-6990-4BAB-98D0-FFE12C5BADC7}" presName="CompostProcess" presStyleCnt="0">
        <dgm:presLayoutVars>
          <dgm:dir/>
          <dgm:resizeHandles val="exact"/>
        </dgm:presLayoutVars>
      </dgm:prSet>
      <dgm:spPr/>
    </dgm:pt>
    <dgm:pt modelId="{2E77CDF8-BA67-46B4-B7C1-BD418BB9AEE3}" type="pres">
      <dgm:prSet presAssocID="{690A9F73-6990-4BAB-98D0-FFE12C5BADC7}" presName="arrow" presStyleLbl="bgShp" presStyleIdx="0" presStyleCnt="1"/>
      <dgm:spPr/>
    </dgm:pt>
    <dgm:pt modelId="{0EECB6BD-4DAC-4FB9-92D4-CB36C9C3FD92}" type="pres">
      <dgm:prSet presAssocID="{690A9F73-6990-4BAB-98D0-FFE12C5BADC7}" presName="linearProcess" presStyleCnt="0"/>
      <dgm:spPr/>
    </dgm:pt>
    <dgm:pt modelId="{D94BDA9D-A265-4F51-B312-BB6B480B9B8D}" type="pres">
      <dgm:prSet presAssocID="{D765F3E3-1995-4FB4-96B2-48E68C291EA4}" presName="textNode" presStyleLbl="node1" presStyleIdx="0" presStyleCnt="3" custScaleX="146511" custScaleY="135559" custLinFactNeighborX="-693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8ACBC0-510C-4E3F-87E0-AEAC81E39848}" type="pres">
      <dgm:prSet presAssocID="{11DA44E4-C8DA-4240-8029-923DA95CA2E9}" presName="sibTrans" presStyleCnt="0"/>
      <dgm:spPr/>
    </dgm:pt>
    <dgm:pt modelId="{395CF66E-F6C5-4692-B930-A2670E59F418}" type="pres">
      <dgm:prSet presAssocID="{D817735E-9484-4B4A-962E-742672381620}" presName="textNode" presStyleLbl="node1" presStyleIdx="1" presStyleCnt="3" custScaleX="153279" custScaleY="150288" custLinFactX="-1854" custLinFactNeighborX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4B938A-9781-45B4-A968-090F6035C1D0}" type="pres">
      <dgm:prSet presAssocID="{8A33D9C7-0A35-4858-8513-6B24490C9E6E}" presName="sibTrans" presStyleCnt="0"/>
      <dgm:spPr/>
    </dgm:pt>
    <dgm:pt modelId="{6E183EFF-F5BA-4C72-AA2E-86331B8D215C}" type="pres">
      <dgm:prSet presAssocID="{56982C96-E0EC-4CFB-9424-D7B3580EB200}" presName="textNode" presStyleLbl="node1" presStyleIdx="2" presStyleCnt="3" custScaleX="150736" custScaleY="162149" custLinFactX="-8611" custLinFactNeighborX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6F8D4A9-8277-4922-984A-261FB68F0215}" srcId="{690A9F73-6990-4BAB-98D0-FFE12C5BADC7}" destId="{D817735E-9484-4B4A-962E-742672381620}" srcOrd="1" destOrd="0" parTransId="{C9E8942A-D4D6-4FE4-8709-4DB84E1D6C2E}" sibTransId="{8A33D9C7-0A35-4858-8513-6B24490C9E6E}"/>
    <dgm:cxn modelId="{F57CE924-EB8B-4E31-9F2E-D8F9EEAEAC0E}" type="presOf" srcId="{D817735E-9484-4B4A-962E-742672381620}" destId="{395CF66E-F6C5-4692-B930-A2670E59F418}" srcOrd="0" destOrd="0" presId="urn:microsoft.com/office/officeart/2005/8/layout/hProcess9"/>
    <dgm:cxn modelId="{4D67D300-0D74-49EF-891C-A53CBA64C9CD}" srcId="{690A9F73-6990-4BAB-98D0-FFE12C5BADC7}" destId="{56982C96-E0EC-4CFB-9424-D7B3580EB200}" srcOrd="2" destOrd="0" parTransId="{E06FA8CB-12E0-452C-B59E-FBEEDE8ABDF8}" sibTransId="{D1635E9D-9832-4BA6-BFE4-9ADDA4E82A7E}"/>
    <dgm:cxn modelId="{1AF858A5-8C3E-458D-A000-CE3899494539}" type="presOf" srcId="{D765F3E3-1995-4FB4-96B2-48E68C291EA4}" destId="{D94BDA9D-A265-4F51-B312-BB6B480B9B8D}" srcOrd="0" destOrd="0" presId="urn:microsoft.com/office/officeart/2005/8/layout/hProcess9"/>
    <dgm:cxn modelId="{DD03B1AF-BEFC-4959-9C6D-BB72A61E2066}" srcId="{690A9F73-6990-4BAB-98D0-FFE12C5BADC7}" destId="{D765F3E3-1995-4FB4-96B2-48E68C291EA4}" srcOrd="0" destOrd="0" parTransId="{27FF81C9-B967-435D-9F27-BE1783B960B6}" sibTransId="{11DA44E4-C8DA-4240-8029-923DA95CA2E9}"/>
    <dgm:cxn modelId="{7FF700B4-A218-4120-B7F6-5CAC64A377CC}" type="presOf" srcId="{690A9F73-6990-4BAB-98D0-FFE12C5BADC7}" destId="{36B19293-4745-4A1A-9EDB-E4B2ABA58014}" srcOrd="0" destOrd="0" presId="urn:microsoft.com/office/officeart/2005/8/layout/hProcess9"/>
    <dgm:cxn modelId="{0D13A1D5-45E1-4A60-B052-A32466FE634B}" type="presOf" srcId="{56982C96-E0EC-4CFB-9424-D7B3580EB200}" destId="{6E183EFF-F5BA-4C72-AA2E-86331B8D215C}" srcOrd="0" destOrd="0" presId="urn:microsoft.com/office/officeart/2005/8/layout/hProcess9"/>
    <dgm:cxn modelId="{6DF8194E-2D8D-43E1-9442-8ED4394531F4}" type="presParOf" srcId="{36B19293-4745-4A1A-9EDB-E4B2ABA58014}" destId="{2E77CDF8-BA67-46B4-B7C1-BD418BB9AEE3}" srcOrd="0" destOrd="0" presId="urn:microsoft.com/office/officeart/2005/8/layout/hProcess9"/>
    <dgm:cxn modelId="{A76DAA0B-F249-47D2-8676-B62C28605384}" type="presParOf" srcId="{36B19293-4745-4A1A-9EDB-E4B2ABA58014}" destId="{0EECB6BD-4DAC-4FB9-92D4-CB36C9C3FD92}" srcOrd="1" destOrd="0" presId="urn:microsoft.com/office/officeart/2005/8/layout/hProcess9"/>
    <dgm:cxn modelId="{A7B8D7DA-3BBE-4D21-A92C-4B1D7E6F5C3F}" type="presParOf" srcId="{0EECB6BD-4DAC-4FB9-92D4-CB36C9C3FD92}" destId="{D94BDA9D-A265-4F51-B312-BB6B480B9B8D}" srcOrd="0" destOrd="0" presId="urn:microsoft.com/office/officeart/2005/8/layout/hProcess9"/>
    <dgm:cxn modelId="{07ACC8CE-EC20-4B59-8831-05A8D894D3C4}" type="presParOf" srcId="{0EECB6BD-4DAC-4FB9-92D4-CB36C9C3FD92}" destId="{718ACBC0-510C-4E3F-87E0-AEAC81E39848}" srcOrd="1" destOrd="0" presId="urn:microsoft.com/office/officeart/2005/8/layout/hProcess9"/>
    <dgm:cxn modelId="{D0043282-5AA8-4DAC-BBBA-4D9AC117398E}" type="presParOf" srcId="{0EECB6BD-4DAC-4FB9-92D4-CB36C9C3FD92}" destId="{395CF66E-F6C5-4692-B930-A2670E59F418}" srcOrd="2" destOrd="0" presId="urn:microsoft.com/office/officeart/2005/8/layout/hProcess9"/>
    <dgm:cxn modelId="{D1C78498-AC6B-4C87-98B1-2713398F5404}" type="presParOf" srcId="{0EECB6BD-4DAC-4FB9-92D4-CB36C9C3FD92}" destId="{264B938A-9781-45B4-A968-090F6035C1D0}" srcOrd="3" destOrd="0" presId="urn:microsoft.com/office/officeart/2005/8/layout/hProcess9"/>
    <dgm:cxn modelId="{075E9E90-BD1F-4F58-A4B6-EB0BB776AC52}" type="presParOf" srcId="{0EECB6BD-4DAC-4FB9-92D4-CB36C9C3FD92}" destId="{6E183EFF-F5BA-4C72-AA2E-86331B8D215C}" srcOrd="4" destOrd="0" presId="urn:microsoft.com/office/officeart/2005/8/layout/hProcess9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42589-1098-4B75-B568-A6734D4A3FFF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A1A707-E4F9-4E31-8F46-69FE40E05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A1A707-E4F9-4E31-8F46-69FE40E0515D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554C8D2-77E1-4B4B-A7FC-B7A6D269FB7E}" type="datetimeFigureOut">
              <a:rPr lang="ru-RU" smtClean="0"/>
              <a:pPr/>
              <a:t>02.09.2015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AD56239-599F-4455-9531-149F49DE80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image" Target="../media/image9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86808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Методика складання та запам'ятовування таблиць множення та ділення</a:t>
            </a:r>
            <a:endParaRPr lang="ru-RU" sz="36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25152" t="26201" r="26927" b="26447"/>
          <a:stretch>
            <a:fillRect/>
          </a:stretch>
        </p:blipFill>
        <p:spPr bwMode="auto">
          <a:xfrm>
            <a:off x="-1" y="1500174"/>
            <a:ext cx="9129775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476672"/>
            <a:ext cx="7972452" cy="5649491"/>
          </a:xfrm>
        </p:spPr>
        <p:txBody>
          <a:bodyPr>
            <a:normAutofit/>
          </a:bodyPr>
          <a:lstStyle/>
          <a:p>
            <a:r>
              <a:rPr lang="uk-UA" sz="2400" dirty="0" smtClean="0"/>
              <a:t>Знайди попередній результат у таблиці, використовуючи наступний результат?</a:t>
            </a:r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</a:t>
            </a:r>
            <a:r>
              <a:rPr lang="uk-UA" b="1" baseline="30000" dirty="0" smtClean="0"/>
              <a:t>.  </a:t>
            </a:r>
            <a:r>
              <a:rPr lang="uk-UA" dirty="0" smtClean="0"/>
              <a:t>4 = 20 </a:t>
            </a:r>
            <a:r>
              <a:rPr lang="uk-UA" dirty="0"/>
              <a:t>-</a:t>
            </a:r>
            <a:r>
              <a:rPr lang="uk-UA" dirty="0" smtClean="0"/>
              <a:t> 4 = 16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</a:t>
            </a:r>
            <a:r>
              <a:rPr lang="uk-UA" b="1" baseline="30000" dirty="0" smtClean="0"/>
              <a:t>.</a:t>
            </a:r>
            <a:r>
              <a:rPr lang="uk-UA" dirty="0" smtClean="0"/>
              <a:t> 5 = 24 </a:t>
            </a:r>
            <a:r>
              <a:rPr lang="uk-UA" dirty="0"/>
              <a:t>-</a:t>
            </a:r>
            <a:r>
              <a:rPr lang="uk-UA" dirty="0" smtClean="0"/>
              <a:t> 4 = 20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b="1" baseline="30000" dirty="0" smtClean="0"/>
              <a:t> .</a:t>
            </a:r>
            <a:r>
              <a:rPr lang="uk-UA" dirty="0" smtClean="0"/>
              <a:t> 6 = 28 </a:t>
            </a:r>
            <a:r>
              <a:rPr lang="uk-UA" dirty="0"/>
              <a:t>-</a:t>
            </a:r>
            <a:r>
              <a:rPr lang="uk-UA" dirty="0" smtClean="0"/>
              <a:t> 4 = 24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</a:t>
            </a:r>
            <a:r>
              <a:rPr lang="uk-UA" b="1" baseline="30000" dirty="0" smtClean="0"/>
              <a:t>. </a:t>
            </a:r>
            <a:r>
              <a:rPr lang="uk-UA" dirty="0" smtClean="0"/>
              <a:t>7 = 32 </a:t>
            </a:r>
            <a:r>
              <a:rPr lang="uk-UA" dirty="0"/>
              <a:t>-</a:t>
            </a:r>
            <a:r>
              <a:rPr lang="uk-UA" dirty="0" smtClean="0"/>
              <a:t> 4 = 28 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b="1" baseline="30000" dirty="0" smtClean="0"/>
              <a:t> .</a:t>
            </a:r>
            <a:r>
              <a:rPr lang="uk-UA" dirty="0" smtClean="0"/>
              <a:t> 8 = 36 </a:t>
            </a:r>
            <a:r>
              <a:rPr lang="uk-UA" dirty="0"/>
              <a:t>-</a:t>
            </a:r>
            <a:r>
              <a:rPr lang="uk-UA" dirty="0" smtClean="0"/>
              <a:t> 4 = 32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</a:t>
            </a:r>
            <a:r>
              <a:rPr lang="uk-UA" b="1" baseline="30000" dirty="0" smtClean="0"/>
              <a:t>.  </a:t>
            </a:r>
            <a:r>
              <a:rPr lang="uk-UA" dirty="0" smtClean="0"/>
              <a:t>9 = 40 </a:t>
            </a:r>
            <a:r>
              <a:rPr lang="uk-UA" dirty="0"/>
              <a:t>-</a:t>
            </a:r>
            <a:r>
              <a:rPr lang="uk-UA" dirty="0" smtClean="0"/>
              <a:t> 4 = 36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4 </a:t>
            </a:r>
            <a:r>
              <a:rPr lang="uk-UA" b="1" baseline="30000" dirty="0" smtClean="0"/>
              <a:t>.  </a:t>
            </a:r>
            <a:r>
              <a:rPr lang="uk-UA" dirty="0" smtClean="0"/>
              <a:t>10 = 40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10" name="Полилиния 9"/>
          <p:cNvSpPr/>
          <p:nvPr/>
        </p:nvSpPr>
        <p:spPr>
          <a:xfrm rot="5823180">
            <a:off x="2923046" y="4377997"/>
            <a:ext cx="628506" cy="1028375"/>
          </a:xfrm>
          <a:custGeom>
            <a:avLst/>
            <a:gdLst>
              <a:gd name="connsiteX0" fmla="*/ 512619 w 625764"/>
              <a:gd name="connsiteY0" fmla="*/ 387928 h 387928"/>
              <a:gd name="connsiteX1" fmla="*/ 540328 w 625764"/>
              <a:gd name="connsiteY1" fmla="*/ 69273 h 387928"/>
              <a:gd name="connsiteX2" fmla="*/ 0 w 625764"/>
              <a:gd name="connsiteY2" fmla="*/ 0 h 38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5764" h="387928">
                <a:moveTo>
                  <a:pt x="512619" y="387928"/>
                </a:moveTo>
                <a:cubicBezTo>
                  <a:pt x="569191" y="260928"/>
                  <a:pt x="625764" y="133928"/>
                  <a:pt x="540328" y="69273"/>
                </a:cubicBezTo>
                <a:cubicBezTo>
                  <a:pt x="454892" y="4618"/>
                  <a:pt x="227446" y="2309"/>
                  <a:pt x="0" y="0"/>
                </a:cubicBezTo>
              </a:path>
            </a:pathLst>
          </a:custGeom>
          <a:ln w="28575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43306" y="4620292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</a:rPr>
              <a:t> -</a:t>
            </a:r>
            <a:r>
              <a:rPr lang="uk-UA" sz="2800" b="1" dirty="0" smtClean="0">
                <a:solidFill>
                  <a:srgbClr val="00B0F0"/>
                </a:solidFill>
              </a:rPr>
              <a:t> 4</a:t>
            </a:r>
            <a:endParaRPr lang="ru-RU" sz="2800" b="1" dirty="0">
              <a:solidFill>
                <a:srgbClr val="00B0F0"/>
              </a:solidFill>
            </a:endParaRPr>
          </a:p>
        </p:txBody>
      </p:sp>
      <p:sp>
        <p:nvSpPr>
          <p:cNvPr id="12" name="Полилиния 11"/>
          <p:cNvSpPr/>
          <p:nvPr/>
        </p:nvSpPr>
        <p:spPr>
          <a:xfrm rot="2346398">
            <a:off x="3570406" y="4116295"/>
            <a:ext cx="510318" cy="403123"/>
          </a:xfrm>
          <a:custGeom>
            <a:avLst/>
            <a:gdLst>
              <a:gd name="connsiteX0" fmla="*/ 512619 w 625764"/>
              <a:gd name="connsiteY0" fmla="*/ 387928 h 387928"/>
              <a:gd name="connsiteX1" fmla="*/ 540328 w 625764"/>
              <a:gd name="connsiteY1" fmla="*/ 69273 h 387928"/>
              <a:gd name="connsiteX2" fmla="*/ 0 w 625764"/>
              <a:gd name="connsiteY2" fmla="*/ 0 h 38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5764" h="387928">
                <a:moveTo>
                  <a:pt x="512619" y="387928"/>
                </a:moveTo>
                <a:cubicBezTo>
                  <a:pt x="569191" y="260928"/>
                  <a:pt x="625764" y="133928"/>
                  <a:pt x="540328" y="69273"/>
                </a:cubicBezTo>
                <a:cubicBezTo>
                  <a:pt x="454892" y="4618"/>
                  <a:pt x="227446" y="2309"/>
                  <a:pt x="0" y="0"/>
                </a:cubicBezTo>
              </a:path>
            </a:pathLst>
          </a:custGeom>
          <a:ln w="28575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29058" y="4000504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</a:rPr>
              <a:t> -</a:t>
            </a:r>
            <a:r>
              <a:rPr lang="uk-UA" sz="2800" b="1" dirty="0" smtClean="0">
                <a:solidFill>
                  <a:srgbClr val="00B0F0"/>
                </a:solidFill>
              </a:rPr>
              <a:t> 4</a:t>
            </a:r>
            <a:endParaRPr lang="ru-RU" sz="2800" b="1" dirty="0">
              <a:solidFill>
                <a:srgbClr val="00B0F0"/>
              </a:solidFill>
            </a:endParaRPr>
          </a:p>
        </p:txBody>
      </p:sp>
      <p:sp>
        <p:nvSpPr>
          <p:cNvPr id="14" name="Полилиния 13"/>
          <p:cNvSpPr/>
          <p:nvPr/>
        </p:nvSpPr>
        <p:spPr>
          <a:xfrm rot="2346398">
            <a:off x="3671958" y="3637818"/>
            <a:ext cx="339849" cy="368183"/>
          </a:xfrm>
          <a:custGeom>
            <a:avLst/>
            <a:gdLst>
              <a:gd name="connsiteX0" fmla="*/ 512619 w 625764"/>
              <a:gd name="connsiteY0" fmla="*/ 387928 h 387928"/>
              <a:gd name="connsiteX1" fmla="*/ 540328 w 625764"/>
              <a:gd name="connsiteY1" fmla="*/ 69273 h 387928"/>
              <a:gd name="connsiteX2" fmla="*/ 0 w 625764"/>
              <a:gd name="connsiteY2" fmla="*/ 0 h 38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5764" h="387928">
                <a:moveTo>
                  <a:pt x="512619" y="387928"/>
                </a:moveTo>
                <a:cubicBezTo>
                  <a:pt x="569191" y="260928"/>
                  <a:pt x="625764" y="133928"/>
                  <a:pt x="540328" y="69273"/>
                </a:cubicBezTo>
                <a:cubicBezTo>
                  <a:pt x="454892" y="4618"/>
                  <a:pt x="227446" y="2309"/>
                  <a:pt x="0" y="0"/>
                </a:cubicBezTo>
              </a:path>
            </a:pathLst>
          </a:custGeom>
          <a:ln w="28575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29058" y="3500438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</a:rPr>
              <a:t> -</a:t>
            </a:r>
            <a:r>
              <a:rPr lang="uk-UA" sz="2800" b="1" dirty="0" smtClean="0">
                <a:solidFill>
                  <a:srgbClr val="00B0F0"/>
                </a:solidFill>
              </a:rPr>
              <a:t> 4</a:t>
            </a:r>
            <a:endParaRPr lang="ru-RU" sz="2800" b="1" dirty="0">
              <a:solidFill>
                <a:srgbClr val="00B0F0"/>
              </a:solidFill>
            </a:endParaRPr>
          </a:p>
        </p:txBody>
      </p:sp>
      <p:sp>
        <p:nvSpPr>
          <p:cNvPr id="16" name="Полилиния 15"/>
          <p:cNvSpPr/>
          <p:nvPr/>
        </p:nvSpPr>
        <p:spPr>
          <a:xfrm rot="2346398">
            <a:off x="3570406" y="3116163"/>
            <a:ext cx="510318" cy="403123"/>
          </a:xfrm>
          <a:custGeom>
            <a:avLst/>
            <a:gdLst>
              <a:gd name="connsiteX0" fmla="*/ 512619 w 625764"/>
              <a:gd name="connsiteY0" fmla="*/ 387928 h 387928"/>
              <a:gd name="connsiteX1" fmla="*/ 540328 w 625764"/>
              <a:gd name="connsiteY1" fmla="*/ 69273 h 387928"/>
              <a:gd name="connsiteX2" fmla="*/ 0 w 625764"/>
              <a:gd name="connsiteY2" fmla="*/ 0 h 38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5764" h="387928">
                <a:moveTo>
                  <a:pt x="512619" y="387928"/>
                </a:moveTo>
                <a:cubicBezTo>
                  <a:pt x="569191" y="260928"/>
                  <a:pt x="625764" y="133928"/>
                  <a:pt x="540328" y="69273"/>
                </a:cubicBezTo>
                <a:cubicBezTo>
                  <a:pt x="454892" y="4618"/>
                  <a:pt x="227446" y="2309"/>
                  <a:pt x="0" y="0"/>
                </a:cubicBezTo>
              </a:path>
            </a:pathLst>
          </a:custGeom>
          <a:ln w="28575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29058" y="3071810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</a:rPr>
              <a:t> -</a:t>
            </a:r>
            <a:r>
              <a:rPr lang="uk-UA" sz="2800" b="1" dirty="0" smtClean="0">
                <a:solidFill>
                  <a:srgbClr val="00B0F0"/>
                </a:solidFill>
              </a:rPr>
              <a:t> 4</a:t>
            </a:r>
            <a:endParaRPr lang="ru-RU" sz="2800" b="1" dirty="0">
              <a:solidFill>
                <a:srgbClr val="00B0F0"/>
              </a:solidFill>
            </a:endParaRPr>
          </a:p>
        </p:txBody>
      </p:sp>
      <p:sp>
        <p:nvSpPr>
          <p:cNvPr id="18" name="Полилиния 17"/>
          <p:cNvSpPr/>
          <p:nvPr/>
        </p:nvSpPr>
        <p:spPr>
          <a:xfrm rot="2346398">
            <a:off x="3679975" y="2571637"/>
            <a:ext cx="355289" cy="437079"/>
          </a:xfrm>
          <a:custGeom>
            <a:avLst/>
            <a:gdLst>
              <a:gd name="connsiteX0" fmla="*/ 512619 w 625764"/>
              <a:gd name="connsiteY0" fmla="*/ 387928 h 387928"/>
              <a:gd name="connsiteX1" fmla="*/ 540328 w 625764"/>
              <a:gd name="connsiteY1" fmla="*/ 69273 h 387928"/>
              <a:gd name="connsiteX2" fmla="*/ 0 w 625764"/>
              <a:gd name="connsiteY2" fmla="*/ 0 h 38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5764" h="387928">
                <a:moveTo>
                  <a:pt x="512619" y="387928"/>
                </a:moveTo>
                <a:cubicBezTo>
                  <a:pt x="569191" y="260928"/>
                  <a:pt x="625764" y="133928"/>
                  <a:pt x="540328" y="69273"/>
                </a:cubicBezTo>
                <a:cubicBezTo>
                  <a:pt x="454892" y="4618"/>
                  <a:pt x="227446" y="2309"/>
                  <a:pt x="0" y="0"/>
                </a:cubicBezTo>
              </a:path>
            </a:pathLst>
          </a:custGeom>
          <a:ln w="28575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29058" y="2500306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</a:rPr>
              <a:t> -</a:t>
            </a:r>
            <a:r>
              <a:rPr lang="uk-UA" sz="2800" b="1" dirty="0" smtClean="0">
                <a:solidFill>
                  <a:srgbClr val="00B0F0"/>
                </a:solidFill>
              </a:rPr>
              <a:t> 4</a:t>
            </a:r>
            <a:endParaRPr lang="ru-RU" sz="2800" b="1" dirty="0">
              <a:solidFill>
                <a:srgbClr val="00B0F0"/>
              </a:solidFill>
            </a:endParaRPr>
          </a:p>
        </p:txBody>
      </p:sp>
      <p:sp>
        <p:nvSpPr>
          <p:cNvPr id="20" name="Полилиния 19"/>
          <p:cNvSpPr/>
          <p:nvPr/>
        </p:nvSpPr>
        <p:spPr>
          <a:xfrm rot="2346398">
            <a:off x="3672603" y="2164857"/>
            <a:ext cx="512847" cy="275238"/>
          </a:xfrm>
          <a:custGeom>
            <a:avLst/>
            <a:gdLst>
              <a:gd name="connsiteX0" fmla="*/ 512619 w 625764"/>
              <a:gd name="connsiteY0" fmla="*/ 387928 h 387928"/>
              <a:gd name="connsiteX1" fmla="*/ 540328 w 625764"/>
              <a:gd name="connsiteY1" fmla="*/ 69273 h 387928"/>
              <a:gd name="connsiteX2" fmla="*/ 0 w 625764"/>
              <a:gd name="connsiteY2" fmla="*/ 0 h 38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5764" h="387928">
                <a:moveTo>
                  <a:pt x="512619" y="387928"/>
                </a:moveTo>
                <a:cubicBezTo>
                  <a:pt x="569191" y="260928"/>
                  <a:pt x="625764" y="133928"/>
                  <a:pt x="540328" y="69273"/>
                </a:cubicBezTo>
                <a:cubicBezTo>
                  <a:pt x="454892" y="4618"/>
                  <a:pt x="227446" y="2309"/>
                  <a:pt x="0" y="0"/>
                </a:cubicBezTo>
              </a:path>
            </a:pathLst>
          </a:custGeom>
          <a:ln w="28575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00496" y="1977087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</a:rPr>
              <a:t> -</a:t>
            </a:r>
            <a:r>
              <a:rPr lang="uk-UA" sz="2800" b="1" dirty="0" smtClean="0">
                <a:solidFill>
                  <a:srgbClr val="00B0F0"/>
                </a:solidFill>
              </a:rPr>
              <a:t> 4</a:t>
            </a:r>
            <a:endParaRPr lang="ru-RU" sz="28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/>
      <p:bldP spid="14" grpId="0" animBg="1"/>
      <p:bldP spid="15" grpId="0"/>
      <p:bldP spid="16" grpId="0" animBg="1"/>
      <p:bldP spid="17" grpId="0"/>
      <p:bldP spid="18" grpId="0" animBg="1"/>
      <p:bldP spid="19" grpId="0"/>
      <p:bldP spid="20" grpId="0" animBg="1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72650"/>
            <a:ext cx="9144000" cy="2427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85720" y="-71462"/>
            <a:ext cx="8553480" cy="1560576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Спосіб відтворення табличних результатів на підставі попереднього або наступного значення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14488"/>
            <a:ext cx="9144000" cy="3243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Спосіб відтворення табличних результатів на підставі групування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uk-UA" b="1" dirty="0" smtClean="0">
                <a:solidFill>
                  <a:srgbClr val="FF0000"/>
                </a:solidFill>
              </a:rPr>
              <a:t>4</a:t>
            </a:r>
            <a:r>
              <a:rPr lang="uk-UA" b="1" dirty="0" smtClean="0"/>
              <a:t> </a:t>
            </a:r>
            <a:r>
              <a:rPr lang="uk-UA" b="1" baseline="30000" dirty="0" smtClean="0"/>
              <a:t>.  </a:t>
            </a:r>
            <a:r>
              <a:rPr lang="uk-UA" b="1" dirty="0"/>
              <a:t>2</a:t>
            </a:r>
            <a:r>
              <a:rPr lang="uk-UA" b="1" dirty="0" smtClean="0"/>
              <a:t> </a:t>
            </a:r>
            <a:r>
              <a:rPr lang="uk-UA" dirty="0" smtClean="0"/>
              <a:t>= </a:t>
            </a:r>
            <a:endParaRPr lang="uk-UA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uk-UA" dirty="0" smtClean="0"/>
              <a:t>                         </a:t>
            </a:r>
            <a:endParaRPr lang="ru-RU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uk-UA" b="1" dirty="0" smtClean="0">
                <a:solidFill>
                  <a:srgbClr val="FF0000"/>
                </a:solidFill>
              </a:rPr>
              <a:t>4</a:t>
            </a:r>
            <a:r>
              <a:rPr lang="uk-UA" b="1" dirty="0" smtClean="0"/>
              <a:t> </a:t>
            </a:r>
            <a:r>
              <a:rPr lang="uk-UA" b="1" baseline="30000" dirty="0" smtClean="0"/>
              <a:t>.  </a:t>
            </a:r>
            <a:r>
              <a:rPr lang="uk-UA" b="1" dirty="0" smtClean="0"/>
              <a:t>4 </a:t>
            </a:r>
            <a:r>
              <a:rPr lang="uk-UA" dirty="0" smtClean="0"/>
              <a:t>= 4 + 4 + 4 + 4 = </a:t>
            </a:r>
          </a:p>
          <a:p>
            <a:pPr>
              <a:buNone/>
            </a:pPr>
            <a:r>
              <a:rPr lang="uk-UA" dirty="0" smtClean="0"/>
              <a:t>                           </a:t>
            </a:r>
            <a:r>
              <a:rPr lang="en-US" dirty="0" smtClean="0"/>
              <a:t>      </a:t>
            </a:r>
            <a:r>
              <a:rPr lang="uk-UA" dirty="0" smtClean="0"/>
              <a:t>   </a:t>
            </a:r>
            <a:endParaRPr lang="uk-UA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uk-UA" b="1" dirty="0" smtClean="0">
                <a:solidFill>
                  <a:srgbClr val="FF0000"/>
                </a:solidFill>
              </a:rPr>
              <a:t>4</a:t>
            </a:r>
            <a:r>
              <a:rPr lang="uk-UA" b="1" baseline="30000" dirty="0" smtClean="0"/>
              <a:t> .</a:t>
            </a:r>
            <a:r>
              <a:rPr lang="uk-UA" b="1" dirty="0" smtClean="0"/>
              <a:t> 6 </a:t>
            </a:r>
            <a:r>
              <a:rPr lang="uk-UA" dirty="0" smtClean="0"/>
              <a:t>= 4 + 4 + 4 + 4 + 4 + 4 = </a:t>
            </a:r>
          </a:p>
          <a:p>
            <a:pPr>
              <a:buNone/>
            </a:pPr>
            <a:r>
              <a:rPr lang="uk-UA" dirty="0" smtClean="0"/>
              <a:t>                           </a:t>
            </a:r>
            <a:r>
              <a:rPr lang="en-US" dirty="0" smtClean="0"/>
              <a:t>   </a:t>
            </a:r>
            <a:r>
              <a:rPr lang="uk-UA" dirty="0" smtClean="0"/>
              <a:t>       </a:t>
            </a:r>
            <a:r>
              <a:rPr lang="en-US" dirty="0" smtClean="0"/>
              <a:t>        </a:t>
            </a:r>
            <a:r>
              <a:rPr lang="uk-UA" dirty="0" smtClean="0"/>
              <a:t>   </a:t>
            </a:r>
            <a:endParaRPr lang="uk-UA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uk-UA" b="1" dirty="0" smtClean="0">
                <a:solidFill>
                  <a:srgbClr val="FF0000"/>
                </a:solidFill>
              </a:rPr>
              <a:t>4</a:t>
            </a:r>
            <a:r>
              <a:rPr lang="uk-UA" b="1" baseline="30000" dirty="0" smtClean="0"/>
              <a:t> .</a:t>
            </a:r>
            <a:r>
              <a:rPr lang="uk-UA" b="1" dirty="0" smtClean="0"/>
              <a:t> 8 </a:t>
            </a:r>
            <a:r>
              <a:rPr lang="uk-UA" dirty="0" smtClean="0"/>
              <a:t>= 4 + 4 + 4 + 4 + 4 + 4 + 4 + 4 = 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714480" y="2857496"/>
            <a:ext cx="928694" cy="500066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3000364" y="2857496"/>
            <a:ext cx="928694" cy="500066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1643042" y="3857628"/>
            <a:ext cx="928694" cy="500066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2928926" y="3857628"/>
            <a:ext cx="928694" cy="500066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4143372" y="3857628"/>
            <a:ext cx="928694" cy="500066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1643042" y="4857760"/>
            <a:ext cx="928694" cy="500066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2928926" y="4857760"/>
            <a:ext cx="928694" cy="500066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4214810" y="4857760"/>
            <a:ext cx="928694" cy="500066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5429256" y="4857760"/>
            <a:ext cx="928694" cy="500066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2571736" y="2357430"/>
            <a:ext cx="358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+</a:t>
            </a:r>
            <a:endParaRPr lang="ru-RU" sz="32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4286248" y="2786058"/>
            <a:ext cx="778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16</a:t>
            </a:r>
            <a:endParaRPr lang="ru-RU" sz="3200" dirty="0"/>
          </a:p>
        </p:txBody>
      </p:sp>
      <p:sp>
        <p:nvSpPr>
          <p:cNvPr id="41" name="TextBox 40"/>
          <p:cNvSpPr txBox="1"/>
          <p:nvPr/>
        </p:nvSpPr>
        <p:spPr>
          <a:xfrm>
            <a:off x="1714480" y="1844093"/>
            <a:ext cx="358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solidFill>
                  <a:srgbClr val="00B0F0"/>
                </a:solidFill>
              </a:rPr>
              <a:t>8</a:t>
            </a:r>
            <a:endParaRPr lang="ru-RU" sz="3200" b="1" dirty="0">
              <a:solidFill>
                <a:srgbClr val="00B0F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071670" y="2357430"/>
            <a:ext cx="358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solidFill>
                  <a:srgbClr val="00B0F0"/>
                </a:solidFill>
              </a:rPr>
              <a:t>8</a:t>
            </a:r>
            <a:endParaRPr lang="ru-RU" sz="3200" dirty="0">
              <a:solidFill>
                <a:srgbClr val="00B0F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287826" y="2344159"/>
            <a:ext cx="358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solidFill>
                  <a:srgbClr val="00B0F0"/>
                </a:solidFill>
              </a:rPr>
              <a:t>8</a:t>
            </a:r>
            <a:endParaRPr lang="ru-RU" sz="3200" dirty="0">
              <a:solidFill>
                <a:srgbClr val="00B0F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998522" y="3357562"/>
            <a:ext cx="358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solidFill>
                  <a:srgbClr val="00B0F0"/>
                </a:solidFill>
              </a:rPr>
              <a:t>8</a:t>
            </a:r>
            <a:endParaRPr lang="ru-RU" sz="3200" dirty="0">
              <a:solidFill>
                <a:srgbClr val="00B0F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214678" y="3357562"/>
            <a:ext cx="358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solidFill>
                  <a:srgbClr val="00B0F0"/>
                </a:solidFill>
              </a:rPr>
              <a:t>8</a:t>
            </a:r>
            <a:endParaRPr lang="ru-RU" sz="3200" dirty="0">
              <a:solidFill>
                <a:srgbClr val="00B0F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427414" y="3357562"/>
            <a:ext cx="358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solidFill>
                  <a:srgbClr val="00B0F0"/>
                </a:solidFill>
              </a:rPr>
              <a:t>8</a:t>
            </a:r>
            <a:endParaRPr lang="ru-RU" sz="3200" dirty="0">
              <a:solidFill>
                <a:srgbClr val="00B0F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928794" y="4357694"/>
            <a:ext cx="358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solidFill>
                  <a:srgbClr val="00B0F0"/>
                </a:solidFill>
              </a:rPr>
              <a:t>8</a:t>
            </a:r>
            <a:endParaRPr lang="ru-RU" sz="3200" dirty="0">
              <a:solidFill>
                <a:srgbClr val="00B0F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212968" y="4357694"/>
            <a:ext cx="358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solidFill>
                  <a:srgbClr val="00B0F0"/>
                </a:solidFill>
              </a:rPr>
              <a:t>8</a:t>
            </a:r>
            <a:endParaRPr lang="ru-RU" sz="3200" dirty="0">
              <a:solidFill>
                <a:srgbClr val="00B0F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429124" y="4357694"/>
            <a:ext cx="358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solidFill>
                  <a:srgbClr val="00B0F0"/>
                </a:solidFill>
              </a:rPr>
              <a:t>8</a:t>
            </a:r>
            <a:endParaRPr lang="ru-RU" sz="3200" dirty="0">
              <a:solidFill>
                <a:srgbClr val="00B0F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713298" y="4357694"/>
            <a:ext cx="358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solidFill>
                  <a:srgbClr val="00B0F0"/>
                </a:solidFill>
              </a:rPr>
              <a:t>8</a:t>
            </a:r>
            <a:endParaRPr lang="ru-RU" sz="3200" dirty="0">
              <a:solidFill>
                <a:srgbClr val="00B0F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570026" y="3357562"/>
            <a:ext cx="358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+</a:t>
            </a:r>
            <a:endParaRPr lang="ru-RU" sz="3200" b="1" dirty="0"/>
          </a:p>
        </p:txBody>
      </p:sp>
      <p:sp>
        <p:nvSpPr>
          <p:cNvPr id="52" name="TextBox 51"/>
          <p:cNvSpPr txBox="1"/>
          <p:nvPr/>
        </p:nvSpPr>
        <p:spPr>
          <a:xfrm>
            <a:off x="3786182" y="3357562"/>
            <a:ext cx="358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+</a:t>
            </a:r>
            <a:endParaRPr lang="ru-RU" sz="3200" b="1" dirty="0"/>
          </a:p>
        </p:txBody>
      </p:sp>
      <p:sp>
        <p:nvSpPr>
          <p:cNvPr id="53" name="TextBox 52"/>
          <p:cNvSpPr txBox="1"/>
          <p:nvPr/>
        </p:nvSpPr>
        <p:spPr>
          <a:xfrm>
            <a:off x="2500298" y="4357694"/>
            <a:ext cx="358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+</a:t>
            </a:r>
            <a:endParaRPr lang="ru-RU" sz="3200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3786182" y="4357694"/>
            <a:ext cx="358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+</a:t>
            </a:r>
            <a:endParaRPr lang="ru-RU" sz="3200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5070356" y="4370965"/>
            <a:ext cx="358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+</a:t>
            </a:r>
            <a:endParaRPr lang="ru-RU" sz="3200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5508508" y="3772919"/>
            <a:ext cx="778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24</a:t>
            </a:r>
            <a:endParaRPr lang="ru-RU" sz="3200" dirty="0"/>
          </a:p>
        </p:txBody>
      </p:sp>
      <p:sp>
        <p:nvSpPr>
          <p:cNvPr id="58" name="TextBox 57"/>
          <p:cNvSpPr txBox="1"/>
          <p:nvPr/>
        </p:nvSpPr>
        <p:spPr>
          <a:xfrm>
            <a:off x="6722954" y="4773051"/>
            <a:ext cx="778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32</a:t>
            </a:r>
            <a:endParaRPr lang="ru-RU" sz="3200" dirty="0"/>
          </a:p>
        </p:txBody>
      </p:sp>
      <p:sp>
        <p:nvSpPr>
          <p:cNvPr id="56" name="Заголовок 5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9" name="Заголовок 1"/>
          <p:cNvSpPr txBox="1">
            <a:spLocks/>
          </p:cNvSpPr>
          <p:nvPr/>
        </p:nvSpPr>
        <p:spPr>
          <a:xfrm>
            <a:off x="609600" y="307848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Спосіб відтворення табличних результатів на підставі групування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7" grpId="0"/>
      <p:bldP spid="5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uk-UA" sz="3200" b="1" dirty="0" smtClean="0">
                <a:solidFill>
                  <a:srgbClr val="FF0000"/>
                </a:solidFill>
              </a:rPr>
              <a:t>4</a:t>
            </a:r>
            <a:r>
              <a:rPr lang="uk-UA" sz="3200" b="1" dirty="0" smtClean="0"/>
              <a:t> </a:t>
            </a:r>
            <a:r>
              <a:rPr lang="uk-UA" sz="3200" b="1" baseline="30000" dirty="0" smtClean="0"/>
              <a:t>.  </a:t>
            </a:r>
            <a:r>
              <a:rPr lang="uk-UA" sz="3200" b="1" dirty="0"/>
              <a:t>3</a:t>
            </a:r>
            <a:r>
              <a:rPr lang="uk-UA" sz="3200" b="1" dirty="0" smtClean="0"/>
              <a:t> </a:t>
            </a:r>
            <a:r>
              <a:rPr lang="uk-UA" sz="3200" dirty="0" smtClean="0"/>
              <a:t>=  </a:t>
            </a:r>
            <a:endParaRPr lang="uk-UA" sz="3200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uk-UA" sz="3200" dirty="0" smtClean="0">
                <a:solidFill>
                  <a:srgbClr val="00B050"/>
                </a:solidFill>
              </a:rPr>
              <a:t>                       </a:t>
            </a:r>
          </a:p>
          <a:p>
            <a:pPr>
              <a:buNone/>
            </a:pPr>
            <a:r>
              <a:rPr lang="uk-UA" sz="3200" b="1" dirty="0" smtClean="0">
                <a:solidFill>
                  <a:srgbClr val="FF0000"/>
                </a:solidFill>
              </a:rPr>
              <a:t>4</a:t>
            </a:r>
            <a:r>
              <a:rPr lang="uk-UA" sz="3200" b="1" baseline="30000" dirty="0" smtClean="0"/>
              <a:t> .</a:t>
            </a:r>
            <a:r>
              <a:rPr lang="uk-UA" sz="3200" b="1" dirty="0" smtClean="0"/>
              <a:t> 6 </a:t>
            </a:r>
            <a:r>
              <a:rPr lang="uk-UA" sz="3200" dirty="0" smtClean="0"/>
              <a:t>= 4 + 4 + 4 + 4 + 4 + 4 = </a:t>
            </a:r>
          </a:p>
          <a:p>
            <a:pPr>
              <a:buNone/>
            </a:pPr>
            <a:r>
              <a:rPr lang="uk-UA" sz="3200" dirty="0" smtClean="0">
                <a:solidFill>
                  <a:srgbClr val="FF0000"/>
                </a:solidFill>
              </a:rPr>
              <a:t>                   </a:t>
            </a:r>
            <a:endParaRPr lang="uk-UA" sz="3200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uk-UA" sz="3200" b="1" dirty="0" smtClean="0">
                <a:solidFill>
                  <a:srgbClr val="FF0000"/>
                </a:solidFill>
              </a:rPr>
              <a:t>4</a:t>
            </a:r>
            <a:r>
              <a:rPr lang="uk-UA" sz="3200" b="1" dirty="0" smtClean="0"/>
              <a:t> </a:t>
            </a:r>
            <a:r>
              <a:rPr lang="uk-UA" sz="3200" b="1" baseline="30000" dirty="0" smtClean="0"/>
              <a:t>.  </a:t>
            </a:r>
            <a:r>
              <a:rPr lang="uk-UA" sz="3200" b="1" dirty="0" smtClean="0"/>
              <a:t>9 </a:t>
            </a:r>
            <a:r>
              <a:rPr lang="uk-UA" sz="3200" dirty="0" smtClean="0"/>
              <a:t>= 4 + 4 + 4 + 4 + 4 + 4 + 4 + 4 + 4 = </a:t>
            </a:r>
            <a:endParaRPr lang="ru-RU" sz="32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643042" y="2857496"/>
            <a:ext cx="1571636" cy="500066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3143240" y="2344159"/>
            <a:ext cx="358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+</a:t>
            </a:r>
            <a:endParaRPr lang="ru-RU" sz="3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429256" y="2786058"/>
            <a:ext cx="778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24</a:t>
            </a:r>
            <a:endParaRPr lang="ru-RU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1643042" y="1844093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</a:rPr>
              <a:t>12</a:t>
            </a:r>
            <a:endParaRPr lang="ru-RU" sz="3200" b="1" dirty="0">
              <a:solidFill>
                <a:srgbClr val="00B0F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00430" y="2857496"/>
            <a:ext cx="1571636" cy="500066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643042" y="3857628"/>
            <a:ext cx="1571636" cy="500066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571868" y="3857628"/>
            <a:ext cx="1571636" cy="500066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500694" y="3857628"/>
            <a:ext cx="1571636" cy="500066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071670" y="2344159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B0F0"/>
                </a:solidFill>
              </a:rPr>
              <a:t>12</a:t>
            </a:r>
            <a:endParaRPr lang="ru-RU" sz="3200" dirty="0">
              <a:solidFill>
                <a:srgbClr val="00B0F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071934" y="2344159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B0F0"/>
                </a:solidFill>
              </a:rPr>
              <a:t>12</a:t>
            </a:r>
            <a:endParaRPr lang="ru-RU" sz="3200" dirty="0">
              <a:solidFill>
                <a:srgbClr val="00B0F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071670" y="3357562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B0F0"/>
                </a:solidFill>
              </a:rPr>
              <a:t>12</a:t>
            </a:r>
            <a:endParaRPr lang="ru-RU" sz="3200" dirty="0">
              <a:solidFill>
                <a:srgbClr val="00B0F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143372" y="3357562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B0F0"/>
                </a:solidFill>
              </a:rPr>
              <a:t>12</a:t>
            </a:r>
            <a:endParaRPr lang="ru-RU" sz="3200" dirty="0">
              <a:solidFill>
                <a:srgbClr val="00B0F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000760" y="3344291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B0F0"/>
                </a:solidFill>
              </a:rPr>
              <a:t>12</a:t>
            </a:r>
            <a:endParaRPr lang="ru-RU" sz="3200" dirty="0">
              <a:solidFill>
                <a:srgbClr val="00B0F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214678" y="3357562"/>
            <a:ext cx="358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+</a:t>
            </a:r>
            <a:endParaRPr lang="ru-RU" sz="32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5143504" y="3357562"/>
            <a:ext cx="358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+</a:t>
            </a:r>
            <a:endParaRPr lang="ru-RU" sz="32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7358082" y="3786190"/>
            <a:ext cx="778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36</a:t>
            </a:r>
            <a:endParaRPr lang="ru-RU" sz="3200" dirty="0"/>
          </a:p>
        </p:txBody>
      </p:sp>
      <p:sp>
        <p:nvSpPr>
          <p:cNvPr id="33" name="Заголовок 3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4" name="Заголовок 1"/>
          <p:cNvSpPr txBox="1">
            <a:spLocks/>
          </p:cNvSpPr>
          <p:nvPr/>
        </p:nvSpPr>
        <p:spPr>
          <a:xfrm>
            <a:off x="609600" y="214290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Спосіб відтворення табличних результатів на підставі групування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/>
      <p:bldP spid="19" grpId="0"/>
      <p:bldP spid="20" grpId="0" animBg="1"/>
      <p:bldP spid="21" grpId="0" animBg="1"/>
      <p:bldP spid="22" grpId="0" animBg="1"/>
      <p:bldP spid="23" grpId="0" animBg="1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28584"/>
            <a:ext cx="7772400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Вправи на відтворення табличних результатів</a:t>
            </a:r>
            <a:endParaRPr lang="ru-RU" sz="3600" b="1" dirty="0"/>
          </a:p>
        </p:txBody>
      </p:sp>
      <p:pic>
        <p:nvPicPr>
          <p:cNvPr id="614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72050"/>
            <a:ext cx="9144000" cy="93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9968" y="2500305"/>
            <a:ext cx="9163968" cy="1361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99281"/>
            <a:ext cx="9144000" cy="2072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31658"/>
            <a:ext cx="9144000" cy="2391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914400" y="228584"/>
            <a:ext cx="7772400" cy="914400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Вправи на відтворення табличних результатів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4290"/>
            <a:ext cx="7772400" cy="91440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>
                <a:solidFill>
                  <a:srgbClr val="FFC000"/>
                </a:solidFill>
              </a:rPr>
              <a:t>Таблиця ділення на 4</a:t>
            </a:r>
            <a:endParaRPr lang="ru-RU" sz="3600" b="1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431134"/>
            <a:ext cx="8858312" cy="5141138"/>
          </a:xfrm>
        </p:spPr>
        <p:txBody>
          <a:bodyPr>
            <a:normAutofit/>
          </a:bodyPr>
          <a:lstStyle/>
          <a:p>
            <a:r>
              <a:rPr lang="uk-UA" sz="2400" dirty="0" smtClean="0"/>
              <a:t>Склади з кожної рівності на множенні по дві – на ділення.</a:t>
            </a:r>
          </a:p>
          <a:p>
            <a:pPr>
              <a:buNone/>
            </a:pPr>
            <a:endParaRPr lang="ru-RU" sz="2400" dirty="0"/>
          </a:p>
        </p:txBody>
      </p:sp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357999"/>
            <a:ext cx="1987819" cy="530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олилиния 6"/>
          <p:cNvSpPr/>
          <p:nvPr/>
        </p:nvSpPr>
        <p:spPr>
          <a:xfrm>
            <a:off x="928662" y="2071678"/>
            <a:ext cx="1285884" cy="357190"/>
          </a:xfrm>
          <a:custGeom>
            <a:avLst/>
            <a:gdLst>
              <a:gd name="connsiteX0" fmla="*/ 942109 w 942109"/>
              <a:gd name="connsiteY0" fmla="*/ 210128 h 210128"/>
              <a:gd name="connsiteX1" fmla="*/ 748146 w 942109"/>
              <a:gd name="connsiteY1" fmla="*/ 85437 h 210128"/>
              <a:gd name="connsiteX2" fmla="*/ 318655 w 942109"/>
              <a:gd name="connsiteY2" fmla="*/ 16164 h 210128"/>
              <a:gd name="connsiteX3" fmla="*/ 0 w 942109"/>
              <a:gd name="connsiteY3" fmla="*/ 182419 h 210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2109" h="210128">
                <a:moveTo>
                  <a:pt x="942109" y="210128"/>
                </a:moveTo>
                <a:cubicBezTo>
                  <a:pt x="897082" y="163946"/>
                  <a:pt x="852055" y="117764"/>
                  <a:pt x="748146" y="85437"/>
                </a:cubicBezTo>
                <a:cubicBezTo>
                  <a:pt x="644237" y="53110"/>
                  <a:pt x="443346" y="0"/>
                  <a:pt x="318655" y="16164"/>
                </a:cubicBezTo>
                <a:cubicBezTo>
                  <a:pt x="193964" y="32328"/>
                  <a:pt x="96982" y="107373"/>
                  <a:pt x="0" y="182419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554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0827" y="2358000"/>
            <a:ext cx="1884747" cy="5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олилиния 9"/>
          <p:cNvSpPr/>
          <p:nvPr/>
        </p:nvSpPr>
        <p:spPr>
          <a:xfrm>
            <a:off x="1428728" y="2000240"/>
            <a:ext cx="857256" cy="500066"/>
          </a:xfrm>
          <a:custGeom>
            <a:avLst/>
            <a:gdLst>
              <a:gd name="connsiteX0" fmla="*/ 526473 w 526473"/>
              <a:gd name="connsiteY0" fmla="*/ 284018 h 284018"/>
              <a:gd name="connsiteX1" fmla="*/ 429491 w 526473"/>
              <a:gd name="connsiteY1" fmla="*/ 6927 h 284018"/>
              <a:gd name="connsiteX2" fmla="*/ 0 w 526473"/>
              <a:gd name="connsiteY2" fmla="*/ 242455 h 284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6473" h="284018">
                <a:moveTo>
                  <a:pt x="526473" y="284018"/>
                </a:moveTo>
                <a:cubicBezTo>
                  <a:pt x="521854" y="148936"/>
                  <a:pt x="517236" y="13854"/>
                  <a:pt x="429491" y="6927"/>
                </a:cubicBezTo>
                <a:cubicBezTo>
                  <a:pt x="341746" y="0"/>
                  <a:pt x="170873" y="121227"/>
                  <a:pt x="0" y="2424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554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4573" y="2285992"/>
            <a:ext cx="1914197" cy="574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3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59" y="3098505"/>
            <a:ext cx="1943643" cy="544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4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0828" y="3098505"/>
            <a:ext cx="1943646" cy="5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5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4573" y="3085965"/>
            <a:ext cx="1973093" cy="485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6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3394" y="3785620"/>
            <a:ext cx="2002544" cy="5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7" name="Picture 1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89067" y="3785620"/>
            <a:ext cx="1997313" cy="476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8" name="Picture 1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869133" y="3768231"/>
            <a:ext cx="1989015" cy="512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9" name="Picture 1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1560" y="4501141"/>
            <a:ext cx="1987817" cy="515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50" name="Picture 1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70827" y="4491821"/>
            <a:ext cx="1914195" cy="559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51" name="Picture 15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869134" y="4429132"/>
            <a:ext cx="1870022" cy="530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52" name="Picture 16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11559" y="5199656"/>
            <a:ext cx="1914195" cy="485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53" name="Picture 17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270827" y="5199656"/>
            <a:ext cx="1973093" cy="515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54" name="Picture 18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869133" y="5127647"/>
            <a:ext cx="1943645" cy="530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55" name="Picture 19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11560" y="5845922"/>
            <a:ext cx="1840571" cy="515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56" name="Picture 20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270828" y="5858461"/>
            <a:ext cx="1928920" cy="530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57" name="Picture 21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869134" y="5786454"/>
            <a:ext cx="1943644" cy="559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олилиния 24"/>
          <p:cNvSpPr/>
          <p:nvPr/>
        </p:nvSpPr>
        <p:spPr>
          <a:xfrm>
            <a:off x="857224" y="2857496"/>
            <a:ext cx="1285884" cy="357190"/>
          </a:xfrm>
          <a:custGeom>
            <a:avLst/>
            <a:gdLst>
              <a:gd name="connsiteX0" fmla="*/ 942109 w 942109"/>
              <a:gd name="connsiteY0" fmla="*/ 210128 h 210128"/>
              <a:gd name="connsiteX1" fmla="*/ 748146 w 942109"/>
              <a:gd name="connsiteY1" fmla="*/ 85437 h 210128"/>
              <a:gd name="connsiteX2" fmla="*/ 318655 w 942109"/>
              <a:gd name="connsiteY2" fmla="*/ 16164 h 210128"/>
              <a:gd name="connsiteX3" fmla="*/ 0 w 942109"/>
              <a:gd name="connsiteY3" fmla="*/ 182419 h 210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2109" h="210128">
                <a:moveTo>
                  <a:pt x="942109" y="210128"/>
                </a:moveTo>
                <a:cubicBezTo>
                  <a:pt x="897082" y="163946"/>
                  <a:pt x="852055" y="117764"/>
                  <a:pt x="748146" y="85437"/>
                </a:cubicBezTo>
                <a:cubicBezTo>
                  <a:pt x="644237" y="53110"/>
                  <a:pt x="443346" y="0"/>
                  <a:pt x="318655" y="16164"/>
                </a:cubicBezTo>
                <a:cubicBezTo>
                  <a:pt x="193964" y="32328"/>
                  <a:pt x="96982" y="107373"/>
                  <a:pt x="0" y="182419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олилиния 25"/>
          <p:cNvSpPr/>
          <p:nvPr/>
        </p:nvSpPr>
        <p:spPr>
          <a:xfrm>
            <a:off x="1357290" y="2928934"/>
            <a:ext cx="857256" cy="357190"/>
          </a:xfrm>
          <a:custGeom>
            <a:avLst/>
            <a:gdLst>
              <a:gd name="connsiteX0" fmla="*/ 526473 w 526473"/>
              <a:gd name="connsiteY0" fmla="*/ 284018 h 284018"/>
              <a:gd name="connsiteX1" fmla="*/ 429491 w 526473"/>
              <a:gd name="connsiteY1" fmla="*/ 6927 h 284018"/>
              <a:gd name="connsiteX2" fmla="*/ 0 w 526473"/>
              <a:gd name="connsiteY2" fmla="*/ 242455 h 284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6473" h="284018">
                <a:moveTo>
                  <a:pt x="526473" y="284018"/>
                </a:moveTo>
                <a:cubicBezTo>
                  <a:pt x="521854" y="148936"/>
                  <a:pt x="517236" y="13854"/>
                  <a:pt x="429491" y="6927"/>
                </a:cubicBezTo>
                <a:cubicBezTo>
                  <a:pt x="341746" y="0"/>
                  <a:pt x="170873" y="121227"/>
                  <a:pt x="0" y="2424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олилиния 26"/>
          <p:cNvSpPr/>
          <p:nvPr/>
        </p:nvSpPr>
        <p:spPr>
          <a:xfrm>
            <a:off x="928662" y="3500438"/>
            <a:ext cx="1285884" cy="357190"/>
          </a:xfrm>
          <a:custGeom>
            <a:avLst/>
            <a:gdLst>
              <a:gd name="connsiteX0" fmla="*/ 942109 w 942109"/>
              <a:gd name="connsiteY0" fmla="*/ 210128 h 210128"/>
              <a:gd name="connsiteX1" fmla="*/ 748146 w 942109"/>
              <a:gd name="connsiteY1" fmla="*/ 85437 h 210128"/>
              <a:gd name="connsiteX2" fmla="*/ 318655 w 942109"/>
              <a:gd name="connsiteY2" fmla="*/ 16164 h 210128"/>
              <a:gd name="connsiteX3" fmla="*/ 0 w 942109"/>
              <a:gd name="connsiteY3" fmla="*/ 182419 h 210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2109" h="210128">
                <a:moveTo>
                  <a:pt x="942109" y="210128"/>
                </a:moveTo>
                <a:cubicBezTo>
                  <a:pt x="897082" y="163946"/>
                  <a:pt x="852055" y="117764"/>
                  <a:pt x="748146" y="85437"/>
                </a:cubicBezTo>
                <a:cubicBezTo>
                  <a:pt x="644237" y="53110"/>
                  <a:pt x="443346" y="0"/>
                  <a:pt x="318655" y="16164"/>
                </a:cubicBezTo>
                <a:cubicBezTo>
                  <a:pt x="193964" y="32328"/>
                  <a:pt x="96982" y="107373"/>
                  <a:pt x="0" y="182419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олилиния 27"/>
          <p:cNvSpPr/>
          <p:nvPr/>
        </p:nvSpPr>
        <p:spPr>
          <a:xfrm>
            <a:off x="1428728" y="3571876"/>
            <a:ext cx="857256" cy="357190"/>
          </a:xfrm>
          <a:custGeom>
            <a:avLst/>
            <a:gdLst>
              <a:gd name="connsiteX0" fmla="*/ 526473 w 526473"/>
              <a:gd name="connsiteY0" fmla="*/ 284018 h 284018"/>
              <a:gd name="connsiteX1" fmla="*/ 429491 w 526473"/>
              <a:gd name="connsiteY1" fmla="*/ 6927 h 284018"/>
              <a:gd name="connsiteX2" fmla="*/ 0 w 526473"/>
              <a:gd name="connsiteY2" fmla="*/ 242455 h 284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6473" h="284018">
                <a:moveTo>
                  <a:pt x="526473" y="284018"/>
                </a:moveTo>
                <a:cubicBezTo>
                  <a:pt x="521854" y="148936"/>
                  <a:pt x="517236" y="13854"/>
                  <a:pt x="429491" y="6927"/>
                </a:cubicBezTo>
                <a:cubicBezTo>
                  <a:pt x="341746" y="0"/>
                  <a:pt x="170873" y="121227"/>
                  <a:pt x="0" y="2424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олилиния 28"/>
          <p:cNvSpPr/>
          <p:nvPr/>
        </p:nvSpPr>
        <p:spPr>
          <a:xfrm>
            <a:off x="857224" y="4286256"/>
            <a:ext cx="1285884" cy="357190"/>
          </a:xfrm>
          <a:custGeom>
            <a:avLst/>
            <a:gdLst>
              <a:gd name="connsiteX0" fmla="*/ 942109 w 942109"/>
              <a:gd name="connsiteY0" fmla="*/ 210128 h 210128"/>
              <a:gd name="connsiteX1" fmla="*/ 748146 w 942109"/>
              <a:gd name="connsiteY1" fmla="*/ 85437 h 210128"/>
              <a:gd name="connsiteX2" fmla="*/ 318655 w 942109"/>
              <a:gd name="connsiteY2" fmla="*/ 16164 h 210128"/>
              <a:gd name="connsiteX3" fmla="*/ 0 w 942109"/>
              <a:gd name="connsiteY3" fmla="*/ 182419 h 210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2109" h="210128">
                <a:moveTo>
                  <a:pt x="942109" y="210128"/>
                </a:moveTo>
                <a:cubicBezTo>
                  <a:pt x="897082" y="163946"/>
                  <a:pt x="852055" y="117764"/>
                  <a:pt x="748146" y="85437"/>
                </a:cubicBezTo>
                <a:cubicBezTo>
                  <a:pt x="644237" y="53110"/>
                  <a:pt x="443346" y="0"/>
                  <a:pt x="318655" y="16164"/>
                </a:cubicBezTo>
                <a:cubicBezTo>
                  <a:pt x="193964" y="32328"/>
                  <a:pt x="96982" y="107373"/>
                  <a:pt x="0" y="182419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олилиния 29"/>
          <p:cNvSpPr/>
          <p:nvPr/>
        </p:nvSpPr>
        <p:spPr>
          <a:xfrm>
            <a:off x="1357290" y="4286256"/>
            <a:ext cx="857256" cy="428628"/>
          </a:xfrm>
          <a:custGeom>
            <a:avLst/>
            <a:gdLst>
              <a:gd name="connsiteX0" fmla="*/ 526473 w 526473"/>
              <a:gd name="connsiteY0" fmla="*/ 284018 h 284018"/>
              <a:gd name="connsiteX1" fmla="*/ 429491 w 526473"/>
              <a:gd name="connsiteY1" fmla="*/ 6927 h 284018"/>
              <a:gd name="connsiteX2" fmla="*/ 0 w 526473"/>
              <a:gd name="connsiteY2" fmla="*/ 242455 h 284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6473" h="284018">
                <a:moveTo>
                  <a:pt x="526473" y="284018"/>
                </a:moveTo>
                <a:cubicBezTo>
                  <a:pt x="521854" y="148936"/>
                  <a:pt x="517236" y="13854"/>
                  <a:pt x="429491" y="6927"/>
                </a:cubicBezTo>
                <a:cubicBezTo>
                  <a:pt x="341746" y="0"/>
                  <a:pt x="170873" y="121227"/>
                  <a:pt x="0" y="2424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олилиния 30"/>
          <p:cNvSpPr/>
          <p:nvPr/>
        </p:nvSpPr>
        <p:spPr>
          <a:xfrm>
            <a:off x="857224" y="4929198"/>
            <a:ext cx="1285884" cy="357190"/>
          </a:xfrm>
          <a:custGeom>
            <a:avLst/>
            <a:gdLst>
              <a:gd name="connsiteX0" fmla="*/ 942109 w 942109"/>
              <a:gd name="connsiteY0" fmla="*/ 210128 h 210128"/>
              <a:gd name="connsiteX1" fmla="*/ 748146 w 942109"/>
              <a:gd name="connsiteY1" fmla="*/ 85437 h 210128"/>
              <a:gd name="connsiteX2" fmla="*/ 318655 w 942109"/>
              <a:gd name="connsiteY2" fmla="*/ 16164 h 210128"/>
              <a:gd name="connsiteX3" fmla="*/ 0 w 942109"/>
              <a:gd name="connsiteY3" fmla="*/ 182419 h 210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2109" h="210128">
                <a:moveTo>
                  <a:pt x="942109" y="210128"/>
                </a:moveTo>
                <a:cubicBezTo>
                  <a:pt x="897082" y="163946"/>
                  <a:pt x="852055" y="117764"/>
                  <a:pt x="748146" y="85437"/>
                </a:cubicBezTo>
                <a:cubicBezTo>
                  <a:pt x="644237" y="53110"/>
                  <a:pt x="443346" y="0"/>
                  <a:pt x="318655" y="16164"/>
                </a:cubicBezTo>
                <a:cubicBezTo>
                  <a:pt x="193964" y="32328"/>
                  <a:pt x="96982" y="107373"/>
                  <a:pt x="0" y="182419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олилиния 31"/>
          <p:cNvSpPr/>
          <p:nvPr/>
        </p:nvSpPr>
        <p:spPr>
          <a:xfrm>
            <a:off x="1357290" y="5000636"/>
            <a:ext cx="857256" cy="357190"/>
          </a:xfrm>
          <a:custGeom>
            <a:avLst/>
            <a:gdLst>
              <a:gd name="connsiteX0" fmla="*/ 526473 w 526473"/>
              <a:gd name="connsiteY0" fmla="*/ 284018 h 284018"/>
              <a:gd name="connsiteX1" fmla="*/ 429491 w 526473"/>
              <a:gd name="connsiteY1" fmla="*/ 6927 h 284018"/>
              <a:gd name="connsiteX2" fmla="*/ 0 w 526473"/>
              <a:gd name="connsiteY2" fmla="*/ 242455 h 284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6473" h="284018">
                <a:moveTo>
                  <a:pt x="526473" y="284018"/>
                </a:moveTo>
                <a:cubicBezTo>
                  <a:pt x="521854" y="148936"/>
                  <a:pt x="517236" y="13854"/>
                  <a:pt x="429491" y="6927"/>
                </a:cubicBezTo>
                <a:cubicBezTo>
                  <a:pt x="341746" y="0"/>
                  <a:pt x="170873" y="121227"/>
                  <a:pt x="0" y="2424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олилиния 32"/>
          <p:cNvSpPr/>
          <p:nvPr/>
        </p:nvSpPr>
        <p:spPr>
          <a:xfrm>
            <a:off x="857224" y="5643578"/>
            <a:ext cx="1285884" cy="357190"/>
          </a:xfrm>
          <a:custGeom>
            <a:avLst/>
            <a:gdLst>
              <a:gd name="connsiteX0" fmla="*/ 942109 w 942109"/>
              <a:gd name="connsiteY0" fmla="*/ 210128 h 210128"/>
              <a:gd name="connsiteX1" fmla="*/ 748146 w 942109"/>
              <a:gd name="connsiteY1" fmla="*/ 85437 h 210128"/>
              <a:gd name="connsiteX2" fmla="*/ 318655 w 942109"/>
              <a:gd name="connsiteY2" fmla="*/ 16164 h 210128"/>
              <a:gd name="connsiteX3" fmla="*/ 0 w 942109"/>
              <a:gd name="connsiteY3" fmla="*/ 182419 h 210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2109" h="210128">
                <a:moveTo>
                  <a:pt x="942109" y="210128"/>
                </a:moveTo>
                <a:cubicBezTo>
                  <a:pt x="897082" y="163946"/>
                  <a:pt x="852055" y="117764"/>
                  <a:pt x="748146" y="85437"/>
                </a:cubicBezTo>
                <a:cubicBezTo>
                  <a:pt x="644237" y="53110"/>
                  <a:pt x="443346" y="0"/>
                  <a:pt x="318655" y="16164"/>
                </a:cubicBezTo>
                <a:cubicBezTo>
                  <a:pt x="193964" y="32328"/>
                  <a:pt x="96982" y="107373"/>
                  <a:pt x="0" y="182419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олилиния 33"/>
          <p:cNvSpPr/>
          <p:nvPr/>
        </p:nvSpPr>
        <p:spPr>
          <a:xfrm>
            <a:off x="1357290" y="5715016"/>
            <a:ext cx="857256" cy="357190"/>
          </a:xfrm>
          <a:custGeom>
            <a:avLst/>
            <a:gdLst>
              <a:gd name="connsiteX0" fmla="*/ 526473 w 526473"/>
              <a:gd name="connsiteY0" fmla="*/ 284018 h 284018"/>
              <a:gd name="connsiteX1" fmla="*/ 429491 w 526473"/>
              <a:gd name="connsiteY1" fmla="*/ 6927 h 284018"/>
              <a:gd name="connsiteX2" fmla="*/ 0 w 526473"/>
              <a:gd name="connsiteY2" fmla="*/ 242455 h 284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6473" h="284018">
                <a:moveTo>
                  <a:pt x="526473" y="284018"/>
                </a:moveTo>
                <a:cubicBezTo>
                  <a:pt x="521854" y="148936"/>
                  <a:pt x="517236" y="13854"/>
                  <a:pt x="429491" y="6927"/>
                </a:cubicBezTo>
                <a:cubicBezTo>
                  <a:pt x="341746" y="0"/>
                  <a:pt x="170873" y="121227"/>
                  <a:pt x="0" y="242455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5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5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65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65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65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65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65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65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65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65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65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1000"/>
                                        <p:tgtEl>
                                          <p:spTgt spid="65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4290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Вправи на засвоєння табличних результатів</a:t>
            </a:r>
            <a:endParaRPr lang="ru-RU" sz="3600" b="1" dirty="0"/>
          </a:p>
        </p:txBody>
      </p:sp>
      <p:pic>
        <p:nvPicPr>
          <p:cNvPr id="665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" y="1991787"/>
            <a:ext cx="9144000" cy="3959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75435"/>
            <a:ext cx="9261186" cy="2067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2071678"/>
            <a:ext cx="9144000" cy="1581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2071678"/>
            <a:ext cx="9143999" cy="775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14400" y="214290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Вправи на засвоєння табличних результатів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" dur="5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5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Таблиці множення та ділення</a:t>
            </a:r>
            <a:endParaRPr lang="ru-RU" sz="3600" dirty="0"/>
          </a:p>
        </p:txBody>
      </p:sp>
      <p:graphicFrame>
        <p:nvGraphicFramePr>
          <p:cNvPr id="5" name="Содержимое 3"/>
          <p:cNvGraphicFramePr>
            <a:graphicFrameLocks/>
          </p:cNvGraphicFramePr>
          <p:nvPr/>
        </p:nvGraphicFramePr>
        <p:xfrm>
          <a:off x="71470" y="1700212"/>
          <a:ext cx="9144000" cy="4943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19" y="1663539"/>
            <a:ext cx="9095281" cy="4765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43050"/>
            <a:ext cx="9144000" cy="1473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914400" y="214290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Вправи на засвоєння табличних результатів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3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3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" dur="5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71414"/>
            <a:ext cx="8686800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Таблиці множення та ділення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76" y="1484784"/>
          <a:ext cx="9572660" cy="5373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E77CDF8-BA67-46B4-B7C1-BD418BB9AE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2E77CDF8-BA67-46B4-B7C1-BD418BB9AE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94BDA9D-A265-4F51-B312-BB6B480B9B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D94BDA9D-A265-4F51-B312-BB6B480B9B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95CF66E-F6C5-4692-B930-A2670E59F4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395CF66E-F6C5-4692-B930-A2670E59F4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E183EFF-F5BA-4C72-AA2E-86331B8D21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6E183EFF-F5BA-4C72-AA2E-86331B8D21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 smtClean="0"/>
              <a:t>Таблиця множення числа 4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71612"/>
            <a:ext cx="8643966" cy="5286388"/>
          </a:xfrm>
        </p:spPr>
        <p:txBody>
          <a:bodyPr>
            <a:normAutofit/>
          </a:bodyPr>
          <a:lstStyle/>
          <a:p>
            <a:r>
              <a:rPr lang="uk-UA" sz="2800" dirty="0"/>
              <a:t>Які випадки множення числа 4 ти вмієш </a:t>
            </a:r>
            <a:r>
              <a:rPr lang="uk-UA" sz="2800" dirty="0" smtClean="0"/>
              <a:t>обчислити?</a:t>
            </a:r>
          </a:p>
          <a:p>
            <a:pPr>
              <a:buNone/>
            </a:pPr>
            <a:endParaRPr lang="en-US" sz="28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uk-UA" sz="2800" dirty="0" smtClean="0">
                <a:solidFill>
                  <a:srgbClr val="FF0000"/>
                </a:solidFill>
              </a:rPr>
              <a:t>4</a:t>
            </a:r>
            <a:r>
              <a:rPr lang="uk-UA" sz="2800" dirty="0" smtClean="0"/>
              <a:t> </a:t>
            </a:r>
            <a:r>
              <a:rPr lang="uk-UA" sz="2800" b="1" baseline="30000" dirty="0" smtClean="0"/>
              <a:t>.</a:t>
            </a:r>
            <a:r>
              <a:rPr lang="uk-UA" sz="2800" dirty="0" smtClean="0"/>
              <a:t> </a:t>
            </a:r>
            <a:r>
              <a:rPr lang="uk-UA" sz="2800" dirty="0"/>
              <a:t>1 = 4</a:t>
            </a:r>
            <a:endParaRPr lang="ru-RU" sz="2800" dirty="0"/>
          </a:p>
          <a:p>
            <a:pPr>
              <a:buNone/>
            </a:pPr>
            <a:r>
              <a:rPr lang="uk-UA" sz="2800" dirty="0">
                <a:solidFill>
                  <a:srgbClr val="FF0000"/>
                </a:solidFill>
              </a:rPr>
              <a:t>4</a:t>
            </a:r>
            <a:r>
              <a:rPr lang="uk-UA" sz="2800" dirty="0"/>
              <a:t> </a:t>
            </a:r>
            <a:r>
              <a:rPr lang="uk-UA" sz="2800" b="1" baseline="30000" dirty="0" smtClean="0"/>
              <a:t>.</a:t>
            </a:r>
            <a:r>
              <a:rPr lang="uk-UA" sz="2800" dirty="0" smtClean="0"/>
              <a:t> 2 </a:t>
            </a:r>
            <a:r>
              <a:rPr lang="uk-UA" sz="2800" dirty="0"/>
              <a:t>= 2 </a:t>
            </a:r>
            <a:r>
              <a:rPr lang="uk-UA" sz="2800" b="1" baseline="30000" dirty="0" smtClean="0"/>
              <a:t>.</a:t>
            </a:r>
            <a:r>
              <a:rPr lang="uk-UA" sz="2800" dirty="0" smtClean="0"/>
              <a:t> 4 </a:t>
            </a:r>
            <a:r>
              <a:rPr lang="uk-UA" sz="2800" dirty="0"/>
              <a:t>= 8</a:t>
            </a:r>
            <a:endParaRPr lang="ru-RU" sz="2800" dirty="0"/>
          </a:p>
          <a:p>
            <a:pPr>
              <a:buNone/>
            </a:pPr>
            <a:r>
              <a:rPr lang="uk-UA" sz="2800" dirty="0">
                <a:solidFill>
                  <a:srgbClr val="FF0000"/>
                </a:solidFill>
              </a:rPr>
              <a:t>4</a:t>
            </a:r>
            <a:r>
              <a:rPr lang="uk-UA" sz="2800" dirty="0"/>
              <a:t> </a:t>
            </a:r>
            <a:r>
              <a:rPr lang="uk-UA" sz="2800" b="1" baseline="30000" dirty="0"/>
              <a:t>.</a:t>
            </a:r>
            <a:r>
              <a:rPr lang="uk-UA" sz="2800" dirty="0"/>
              <a:t> 3 = 3 </a:t>
            </a:r>
            <a:r>
              <a:rPr lang="uk-UA" sz="2800" b="1" baseline="30000" dirty="0" smtClean="0"/>
              <a:t>.</a:t>
            </a:r>
            <a:r>
              <a:rPr lang="uk-UA" sz="2800" dirty="0" smtClean="0"/>
              <a:t> 4 </a:t>
            </a:r>
            <a:r>
              <a:rPr lang="uk-UA" sz="2800" dirty="0"/>
              <a:t>= 12</a:t>
            </a:r>
            <a:endParaRPr lang="ru-RU" sz="2800" dirty="0"/>
          </a:p>
          <a:p>
            <a:pPr>
              <a:buNone/>
            </a:pPr>
            <a:r>
              <a:rPr lang="uk-UA" sz="2800" dirty="0" smtClean="0">
                <a:solidFill>
                  <a:srgbClr val="FF0000"/>
                </a:solidFill>
              </a:rPr>
              <a:t>4</a:t>
            </a:r>
            <a:r>
              <a:rPr lang="uk-UA" sz="2800" dirty="0" smtClean="0"/>
              <a:t>  </a:t>
            </a:r>
            <a:r>
              <a:rPr lang="uk-UA" sz="2800" b="1" baseline="30000" dirty="0" smtClean="0"/>
              <a:t>.</a:t>
            </a:r>
            <a:r>
              <a:rPr lang="en-US" sz="2800" b="1" baseline="30000" dirty="0" smtClean="0"/>
              <a:t> </a:t>
            </a:r>
            <a:r>
              <a:rPr lang="uk-UA" sz="2800" dirty="0" smtClean="0"/>
              <a:t>10 </a:t>
            </a:r>
            <a:r>
              <a:rPr lang="uk-UA" sz="2800" dirty="0"/>
              <a:t>= </a:t>
            </a:r>
            <a:r>
              <a:rPr lang="uk-UA" sz="2800" dirty="0" smtClean="0"/>
              <a:t>40</a:t>
            </a:r>
            <a:endParaRPr lang="en-US" sz="2800" dirty="0" smtClean="0"/>
          </a:p>
          <a:p>
            <a:pPr>
              <a:buNone/>
            </a:pP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80" y="1709739"/>
            <a:ext cx="8229600" cy="5505475"/>
          </a:xfrm>
        </p:spPr>
        <p:txBody>
          <a:bodyPr>
            <a:noAutofit/>
          </a:bodyPr>
          <a:lstStyle/>
          <a:p>
            <a:r>
              <a:rPr lang="uk-UA" sz="2800" b="1" dirty="0" smtClean="0"/>
              <a:t>Які випадки множення числа 4 пропущено? </a:t>
            </a:r>
          </a:p>
          <a:p>
            <a:pPr>
              <a:buNone/>
            </a:pPr>
            <a:r>
              <a:rPr lang="uk-UA" sz="2800" dirty="0" smtClean="0">
                <a:solidFill>
                  <a:srgbClr val="FF0000"/>
                </a:solidFill>
              </a:rPr>
              <a:t>4</a:t>
            </a:r>
            <a:r>
              <a:rPr lang="uk-UA" sz="2800" dirty="0" smtClean="0"/>
              <a:t> </a:t>
            </a:r>
            <a:r>
              <a:rPr lang="uk-UA" sz="2800" b="1" baseline="30000" dirty="0" smtClean="0"/>
              <a:t>.</a:t>
            </a:r>
            <a:r>
              <a:rPr lang="uk-UA" sz="2800" dirty="0" smtClean="0"/>
              <a:t> 1 = 4</a:t>
            </a:r>
            <a:endParaRPr lang="ru-RU" sz="2800" dirty="0" smtClean="0"/>
          </a:p>
          <a:p>
            <a:pPr>
              <a:buNone/>
            </a:pPr>
            <a:r>
              <a:rPr lang="uk-UA" sz="2800" dirty="0" smtClean="0">
                <a:solidFill>
                  <a:srgbClr val="FF0000"/>
                </a:solidFill>
              </a:rPr>
              <a:t>4</a:t>
            </a:r>
            <a:r>
              <a:rPr lang="uk-UA" sz="2800" dirty="0" smtClean="0"/>
              <a:t> </a:t>
            </a:r>
            <a:r>
              <a:rPr lang="uk-UA" sz="2800" b="1" baseline="30000" dirty="0" smtClean="0"/>
              <a:t>.</a:t>
            </a:r>
            <a:r>
              <a:rPr lang="uk-UA" sz="2800" dirty="0" smtClean="0"/>
              <a:t> 2 = 2 </a:t>
            </a:r>
            <a:r>
              <a:rPr lang="uk-UA" sz="2800" b="1" baseline="30000" dirty="0" smtClean="0"/>
              <a:t>.</a:t>
            </a:r>
            <a:r>
              <a:rPr lang="uk-UA" sz="2800" dirty="0" smtClean="0"/>
              <a:t> 4 = 8</a:t>
            </a:r>
            <a:endParaRPr lang="ru-RU" sz="2800" dirty="0" smtClean="0"/>
          </a:p>
          <a:p>
            <a:pPr>
              <a:buNone/>
            </a:pPr>
            <a:r>
              <a:rPr lang="uk-UA" sz="2800" dirty="0" smtClean="0">
                <a:solidFill>
                  <a:srgbClr val="FF0000"/>
                </a:solidFill>
              </a:rPr>
              <a:t>4</a:t>
            </a:r>
            <a:r>
              <a:rPr lang="uk-UA" sz="2800" dirty="0" smtClean="0"/>
              <a:t> </a:t>
            </a:r>
            <a:r>
              <a:rPr lang="uk-UA" sz="2800" b="1" baseline="30000" dirty="0" smtClean="0"/>
              <a:t>.</a:t>
            </a:r>
            <a:r>
              <a:rPr lang="uk-UA" sz="2800" dirty="0" smtClean="0"/>
              <a:t> 3 = 3 </a:t>
            </a:r>
            <a:r>
              <a:rPr lang="uk-UA" sz="2800" b="1" baseline="30000" dirty="0" smtClean="0"/>
              <a:t>.</a:t>
            </a:r>
            <a:r>
              <a:rPr lang="uk-UA" sz="2800" dirty="0" smtClean="0"/>
              <a:t> 4 = 12</a:t>
            </a:r>
          </a:p>
          <a:p>
            <a:pPr>
              <a:buNone/>
            </a:pPr>
            <a:r>
              <a:rPr lang="uk-UA" sz="2800" b="1" dirty="0" smtClean="0">
                <a:solidFill>
                  <a:srgbClr val="FF0000"/>
                </a:solidFill>
              </a:rPr>
              <a:t>4</a:t>
            </a:r>
            <a:r>
              <a:rPr lang="uk-UA" sz="2800" b="1" dirty="0" smtClean="0"/>
              <a:t> </a:t>
            </a:r>
            <a:r>
              <a:rPr lang="uk-UA" sz="2800" b="1" baseline="30000" dirty="0" smtClean="0"/>
              <a:t>. </a:t>
            </a:r>
            <a:r>
              <a:rPr lang="uk-UA" sz="2800" b="1" dirty="0" smtClean="0"/>
              <a:t>4</a:t>
            </a:r>
            <a:r>
              <a:rPr lang="en-US" sz="2800" b="1" dirty="0" smtClean="0"/>
              <a:t> </a:t>
            </a:r>
            <a:endParaRPr lang="uk-UA" sz="2800" b="1" dirty="0" smtClean="0"/>
          </a:p>
          <a:p>
            <a:pPr>
              <a:buNone/>
            </a:pPr>
            <a:r>
              <a:rPr lang="uk-UA" sz="2800" b="1" dirty="0" smtClean="0">
                <a:solidFill>
                  <a:srgbClr val="FF0000"/>
                </a:solidFill>
              </a:rPr>
              <a:t>4</a:t>
            </a:r>
            <a:r>
              <a:rPr lang="uk-UA" sz="2800" b="1" dirty="0" smtClean="0"/>
              <a:t> </a:t>
            </a:r>
            <a:r>
              <a:rPr lang="uk-UA" sz="2800" b="1" baseline="30000" dirty="0" smtClean="0"/>
              <a:t>.</a:t>
            </a:r>
            <a:r>
              <a:rPr lang="uk-UA" sz="2800" b="1" dirty="0" smtClean="0"/>
              <a:t> 5</a:t>
            </a:r>
            <a:r>
              <a:rPr lang="en-US" sz="2800" b="1" dirty="0" smtClean="0"/>
              <a:t> </a:t>
            </a:r>
            <a:endParaRPr lang="uk-UA" sz="2800" b="1" dirty="0" smtClean="0"/>
          </a:p>
          <a:p>
            <a:pPr>
              <a:buNone/>
            </a:pPr>
            <a:r>
              <a:rPr lang="uk-UA" sz="2800" b="1" dirty="0" smtClean="0">
                <a:solidFill>
                  <a:srgbClr val="FF0000"/>
                </a:solidFill>
              </a:rPr>
              <a:t>4</a:t>
            </a:r>
            <a:r>
              <a:rPr lang="uk-UA" sz="2800" b="1" baseline="30000" dirty="0" smtClean="0"/>
              <a:t> .</a:t>
            </a:r>
            <a:r>
              <a:rPr lang="uk-UA" sz="2800" b="1" dirty="0" smtClean="0"/>
              <a:t> 6</a:t>
            </a:r>
            <a:r>
              <a:rPr lang="en-US" sz="2800" b="1" dirty="0" smtClean="0"/>
              <a:t> </a:t>
            </a:r>
            <a:endParaRPr lang="uk-UA" sz="2800" b="1" dirty="0" smtClean="0"/>
          </a:p>
          <a:p>
            <a:pPr>
              <a:buNone/>
            </a:pPr>
            <a:r>
              <a:rPr lang="uk-UA" sz="2800" b="1" dirty="0" smtClean="0">
                <a:solidFill>
                  <a:srgbClr val="FF0000"/>
                </a:solidFill>
              </a:rPr>
              <a:t>4</a:t>
            </a:r>
            <a:r>
              <a:rPr lang="uk-UA" sz="2800" b="1" dirty="0" smtClean="0"/>
              <a:t> </a:t>
            </a:r>
            <a:r>
              <a:rPr lang="uk-UA" sz="2800" b="1" baseline="30000" dirty="0" smtClean="0"/>
              <a:t>. </a:t>
            </a:r>
            <a:r>
              <a:rPr lang="uk-UA" sz="2800" b="1" dirty="0" smtClean="0"/>
              <a:t>7 </a:t>
            </a:r>
          </a:p>
          <a:p>
            <a:pPr>
              <a:buNone/>
            </a:pPr>
            <a:r>
              <a:rPr lang="uk-UA" sz="2800" b="1" dirty="0" smtClean="0">
                <a:solidFill>
                  <a:srgbClr val="FF0000"/>
                </a:solidFill>
              </a:rPr>
              <a:t>4</a:t>
            </a:r>
            <a:r>
              <a:rPr lang="uk-UA" sz="2800" b="1" baseline="30000" dirty="0" smtClean="0"/>
              <a:t> .</a:t>
            </a:r>
            <a:r>
              <a:rPr lang="uk-UA" sz="2800" b="1" dirty="0" smtClean="0"/>
              <a:t> 8</a:t>
            </a:r>
            <a:r>
              <a:rPr lang="en-US" sz="2800" b="1" dirty="0" smtClean="0"/>
              <a:t> </a:t>
            </a:r>
            <a:endParaRPr lang="uk-UA" sz="2800" b="1" dirty="0" smtClean="0"/>
          </a:p>
          <a:p>
            <a:pPr>
              <a:buNone/>
            </a:pPr>
            <a:r>
              <a:rPr lang="uk-UA" sz="2800" b="1" dirty="0" smtClean="0">
                <a:solidFill>
                  <a:srgbClr val="FF0000"/>
                </a:solidFill>
              </a:rPr>
              <a:t>4</a:t>
            </a:r>
            <a:r>
              <a:rPr lang="uk-UA" sz="2800" b="1" dirty="0" smtClean="0"/>
              <a:t> </a:t>
            </a:r>
            <a:r>
              <a:rPr lang="uk-UA" sz="2800" b="1" baseline="30000" dirty="0" smtClean="0"/>
              <a:t>. </a:t>
            </a:r>
            <a:r>
              <a:rPr lang="uk-UA" sz="2800" b="1" dirty="0" smtClean="0"/>
              <a:t>9</a:t>
            </a:r>
            <a:r>
              <a:rPr lang="en-US" sz="2800" b="1" dirty="0" smtClean="0"/>
              <a:t> </a:t>
            </a:r>
            <a:endParaRPr lang="ru-RU" sz="2800" b="1" dirty="0" smtClean="0"/>
          </a:p>
          <a:p>
            <a:pPr>
              <a:buNone/>
            </a:pPr>
            <a:r>
              <a:rPr lang="uk-UA" sz="2800" dirty="0" smtClean="0">
                <a:solidFill>
                  <a:srgbClr val="FF0000"/>
                </a:solidFill>
              </a:rPr>
              <a:t>4</a:t>
            </a:r>
            <a:r>
              <a:rPr lang="uk-UA" sz="2800" dirty="0" smtClean="0"/>
              <a:t>  </a:t>
            </a:r>
            <a:r>
              <a:rPr lang="uk-UA" sz="2800" b="1" baseline="30000" dirty="0" smtClean="0"/>
              <a:t>.</a:t>
            </a:r>
            <a:r>
              <a:rPr lang="uk-UA" sz="2800" dirty="0" smtClean="0"/>
              <a:t>10 = 40</a:t>
            </a:r>
            <a:endParaRPr lang="ru-RU" sz="2800" dirty="0" smtClean="0"/>
          </a:p>
          <a:p>
            <a:pPr>
              <a:buNone/>
            </a:pPr>
            <a:endParaRPr lang="ru-RU" sz="28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Таблиця множення числа 4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716886"/>
            <a:ext cx="7901014" cy="5355452"/>
          </a:xfrm>
        </p:spPr>
        <p:txBody>
          <a:bodyPr/>
          <a:lstStyle/>
          <a:p>
            <a:r>
              <a:rPr lang="uk-UA" b="1" dirty="0" smtClean="0"/>
              <a:t>Якою дією можна замінити множення?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</a:t>
            </a:r>
            <a:r>
              <a:rPr lang="uk-UA" b="1" baseline="30000" dirty="0" smtClean="0"/>
              <a:t>.  </a:t>
            </a:r>
            <a:r>
              <a:rPr lang="uk-UA" dirty="0" smtClean="0"/>
              <a:t>4 = </a:t>
            </a:r>
            <a:r>
              <a:rPr lang="uk-UA" dirty="0" smtClean="0">
                <a:solidFill>
                  <a:srgbClr val="FF0000"/>
                </a:solidFill>
              </a:rPr>
              <a:t>4 </a:t>
            </a:r>
            <a:r>
              <a:rPr lang="uk-UA" dirty="0" smtClean="0"/>
              <a:t>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= 16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</a:t>
            </a:r>
            <a:r>
              <a:rPr lang="uk-UA" b="1" baseline="30000" dirty="0" smtClean="0"/>
              <a:t>.</a:t>
            </a:r>
            <a:r>
              <a:rPr lang="uk-UA" b="1" dirty="0" smtClean="0"/>
              <a:t> </a:t>
            </a:r>
            <a:r>
              <a:rPr lang="uk-UA" dirty="0" smtClean="0"/>
              <a:t>5 =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= 20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b="1" baseline="30000" dirty="0" smtClean="0"/>
              <a:t> .</a:t>
            </a:r>
            <a:r>
              <a:rPr lang="uk-UA" dirty="0" smtClean="0"/>
              <a:t> 6 =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= 24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</a:t>
            </a:r>
            <a:r>
              <a:rPr lang="uk-UA" b="1" baseline="30000" dirty="0" smtClean="0"/>
              <a:t>. </a:t>
            </a:r>
            <a:r>
              <a:rPr lang="uk-UA" dirty="0" smtClean="0"/>
              <a:t>7 =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= 28 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b="1" baseline="30000" dirty="0" smtClean="0"/>
              <a:t> .</a:t>
            </a:r>
            <a:r>
              <a:rPr lang="uk-UA" dirty="0" smtClean="0"/>
              <a:t> 8 =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= 32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</a:t>
            </a:r>
            <a:r>
              <a:rPr lang="uk-UA" b="1" baseline="30000" dirty="0" smtClean="0"/>
              <a:t>. </a:t>
            </a:r>
            <a:r>
              <a:rPr lang="uk-UA" dirty="0" smtClean="0"/>
              <a:t>9 =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= 36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Таблиця множення числа 4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52"/>
            <a:ext cx="8543956" cy="6572296"/>
          </a:xfrm>
          <a:noFill/>
        </p:spPr>
        <p:txBody>
          <a:bodyPr>
            <a:normAutofit/>
          </a:bodyPr>
          <a:lstStyle/>
          <a:p>
            <a:pPr>
              <a:buNone/>
            </a:pPr>
            <a:r>
              <a:rPr lang="uk-UA" sz="2400" dirty="0"/>
              <a:t>Щ</a:t>
            </a:r>
            <a:r>
              <a:rPr lang="uk-UA" sz="2400" dirty="0" smtClean="0"/>
              <a:t>о спільне у добутках?       Чим вони відрізняються?  </a:t>
            </a:r>
          </a:p>
          <a:p>
            <a:pPr>
              <a:buNone/>
            </a:pPr>
            <a:r>
              <a:rPr lang="uk-UA" sz="2400" dirty="0" smtClean="0"/>
              <a:t>Як змінюється другий множник? </a:t>
            </a:r>
          </a:p>
          <a:p>
            <a:pPr>
              <a:buNone/>
            </a:pPr>
            <a:r>
              <a:rPr lang="uk-UA" sz="2400" dirty="0" smtClean="0"/>
              <a:t>Як ця зміна впливає на розв'язування? На результат?</a:t>
            </a:r>
            <a:endParaRPr lang="en-US" sz="2400" dirty="0" smtClean="0"/>
          </a:p>
          <a:p>
            <a:endParaRPr lang="uk-UA" sz="2400" dirty="0" smtClean="0"/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</a:t>
            </a:r>
            <a:r>
              <a:rPr lang="uk-UA" b="1" baseline="30000" dirty="0" smtClean="0"/>
              <a:t>.  </a:t>
            </a:r>
            <a:r>
              <a:rPr lang="uk-UA" dirty="0" smtClean="0"/>
              <a:t>4 = </a:t>
            </a:r>
            <a:r>
              <a:rPr lang="uk-UA" dirty="0" smtClean="0">
                <a:solidFill>
                  <a:srgbClr val="FF0000"/>
                </a:solidFill>
              </a:rPr>
              <a:t>4 </a:t>
            </a:r>
            <a:r>
              <a:rPr lang="uk-UA" dirty="0" smtClean="0"/>
              <a:t>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= 16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</a:t>
            </a:r>
            <a:r>
              <a:rPr lang="uk-UA" b="1" baseline="30000" dirty="0" smtClean="0"/>
              <a:t>.</a:t>
            </a:r>
            <a:r>
              <a:rPr lang="uk-UA" dirty="0" smtClean="0"/>
              <a:t> 5 =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= 20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b="1" baseline="30000" dirty="0" smtClean="0"/>
              <a:t> .</a:t>
            </a:r>
            <a:r>
              <a:rPr lang="uk-UA" dirty="0" smtClean="0"/>
              <a:t> 6 =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= 24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</a:t>
            </a:r>
            <a:r>
              <a:rPr lang="uk-UA" b="1" baseline="30000" dirty="0" smtClean="0"/>
              <a:t>. </a:t>
            </a:r>
            <a:r>
              <a:rPr lang="uk-UA" dirty="0" smtClean="0"/>
              <a:t>7 =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= 28 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b="1" baseline="30000" dirty="0" smtClean="0"/>
              <a:t> .</a:t>
            </a:r>
            <a:r>
              <a:rPr lang="uk-UA" dirty="0" smtClean="0"/>
              <a:t> 8 =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= 32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</a:t>
            </a:r>
            <a:r>
              <a:rPr lang="uk-UA" b="1" baseline="30000" dirty="0" smtClean="0"/>
              <a:t>.  </a:t>
            </a:r>
            <a:r>
              <a:rPr lang="uk-UA" dirty="0" smtClean="0"/>
              <a:t>9 =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= 36</a:t>
            </a:r>
            <a:endParaRPr lang="en-US" dirty="0" smtClean="0"/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r>
              <a:rPr lang="uk-UA" sz="2400" b="1" dirty="0" smtClean="0"/>
              <a:t>Назвіть результати таблиці множення у порядку зростання.</a:t>
            </a:r>
            <a:endParaRPr lang="en-US" sz="2400" b="1" dirty="0" smtClean="0"/>
          </a:p>
          <a:p>
            <a:pPr>
              <a:buNone/>
            </a:pPr>
            <a:r>
              <a:rPr lang="uk-UA" sz="2400" b="1" dirty="0" smtClean="0"/>
              <a:t>У чому закономірність?</a:t>
            </a:r>
            <a:endParaRPr lang="ru-RU" sz="2400" b="1" dirty="0"/>
          </a:p>
        </p:txBody>
      </p:sp>
      <p:sp>
        <p:nvSpPr>
          <p:cNvPr id="24" name="Полилиния 23"/>
          <p:cNvSpPr/>
          <p:nvPr/>
        </p:nvSpPr>
        <p:spPr>
          <a:xfrm>
            <a:off x="4803780" y="1857364"/>
            <a:ext cx="625476" cy="571504"/>
          </a:xfrm>
          <a:custGeom>
            <a:avLst/>
            <a:gdLst>
              <a:gd name="connsiteX0" fmla="*/ 0 w 482600"/>
              <a:gd name="connsiteY0" fmla="*/ 0 h 457200"/>
              <a:gd name="connsiteX1" fmla="*/ 415636 w 482600"/>
              <a:gd name="connsiteY1" fmla="*/ 138546 h 457200"/>
              <a:gd name="connsiteX2" fmla="*/ 401782 w 482600"/>
              <a:gd name="connsiteY2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2600" h="457200">
                <a:moveTo>
                  <a:pt x="0" y="0"/>
                </a:moveTo>
                <a:cubicBezTo>
                  <a:pt x="174336" y="31173"/>
                  <a:pt x="348672" y="62346"/>
                  <a:pt x="415636" y="138546"/>
                </a:cubicBezTo>
                <a:cubicBezTo>
                  <a:pt x="482600" y="214746"/>
                  <a:pt x="442191" y="335973"/>
                  <a:pt x="401782" y="457200"/>
                </a:cubicBezTo>
              </a:path>
            </a:pathLst>
          </a:custGeom>
          <a:ln w="28575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5286380" y="1785926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B0F0"/>
                </a:solidFill>
              </a:rPr>
              <a:t>+ 4</a:t>
            </a:r>
            <a:endParaRPr lang="ru-RU" sz="2800" b="1" dirty="0">
              <a:solidFill>
                <a:srgbClr val="00B0F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714480" y="1643050"/>
            <a:ext cx="2143140" cy="107157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714480" y="2143116"/>
            <a:ext cx="2714644" cy="107157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31" name="Полилиния 30"/>
          <p:cNvSpPr/>
          <p:nvPr/>
        </p:nvSpPr>
        <p:spPr>
          <a:xfrm>
            <a:off x="5446722" y="2428868"/>
            <a:ext cx="625476" cy="571504"/>
          </a:xfrm>
          <a:custGeom>
            <a:avLst/>
            <a:gdLst>
              <a:gd name="connsiteX0" fmla="*/ 0 w 482600"/>
              <a:gd name="connsiteY0" fmla="*/ 0 h 457200"/>
              <a:gd name="connsiteX1" fmla="*/ 415636 w 482600"/>
              <a:gd name="connsiteY1" fmla="*/ 138546 h 457200"/>
              <a:gd name="connsiteX2" fmla="*/ 401782 w 482600"/>
              <a:gd name="connsiteY2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2600" h="457200">
                <a:moveTo>
                  <a:pt x="0" y="0"/>
                </a:moveTo>
                <a:cubicBezTo>
                  <a:pt x="174336" y="31173"/>
                  <a:pt x="348672" y="62346"/>
                  <a:pt x="415636" y="138546"/>
                </a:cubicBezTo>
                <a:cubicBezTo>
                  <a:pt x="482600" y="214746"/>
                  <a:pt x="442191" y="335973"/>
                  <a:pt x="401782" y="457200"/>
                </a:cubicBezTo>
              </a:path>
            </a:pathLst>
          </a:custGeom>
          <a:ln w="28575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5923052" y="2285992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B0F0"/>
                </a:solidFill>
              </a:rPr>
              <a:t>+ 4</a:t>
            </a:r>
            <a:endParaRPr lang="ru-RU" sz="2800" b="1" dirty="0">
              <a:solidFill>
                <a:srgbClr val="00B0F0"/>
              </a:solidFill>
            </a:endParaRPr>
          </a:p>
        </p:txBody>
      </p:sp>
      <p:sp>
        <p:nvSpPr>
          <p:cNvPr id="33" name="Полилиния 32"/>
          <p:cNvSpPr/>
          <p:nvPr/>
        </p:nvSpPr>
        <p:spPr>
          <a:xfrm>
            <a:off x="6018226" y="2857496"/>
            <a:ext cx="625476" cy="571504"/>
          </a:xfrm>
          <a:custGeom>
            <a:avLst/>
            <a:gdLst>
              <a:gd name="connsiteX0" fmla="*/ 0 w 482600"/>
              <a:gd name="connsiteY0" fmla="*/ 0 h 457200"/>
              <a:gd name="connsiteX1" fmla="*/ 415636 w 482600"/>
              <a:gd name="connsiteY1" fmla="*/ 138546 h 457200"/>
              <a:gd name="connsiteX2" fmla="*/ 401782 w 482600"/>
              <a:gd name="connsiteY2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2600" h="457200">
                <a:moveTo>
                  <a:pt x="0" y="0"/>
                </a:moveTo>
                <a:cubicBezTo>
                  <a:pt x="174336" y="31173"/>
                  <a:pt x="348672" y="62346"/>
                  <a:pt x="415636" y="138546"/>
                </a:cubicBezTo>
                <a:cubicBezTo>
                  <a:pt x="482600" y="214746"/>
                  <a:pt x="442191" y="335973"/>
                  <a:pt x="401782" y="457200"/>
                </a:cubicBezTo>
              </a:path>
            </a:pathLst>
          </a:custGeom>
          <a:ln w="28575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6500826" y="2786058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B0F0"/>
                </a:solidFill>
              </a:rPr>
              <a:t>+ 4</a:t>
            </a:r>
            <a:endParaRPr lang="ru-RU" sz="2800" b="1" dirty="0">
              <a:solidFill>
                <a:srgbClr val="00B0F0"/>
              </a:solidFill>
            </a:endParaRPr>
          </a:p>
        </p:txBody>
      </p:sp>
      <p:sp>
        <p:nvSpPr>
          <p:cNvPr id="35" name="Полилиния 34"/>
          <p:cNvSpPr/>
          <p:nvPr/>
        </p:nvSpPr>
        <p:spPr>
          <a:xfrm>
            <a:off x="6643702" y="3357562"/>
            <a:ext cx="625476" cy="571504"/>
          </a:xfrm>
          <a:custGeom>
            <a:avLst/>
            <a:gdLst>
              <a:gd name="connsiteX0" fmla="*/ 0 w 482600"/>
              <a:gd name="connsiteY0" fmla="*/ 0 h 457200"/>
              <a:gd name="connsiteX1" fmla="*/ 415636 w 482600"/>
              <a:gd name="connsiteY1" fmla="*/ 138546 h 457200"/>
              <a:gd name="connsiteX2" fmla="*/ 401782 w 482600"/>
              <a:gd name="connsiteY2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2600" h="457200">
                <a:moveTo>
                  <a:pt x="0" y="0"/>
                </a:moveTo>
                <a:cubicBezTo>
                  <a:pt x="174336" y="31173"/>
                  <a:pt x="348672" y="62346"/>
                  <a:pt x="415636" y="138546"/>
                </a:cubicBezTo>
                <a:cubicBezTo>
                  <a:pt x="482600" y="214746"/>
                  <a:pt x="442191" y="335973"/>
                  <a:pt x="401782" y="457200"/>
                </a:cubicBezTo>
              </a:path>
            </a:pathLst>
          </a:custGeom>
          <a:ln w="28575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7143768" y="3357562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B0F0"/>
                </a:solidFill>
              </a:rPr>
              <a:t>+ 4</a:t>
            </a:r>
            <a:endParaRPr lang="ru-RU" sz="2800" b="1" dirty="0">
              <a:solidFill>
                <a:srgbClr val="00B0F0"/>
              </a:solidFill>
            </a:endParaRPr>
          </a:p>
        </p:txBody>
      </p:sp>
      <p:sp>
        <p:nvSpPr>
          <p:cNvPr id="37" name="Полилиния 36"/>
          <p:cNvSpPr/>
          <p:nvPr/>
        </p:nvSpPr>
        <p:spPr>
          <a:xfrm>
            <a:off x="7358082" y="3857628"/>
            <a:ext cx="625476" cy="571504"/>
          </a:xfrm>
          <a:custGeom>
            <a:avLst/>
            <a:gdLst>
              <a:gd name="connsiteX0" fmla="*/ 0 w 482600"/>
              <a:gd name="connsiteY0" fmla="*/ 0 h 457200"/>
              <a:gd name="connsiteX1" fmla="*/ 415636 w 482600"/>
              <a:gd name="connsiteY1" fmla="*/ 138546 h 457200"/>
              <a:gd name="connsiteX2" fmla="*/ 401782 w 482600"/>
              <a:gd name="connsiteY2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2600" h="457200">
                <a:moveTo>
                  <a:pt x="0" y="0"/>
                </a:moveTo>
                <a:cubicBezTo>
                  <a:pt x="174336" y="31173"/>
                  <a:pt x="348672" y="62346"/>
                  <a:pt x="415636" y="138546"/>
                </a:cubicBezTo>
                <a:cubicBezTo>
                  <a:pt x="482600" y="214746"/>
                  <a:pt x="442191" y="335973"/>
                  <a:pt x="401782" y="457200"/>
                </a:cubicBezTo>
              </a:path>
            </a:pathLst>
          </a:custGeom>
          <a:ln w="28575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7858148" y="3834474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B0F0"/>
                </a:solidFill>
              </a:rPr>
              <a:t>+ 4</a:t>
            </a:r>
            <a:endParaRPr lang="ru-RU" sz="2800" b="1" dirty="0">
              <a:solidFill>
                <a:srgbClr val="00B0F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714480" y="2714620"/>
            <a:ext cx="3357586" cy="107157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714480" y="3143248"/>
            <a:ext cx="4000528" cy="107157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714480" y="3714752"/>
            <a:ext cx="4714908" cy="107157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6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8" grpId="0"/>
      <p:bldP spid="19" grpId="0" animBg="1"/>
      <p:bldP spid="19" grpId="1" animBg="1"/>
      <p:bldP spid="22" grpId="0" animBg="1"/>
      <p:bldP spid="22" grpId="1" animBg="1"/>
      <p:bldP spid="31" grpId="0" animBg="1"/>
      <p:bldP spid="32" grpId="0"/>
      <p:bldP spid="33" grpId="0" animBg="1"/>
      <p:bldP spid="34" grpId="0"/>
      <p:bldP spid="35" grpId="0" animBg="1"/>
      <p:bldP spid="36" grpId="0"/>
      <p:bldP spid="37" grpId="0" animBg="1"/>
      <p:bldP spid="38" grpId="0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85728"/>
            <a:ext cx="8215370" cy="5840435"/>
          </a:xfrm>
        </p:spPr>
        <p:txBody>
          <a:bodyPr>
            <a:normAutofit/>
          </a:bodyPr>
          <a:lstStyle/>
          <a:p>
            <a:r>
              <a:rPr lang="uk-UA" sz="2400" dirty="0" smtClean="0"/>
              <a:t>Знайди наступний результат у таблиці, використовуючи попередній результат?</a:t>
            </a:r>
            <a:endParaRPr lang="en-US" sz="2400" dirty="0" smtClean="0"/>
          </a:p>
          <a:p>
            <a:pPr>
              <a:buNone/>
            </a:pPr>
            <a:endParaRPr lang="uk-UA" dirty="0" smtClean="0"/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4 </a:t>
            </a:r>
            <a:r>
              <a:rPr lang="uk-UA" b="1" baseline="30000" dirty="0" smtClean="0"/>
              <a:t>.  </a:t>
            </a:r>
            <a:r>
              <a:rPr lang="uk-UA" dirty="0" smtClean="0"/>
              <a:t>3 = 12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</a:t>
            </a:r>
            <a:r>
              <a:rPr lang="uk-UA" b="1" baseline="30000" dirty="0" smtClean="0"/>
              <a:t>.  </a:t>
            </a:r>
            <a:r>
              <a:rPr lang="uk-UA" dirty="0" smtClean="0"/>
              <a:t>4 = 12 + 4 = 16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</a:t>
            </a:r>
            <a:r>
              <a:rPr lang="uk-UA" b="1" baseline="30000" dirty="0" smtClean="0"/>
              <a:t>.</a:t>
            </a:r>
            <a:r>
              <a:rPr lang="uk-UA" dirty="0" smtClean="0"/>
              <a:t> 5 = 16 + 4 = 20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b="1" baseline="30000" dirty="0" smtClean="0"/>
              <a:t> .</a:t>
            </a:r>
            <a:r>
              <a:rPr lang="uk-UA" dirty="0" smtClean="0"/>
              <a:t> 6 = 20 + 4 = 24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</a:t>
            </a:r>
            <a:r>
              <a:rPr lang="uk-UA" b="1" baseline="30000" dirty="0" smtClean="0"/>
              <a:t>. </a:t>
            </a:r>
            <a:r>
              <a:rPr lang="uk-UA" dirty="0" smtClean="0"/>
              <a:t>7 = 24 + 4 = 28 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b="1" baseline="30000" dirty="0" smtClean="0"/>
              <a:t> .</a:t>
            </a:r>
            <a:r>
              <a:rPr lang="uk-UA" dirty="0" smtClean="0"/>
              <a:t> 8 = 28 + 4 = 32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</a:t>
            </a:r>
            <a:r>
              <a:rPr lang="uk-UA" b="1" baseline="30000" dirty="0" smtClean="0"/>
              <a:t>.  </a:t>
            </a:r>
            <a:r>
              <a:rPr lang="uk-UA" dirty="0" smtClean="0"/>
              <a:t>9 = 32 + 4 = 36</a:t>
            </a:r>
            <a:endParaRPr lang="ru-RU" dirty="0"/>
          </a:p>
        </p:txBody>
      </p:sp>
      <p:sp>
        <p:nvSpPr>
          <p:cNvPr id="9" name="Полилиния 8"/>
          <p:cNvSpPr/>
          <p:nvPr/>
        </p:nvSpPr>
        <p:spPr>
          <a:xfrm>
            <a:off x="2589202" y="1857364"/>
            <a:ext cx="1482732" cy="500066"/>
          </a:xfrm>
          <a:custGeom>
            <a:avLst/>
            <a:gdLst>
              <a:gd name="connsiteX0" fmla="*/ 0 w 482600"/>
              <a:gd name="connsiteY0" fmla="*/ 0 h 457200"/>
              <a:gd name="connsiteX1" fmla="*/ 415636 w 482600"/>
              <a:gd name="connsiteY1" fmla="*/ 138546 h 457200"/>
              <a:gd name="connsiteX2" fmla="*/ 401782 w 482600"/>
              <a:gd name="connsiteY2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2600" h="457200">
                <a:moveTo>
                  <a:pt x="0" y="0"/>
                </a:moveTo>
                <a:cubicBezTo>
                  <a:pt x="174336" y="31173"/>
                  <a:pt x="348672" y="62346"/>
                  <a:pt x="415636" y="138546"/>
                </a:cubicBezTo>
                <a:cubicBezTo>
                  <a:pt x="482600" y="214746"/>
                  <a:pt x="442191" y="335973"/>
                  <a:pt x="401782" y="457200"/>
                </a:cubicBezTo>
              </a:path>
            </a:pathLst>
          </a:custGeom>
          <a:ln w="28575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000496" y="1834210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B0F0"/>
                </a:solidFill>
              </a:rPr>
              <a:t>+ 4</a:t>
            </a:r>
            <a:endParaRPr lang="ru-RU" sz="2800" b="1" dirty="0">
              <a:solidFill>
                <a:srgbClr val="00B0F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22788" y="2357430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B0F0"/>
                </a:solidFill>
              </a:rPr>
              <a:t>+ 4</a:t>
            </a:r>
            <a:endParaRPr lang="ru-RU" sz="2800" b="1" dirty="0">
              <a:solidFill>
                <a:srgbClr val="00B0F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65664" y="2857496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B0F0"/>
                </a:solidFill>
              </a:rPr>
              <a:t>+ 4</a:t>
            </a:r>
            <a:endParaRPr lang="ru-RU" sz="2800" b="1" dirty="0">
              <a:solidFill>
                <a:srgbClr val="00B0F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57620" y="3357562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B0F0"/>
                </a:solidFill>
              </a:rPr>
              <a:t>+ 4</a:t>
            </a:r>
            <a:endParaRPr lang="ru-RU" sz="2800" b="1" dirty="0">
              <a:solidFill>
                <a:srgbClr val="00B0F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857620" y="3786190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B0F0"/>
                </a:solidFill>
              </a:rPr>
              <a:t>+ 4</a:t>
            </a:r>
            <a:endParaRPr lang="ru-RU" sz="2800" b="1" dirty="0">
              <a:solidFill>
                <a:srgbClr val="00B0F0"/>
              </a:solidFill>
            </a:endParaRPr>
          </a:p>
        </p:txBody>
      </p:sp>
      <p:sp>
        <p:nvSpPr>
          <p:cNvPr id="19" name="Полилиния 18"/>
          <p:cNvSpPr/>
          <p:nvPr/>
        </p:nvSpPr>
        <p:spPr>
          <a:xfrm rot="1034293">
            <a:off x="3645461" y="4400680"/>
            <a:ext cx="352879" cy="414094"/>
          </a:xfrm>
          <a:custGeom>
            <a:avLst/>
            <a:gdLst>
              <a:gd name="connsiteX0" fmla="*/ 0 w 482600"/>
              <a:gd name="connsiteY0" fmla="*/ 0 h 457200"/>
              <a:gd name="connsiteX1" fmla="*/ 415636 w 482600"/>
              <a:gd name="connsiteY1" fmla="*/ 138546 h 457200"/>
              <a:gd name="connsiteX2" fmla="*/ 401782 w 482600"/>
              <a:gd name="connsiteY2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2600" h="457200">
                <a:moveTo>
                  <a:pt x="0" y="0"/>
                </a:moveTo>
                <a:cubicBezTo>
                  <a:pt x="174336" y="31173"/>
                  <a:pt x="348672" y="62346"/>
                  <a:pt x="415636" y="138546"/>
                </a:cubicBezTo>
                <a:cubicBezTo>
                  <a:pt x="482600" y="214746"/>
                  <a:pt x="442191" y="335973"/>
                  <a:pt x="401782" y="457200"/>
                </a:cubicBezTo>
              </a:path>
            </a:pathLst>
          </a:custGeom>
          <a:ln w="28575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3994226" y="4357694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B0F0"/>
                </a:solidFill>
              </a:rPr>
              <a:t>+ 4</a:t>
            </a:r>
            <a:endParaRPr lang="ru-RU" sz="2800" b="1" dirty="0">
              <a:solidFill>
                <a:srgbClr val="00B0F0"/>
              </a:solidFill>
            </a:endParaRPr>
          </a:p>
        </p:txBody>
      </p:sp>
      <p:sp>
        <p:nvSpPr>
          <p:cNvPr id="21" name="Полилиния 20"/>
          <p:cNvSpPr/>
          <p:nvPr/>
        </p:nvSpPr>
        <p:spPr>
          <a:xfrm rot="1904280">
            <a:off x="3637143" y="2404651"/>
            <a:ext cx="369517" cy="461608"/>
          </a:xfrm>
          <a:custGeom>
            <a:avLst/>
            <a:gdLst>
              <a:gd name="connsiteX0" fmla="*/ 0 w 482600"/>
              <a:gd name="connsiteY0" fmla="*/ 0 h 457200"/>
              <a:gd name="connsiteX1" fmla="*/ 415636 w 482600"/>
              <a:gd name="connsiteY1" fmla="*/ 138546 h 457200"/>
              <a:gd name="connsiteX2" fmla="*/ 401782 w 482600"/>
              <a:gd name="connsiteY2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2600" h="457200">
                <a:moveTo>
                  <a:pt x="0" y="0"/>
                </a:moveTo>
                <a:cubicBezTo>
                  <a:pt x="174336" y="31173"/>
                  <a:pt x="348672" y="62346"/>
                  <a:pt x="415636" y="138546"/>
                </a:cubicBezTo>
                <a:cubicBezTo>
                  <a:pt x="482600" y="214746"/>
                  <a:pt x="442191" y="335973"/>
                  <a:pt x="401782" y="457200"/>
                </a:cubicBezTo>
              </a:path>
            </a:pathLst>
          </a:custGeom>
          <a:ln w="28575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олилиния 21"/>
          <p:cNvSpPr/>
          <p:nvPr/>
        </p:nvSpPr>
        <p:spPr>
          <a:xfrm rot="1961669">
            <a:off x="3697610" y="2883475"/>
            <a:ext cx="248584" cy="519545"/>
          </a:xfrm>
          <a:custGeom>
            <a:avLst/>
            <a:gdLst>
              <a:gd name="connsiteX0" fmla="*/ 0 w 482600"/>
              <a:gd name="connsiteY0" fmla="*/ 0 h 457200"/>
              <a:gd name="connsiteX1" fmla="*/ 415636 w 482600"/>
              <a:gd name="connsiteY1" fmla="*/ 138546 h 457200"/>
              <a:gd name="connsiteX2" fmla="*/ 401782 w 482600"/>
              <a:gd name="connsiteY2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2600" h="457200">
                <a:moveTo>
                  <a:pt x="0" y="0"/>
                </a:moveTo>
                <a:cubicBezTo>
                  <a:pt x="174336" y="31173"/>
                  <a:pt x="348672" y="62346"/>
                  <a:pt x="415636" y="138546"/>
                </a:cubicBezTo>
                <a:cubicBezTo>
                  <a:pt x="482600" y="214746"/>
                  <a:pt x="442191" y="335973"/>
                  <a:pt x="401782" y="457200"/>
                </a:cubicBezTo>
              </a:path>
            </a:pathLst>
          </a:custGeom>
          <a:ln w="28575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 22"/>
          <p:cNvSpPr/>
          <p:nvPr/>
        </p:nvSpPr>
        <p:spPr>
          <a:xfrm rot="1873109">
            <a:off x="3675103" y="3460034"/>
            <a:ext cx="222159" cy="366561"/>
          </a:xfrm>
          <a:custGeom>
            <a:avLst/>
            <a:gdLst>
              <a:gd name="connsiteX0" fmla="*/ 0 w 482600"/>
              <a:gd name="connsiteY0" fmla="*/ 0 h 457200"/>
              <a:gd name="connsiteX1" fmla="*/ 415636 w 482600"/>
              <a:gd name="connsiteY1" fmla="*/ 138546 h 457200"/>
              <a:gd name="connsiteX2" fmla="*/ 401782 w 482600"/>
              <a:gd name="connsiteY2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2600" h="457200">
                <a:moveTo>
                  <a:pt x="0" y="0"/>
                </a:moveTo>
                <a:cubicBezTo>
                  <a:pt x="174336" y="31173"/>
                  <a:pt x="348672" y="62346"/>
                  <a:pt x="415636" y="138546"/>
                </a:cubicBezTo>
                <a:cubicBezTo>
                  <a:pt x="482600" y="214746"/>
                  <a:pt x="442191" y="335973"/>
                  <a:pt x="401782" y="457200"/>
                </a:cubicBezTo>
              </a:path>
            </a:pathLst>
          </a:custGeom>
          <a:ln w="28575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олилиния 23"/>
          <p:cNvSpPr/>
          <p:nvPr/>
        </p:nvSpPr>
        <p:spPr>
          <a:xfrm rot="2148198">
            <a:off x="3662353" y="3897627"/>
            <a:ext cx="272441" cy="420067"/>
          </a:xfrm>
          <a:custGeom>
            <a:avLst/>
            <a:gdLst>
              <a:gd name="connsiteX0" fmla="*/ 0 w 482600"/>
              <a:gd name="connsiteY0" fmla="*/ 0 h 457200"/>
              <a:gd name="connsiteX1" fmla="*/ 415636 w 482600"/>
              <a:gd name="connsiteY1" fmla="*/ 138546 h 457200"/>
              <a:gd name="connsiteX2" fmla="*/ 401782 w 482600"/>
              <a:gd name="connsiteY2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2600" h="457200">
                <a:moveTo>
                  <a:pt x="0" y="0"/>
                </a:moveTo>
                <a:cubicBezTo>
                  <a:pt x="174336" y="31173"/>
                  <a:pt x="348672" y="62346"/>
                  <a:pt x="415636" y="138546"/>
                </a:cubicBezTo>
                <a:cubicBezTo>
                  <a:pt x="482600" y="214746"/>
                  <a:pt x="442191" y="335973"/>
                  <a:pt x="401782" y="457200"/>
                </a:cubicBezTo>
              </a:path>
            </a:pathLst>
          </a:custGeom>
          <a:ln w="28575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2" grpId="0"/>
      <p:bldP spid="14" grpId="0"/>
      <p:bldP spid="16" grpId="0"/>
      <p:bldP spid="18" grpId="0"/>
      <p:bldP spid="19" grpId="0" animBg="1"/>
      <p:bldP spid="20" grpId="0"/>
      <p:bldP spid="21" grpId="0" animBg="1"/>
      <p:bldP spid="22" grpId="0" animBg="1"/>
      <p:bldP spid="23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357166"/>
            <a:ext cx="8043890" cy="5768997"/>
          </a:xfrm>
        </p:spPr>
        <p:txBody>
          <a:bodyPr>
            <a:normAutofit/>
          </a:bodyPr>
          <a:lstStyle/>
          <a:p>
            <a:r>
              <a:rPr lang="uk-UA" sz="2400" dirty="0" smtClean="0"/>
              <a:t>На скільки наступний результат відрізняється від попереднього до нього результату в таблиці множення числа 4?</a:t>
            </a:r>
            <a:endParaRPr lang="en-US" sz="2400" dirty="0" smtClean="0"/>
          </a:p>
          <a:p>
            <a:pPr>
              <a:buNone/>
            </a:pPr>
            <a:endParaRPr lang="uk-UA" sz="2400" dirty="0" smtClean="0"/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</a:t>
            </a:r>
            <a:r>
              <a:rPr lang="uk-UA" b="1" baseline="30000" dirty="0" smtClean="0"/>
              <a:t>.  </a:t>
            </a:r>
            <a:r>
              <a:rPr lang="uk-UA" dirty="0" smtClean="0"/>
              <a:t>4 = </a:t>
            </a:r>
            <a:r>
              <a:rPr lang="uk-UA" dirty="0" smtClean="0">
                <a:solidFill>
                  <a:srgbClr val="FF0000"/>
                </a:solidFill>
              </a:rPr>
              <a:t>4 </a:t>
            </a:r>
            <a:r>
              <a:rPr lang="uk-UA" dirty="0" smtClean="0"/>
              <a:t>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= 16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</a:t>
            </a:r>
            <a:r>
              <a:rPr lang="uk-UA" b="1" baseline="30000" dirty="0" smtClean="0"/>
              <a:t>.</a:t>
            </a:r>
            <a:r>
              <a:rPr lang="uk-UA" dirty="0" smtClean="0"/>
              <a:t> 5 =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= 20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b="1" baseline="30000" dirty="0" smtClean="0"/>
              <a:t> .</a:t>
            </a:r>
            <a:r>
              <a:rPr lang="uk-UA" dirty="0" smtClean="0"/>
              <a:t> 6 =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= 24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</a:t>
            </a:r>
            <a:r>
              <a:rPr lang="uk-UA" b="1" baseline="30000" dirty="0" smtClean="0"/>
              <a:t>. </a:t>
            </a:r>
            <a:r>
              <a:rPr lang="uk-UA" dirty="0" smtClean="0"/>
              <a:t>7 =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= 28 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b="1" baseline="30000" dirty="0" smtClean="0"/>
              <a:t> .</a:t>
            </a:r>
            <a:r>
              <a:rPr lang="uk-UA" dirty="0" smtClean="0"/>
              <a:t> 8 =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= 32</a:t>
            </a:r>
          </a:p>
          <a:p>
            <a:pPr>
              <a:buNone/>
            </a:pP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</a:t>
            </a:r>
            <a:r>
              <a:rPr lang="uk-UA" b="1" baseline="30000" dirty="0" smtClean="0"/>
              <a:t>.  </a:t>
            </a:r>
            <a:r>
              <a:rPr lang="uk-UA" dirty="0" smtClean="0"/>
              <a:t>9 =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+ </a:t>
            </a:r>
            <a:r>
              <a:rPr lang="uk-UA" dirty="0" smtClean="0">
                <a:solidFill>
                  <a:srgbClr val="FF0000"/>
                </a:solidFill>
              </a:rPr>
              <a:t>4</a:t>
            </a:r>
            <a:r>
              <a:rPr lang="uk-UA" dirty="0" smtClean="0"/>
              <a:t> = 36</a:t>
            </a:r>
            <a:endParaRPr lang="en-US" dirty="0" smtClean="0"/>
          </a:p>
          <a:p>
            <a:pPr>
              <a:buNone/>
            </a:pPr>
            <a:endParaRPr lang="uk-UA" dirty="0" smtClean="0"/>
          </a:p>
          <a:p>
            <a:pPr indent="0">
              <a:buNone/>
            </a:pPr>
            <a:r>
              <a:rPr lang="uk-UA" sz="2400" b="1" dirty="0" smtClean="0"/>
              <a:t>Назвіть результати таблиці множення числа 4 у порядку спадання. У чому закономірність?</a:t>
            </a:r>
            <a:endParaRPr lang="ru-RU" sz="2400" b="1" dirty="0"/>
          </a:p>
        </p:txBody>
      </p:sp>
      <p:sp>
        <p:nvSpPr>
          <p:cNvPr id="6" name="Полилиния 5"/>
          <p:cNvSpPr/>
          <p:nvPr/>
        </p:nvSpPr>
        <p:spPr>
          <a:xfrm>
            <a:off x="7303822" y="4143380"/>
            <a:ext cx="911516" cy="500066"/>
          </a:xfrm>
          <a:custGeom>
            <a:avLst/>
            <a:gdLst>
              <a:gd name="connsiteX0" fmla="*/ 512619 w 625764"/>
              <a:gd name="connsiteY0" fmla="*/ 387928 h 387928"/>
              <a:gd name="connsiteX1" fmla="*/ 540328 w 625764"/>
              <a:gd name="connsiteY1" fmla="*/ 69273 h 387928"/>
              <a:gd name="connsiteX2" fmla="*/ 0 w 625764"/>
              <a:gd name="connsiteY2" fmla="*/ 0 h 38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5764" h="387928">
                <a:moveTo>
                  <a:pt x="512619" y="387928"/>
                </a:moveTo>
                <a:cubicBezTo>
                  <a:pt x="569191" y="260928"/>
                  <a:pt x="625764" y="133928"/>
                  <a:pt x="540328" y="69273"/>
                </a:cubicBezTo>
                <a:cubicBezTo>
                  <a:pt x="454892" y="4618"/>
                  <a:pt x="227446" y="2309"/>
                  <a:pt x="0" y="0"/>
                </a:cubicBezTo>
              </a:path>
            </a:pathLst>
          </a:custGeom>
          <a:ln w="28575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994754" y="3929066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</a:rPr>
              <a:t> -</a:t>
            </a:r>
            <a:r>
              <a:rPr lang="uk-UA" sz="2800" b="1" dirty="0" smtClean="0">
                <a:solidFill>
                  <a:srgbClr val="00B0F0"/>
                </a:solidFill>
              </a:rPr>
              <a:t> 4</a:t>
            </a:r>
            <a:endParaRPr lang="ru-RU" sz="2800" b="1" dirty="0">
              <a:solidFill>
                <a:srgbClr val="00B0F0"/>
              </a:solidFill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6732318" y="3643314"/>
            <a:ext cx="697202" cy="500066"/>
          </a:xfrm>
          <a:custGeom>
            <a:avLst/>
            <a:gdLst>
              <a:gd name="connsiteX0" fmla="*/ 512619 w 625764"/>
              <a:gd name="connsiteY0" fmla="*/ 387928 h 387928"/>
              <a:gd name="connsiteX1" fmla="*/ 540328 w 625764"/>
              <a:gd name="connsiteY1" fmla="*/ 69273 h 387928"/>
              <a:gd name="connsiteX2" fmla="*/ 0 w 625764"/>
              <a:gd name="connsiteY2" fmla="*/ 0 h 38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5764" h="387928">
                <a:moveTo>
                  <a:pt x="512619" y="387928"/>
                </a:moveTo>
                <a:cubicBezTo>
                  <a:pt x="569191" y="260928"/>
                  <a:pt x="625764" y="133928"/>
                  <a:pt x="540328" y="69273"/>
                </a:cubicBezTo>
                <a:cubicBezTo>
                  <a:pt x="454892" y="4618"/>
                  <a:pt x="227446" y="2309"/>
                  <a:pt x="0" y="0"/>
                </a:cubicBezTo>
              </a:path>
            </a:pathLst>
          </a:custGeom>
          <a:ln w="28575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7286644" y="3429000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</a:rPr>
              <a:t> -</a:t>
            </a:r>
            <a:r>
              <a:rPr lang="uk-UA" sz="2800" b="1" dirty="0" smtClean="0">
                <a:solidFill>
                  <a:srgbClr val="00B0F0"/>
                </a:solidFill>
              </a:rPr>
              <a:t> 4</a:t>
            </a:r>
            <a:endParaRPr lang="ru-RU" sz="2800" b="1" dirty="0">
              <a:solidFill>
                <a:srgbClr val="00B0F0"/>
              </a:solidFill>
            </a:endParaRPr>
          </a:p>
        </p:txBody>
      </p:sp>
      <p:sp>
        <p:nvSpPr>
          <p:cNvPr id="13" name="Полилиния 12"/>
          <p:cNvSpPr/>
          <p:nvPr/>
        </p:nvSpPr>
        <p:spPr>
          <a:xfrm>
            <a:off x="6160814" y="3143248"/>
            <a:ext cx="697202" cy="500066"/>
          </a:xfrm>
          <a:custGeom>
            <a:avLst/>
            <a:gdLst>
              <a:gd name="connsiteX0" fmla="*/ 512619 w 625764"/>
              <a:gd name="connsiteY0" fmla="*/ 387928 h 387928"/>
              <a:gd name="connsiteX1" fmla="*/ 540328 w 625764"/>
              <a:gd name="connsiteY1" fmla="*/ 69273 h 387928"/>
              <a:gd name="connsiteX2" fmla="*/ 0 w 625764"/>
              <a:gd name="connsiteY2" fmla="*/ 0 h 38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5764" h="387928">
                <a:moveTo>
                  <a:pt x="512619" y="387928"/>
                </a:moveTo>
                <a:cubicBezTo>
                  <a:pt x="569191" y="260928"/>
                  <a:pt x="625764" y="133928"/>
                  <a:pt x="540328" y="69273"/>
                </a:cubicBezTo>
                <a:cubicBezTo>
                  <a:pt x="454892" y="4618"/>
                  <a:pt x="227446" y="2309"/>
                  <a:pt x="0" y="0"/>
                </a:cubicBezTo>
              </a:path>
            </a:pathLst>
          </a:custGeom>
          <a:ln w="28575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715140" y="2928934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</a:rPr>
              <a:t> -</a:t>
            </a:r>
            <a:r>
              <a:rPr lang="uk-UA" sz="2800" b="1" dirty="0" smtClean="0">
                <a:solidFill>
                  <a:srgbClr val="00B0F0"/>
                </a:solidFill>
              </a:rPr>
              <a:t> 4</a:t>
            </a:r>
            <a:endParaRPr lang="ru-RU" sz="2800" b="1" dirty="0">
              <a:solidFill>
                <a:srgbClr val="00B0F0"/>
              </a:solidFill>
            </a:endParaRPr>
          </a:p>
        </p:txBody>
      </p:sp>
      <p:sp>
        <p:nvSpPr>
          <p:cNvPr id="15" name="Полилиния 14"/>
          <p:cNvSpPr/>
          <p:nvPr/>
        </p:nvSpPr>
        <p:spPr>
          <a:xfrm>
            <a:off x="5589310" y="2643182"/>
            <a:ext cx="697202" cy="500066"/>
          </a:xfrm>
          <a:custGeom>
            <a:avLst/>
            <a:gdLst>
              <a:gd name="connsiteX0" fmla="*/ 512619 w 625764"/>
              <a:gd name="connsiteY0" fmla="*/ 387928 h 387928"/>
              <a:gd name="connsiteX1" fmla="*/ 540328 w 625764"/>
              <a:gd name="connsiteY1" fmla="*/ 69273 h 387928"/>
              <a:gd name="connsiteX2" fmla="*/ 0 w 625764"/>
              <a:gd name="connsiteY2" fmla="*/ 0 h 38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5764" h="387928">
                <a:moveTo>
                  <a:pt x="512619" y="387928"/>
                </a:moveTo>
                <a:cubicBezTo>
                  <a:pt x="569191" y="260928"/>
                  <a:pt x="625764" y="133928"/>
                  <a:pt x="540328" y="69273"/>
                </a:cubicBezTo>
                <a:cubicBezTo>
                  <a:pt x="454892" y="4618"/>
                  <a:pt x="227446" y="2309"/>
                  <a:pt x="0" y="0"/>
                </a:cubicBezTo>
              </a:path>
            </a:pathLst>
          </a:custGeom>
          <a:ln w="28575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6143636" y="2428868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</a:rPr>
              <a:t> -</a:t>
            </a:r>
            <a:r>
              <a:rPr lang="uk-UA" sz="2800" b="1" dirty="0" smtClean="0">
                <a:solidFill>
                  <a:srgbClr val="00B0F0"/>
                </a:solidFill>
              </a:rPr>
              <a:t> 4</a:t>
            </a:r>
            <a:endParaRPr lang="ru-RU" sz="2800" b="1" dirty="0">
              <a:solidFill>
                <a:srgbClr val="00B0F0"/>
              </a:solidFill>
            </a:endParaRPr>
          </a:p>
        </p:txBody>
      </p:sp>
      <p:sp>
        <p:nvSpPr>
          <p:cNvPr id="17" name="Полилиния 16"/>
          <p:cNvSpPr/>
          <p:nvPr/>
        </p:nvSpPr>
        <p:spPr>
          <a:xfrm>
            <a:off x="5017806" y="2143116"/>
            <a:ext cx="697202" cy="500066"/>
          </a:xfrm>
          <a:custGeom>
            <a:avLst/>
            <a:gdLst>
              <a:gd name="connsiteX0" fmla="*/ 512619 w 625764"/>
              <a:gd name="connsiteY0" fmla="*/ 387928 h 387928"/>
              <a:gd name="connsiteX1" fmla="*/ 540328 w 625764"/>
              <a:gd name="connsiteY1" fmla="*/ 69273 h 387928"/>
              <a:gd name="connsiteX2" fmla="*/ 0 w 625764"/>
              <a:gd name="connsiteY2" fmla="*/ 0 h 387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5764" h="387928">
                <a:moveTo>
                  <a:pt x="512619" y="387928"/>
                </a:moveTo>
                <a:cubicBezTo>
                  <a:pt x="569191" y="260928"/>
                  <a:pt x="625764" y="133928"/>
                  <a:pt x="540328" y="69273"/>
                </a:cubicBezTo>
                <a:cubicBezTo>
                  <a:pt x="454892" y="4618"/>
                  <a:pt x="227446" y="2309"/>
                  <a:pt x="0" y="0"/>
                </a:cubicBezTo>
              </a:path>
            </a:pathLst>
          </a:custGeom>
          <a:ln w="28575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5572132" y="1928802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F0"/>
                </a:solidFill>
              </a:rPr>
              <a:t> -</a:t>
            </a:r>
            <a:r>
              <a:rPr lang="uk-UA" sz="2800" b="1" dirty="0" smtClean="0">
                <a:solidFill>
                  <a:srgbClr val="00B0F0"/>
                </a:solidFill>
              </a:rPr>
              <a:t> 4</a:t>
            </a:r>
            <a:endParaRPr lang="ru-RU" sz="28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11" grpId="0" animBg="1"/>
      <p:bldP spid="12" grpId="0"/>
      <p:bldP spid="13" grpId="0" animBg="1"/>
      <p:bldP spid="14" grpId="0"/>
      <p:bldP spid="15" grpId="0" animBg="1"/>
      <p:bldP spid="16" grpId="0"/>
      <p:bldP spid="17" grpId="0" animBg="1"/>
      <p:bldP spid="1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952b864ec46241768bfa8dd2e487ea4517d3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9496</TotalTime>
  <Words>981</Words>
  <Application>Microsoft Office PowerPoint</Application>
  <PresentationFormat>Экран (4:3)</PresentationFormat>
  <Paragraphs>156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Модульная</vt:lpstr>
      <vt:lpstr>Методика складання та запам'ятовування таблиць множення та ділення</vt:lpstr>
      <vt:lpstr>Таблиці множення та ділення</vt:lpstr>
      <vt:lpstr>Таблиці множення та ділення</vt:lpstr>
      <vt:lpstr>Таблиця множення числа 4</vt:lpstr>
      <vt:lpstr>Таблиця множення числа 4</vt:lpstr>
      <vt:lpstr>Таблиця множення числа 4</vt:lpstr>
      <vt:lpstr>Слайд 7</vt:lpstr>
      <vt:lpstr>Слайд 8</vt:lpstr>
      <vt:lpstr>Слайд 9</vt:lpstr>
      <vt:lpstr>Слайд 10</vt:lpstr>
      <vt:lpstr>Слайд 11</vt:lpstr>
      <vt:lpstr>Спосіб відтворення табличних результатів на підставі групування</vt:lpstr>
      <vt:lpstr>Слайд 13</vt:lpstr>
      <vt:lpstr>Слайд 14</vt:lpstr>
      <vt:lpstr>Вправи на відтворення табличних результатів</vt:lpstr>
      <vt:lpstr>Слайд 16</vt:lpstr>
      <vt:lpstr>Таблиця ділення на 4</vt:lpstr>
      <vt:lpstr>Вправи на засвоєння табличних результатів</vt:lpstr>
      <vt:lpstr>Вправи на засвоєння табличних результатів</vt:lpstr>
      <vt:lpstr>Вправи на засвоєння табличних результатів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9.   Методика формування обчислювальних навичок табличного множення та ділення</dc:title>
  <dc:creator>Светлана</dc:creator>
  <cp:lastModifiedBy>Marinochka</cp:lastModifiedBy>
  <cp:revision>471</cp:revision>
  <dcterms:created xsi:type="dcterms:W3CDTF">2013-03-24T06:26:47Z</dcterms:created>
  <dcterms:modified xsi:type="dcterms:W3CDTF">2015-09-02T10:33:19Z</dcterms:modified>
</cp:coreProperties>
</file>