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405" r:id="rId2"/>
    <p:sldId id="309" r:id="rId3"/>
    <p:sldId id="310" r:id="rId4"/>
    <p:sldId id="311" r:id="rId5"/>
    <p:sldId id="315" r:id="rId6"/>
    <p:sldId id="316" r:id="rId7"/>
    <p:sldId id="323" r:id="rId8"/>
    <p:sldId id="317" r:id="rId9"/>
    <p:sldId id="319" r:id="rId10"/>
    <p:sldId id="320" r:id="rId11"/>
    <p:sldId id="321" r:id="rId12"/>
    <p:sldId id="322" r:id="rId13"/>
    <p:sldId id="324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0066"/>
    <a:srgbClr val="56E507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87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42589-1098-4B75-B568-A6734D4A3FF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1A707-E4F9-4E31-8F46-69FE40E0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22"/>
            <a:ext cx="8715404" cy="914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Ознайомлення з арифметичною дією ділення на вміщення</a:t>
            </a:r>
            <a:endParaRPr lang="ru-RU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735" t="26833" r="26344" b="27393"/>
          <a:stretch>
            <a:fillRect/>
          </a:stretch>
        </p:blipFill>
        <p:spPr bwMode="auto">
          <a:xfrm>
            <a:off x="-142908" y="1500174"/>
            <a:ext cx="9577575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72452" cy="114073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Математичний вираз </a:t>
            </a:r>
            <a:r>
              <a:rPr lang="uk-UA" sz="3600" b="1" dirty="0" err="1" smtClean="0">
                <a:solidFill>
                  <a:schemeClr val="tx1"/>
                </a:solidFill>
              </a:rPr>
              <a:t>“частка”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186766" cy="4998262"/>
          </a:xfrm>
        </p:spPr>
        <p:txBody>
          <a:bodyPr/>
          <a:lstStyle/>
          <a:p>
            <a:pPr>
              <a:buNone/>
            </a:pPr>
            <a:r>
              <a:rPr lang="uk-UA" sz="2800" dirty="0" smtClean="0"/>
              <a:t>Розбий різниці на дві групи.</a:t>
            </a:r>
          </a:p>
          <a:p>
            <a:pPr>
              <a:buNone/>
            </a:pPr>
            <a:r>
              <a:rPr lang="uk-UA" b="1" dirty="0" smtClean="0"/>
              <a:t>                            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3714752"/>
            <a:ext cx="9144032" cy="43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589242" y="1905648"/>
            <a:ext cx="1768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18 – 6 – 6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64557" y="1857364"/>
            <a:ext cx="3865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56 – 8 – 8 – 8 – 8 – 8 – 8 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1928802"/>
            <a:ext cx="1768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54 - 29 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429132"/>
            <a:ext cx="4429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56 – 8 – 8 – 8 – 8 – 8 – 8 = 0 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609714" y="4405978"/>
            <a:ext cx="1677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56 : 8 = 7 </a:t>
            </a:r>
            <a:endParaRPr lang="ru-RU" sz="28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14290"/>
            <a:ext cx="8258204" cy="92867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Математичний вираз 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“частка“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0.00208 L 0.64011 0.04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" y="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1596 L 0.41146 0.110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1 0.01249 L -0.49079 0.077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7" y="1829837"/>
            <a:ext cx="9128163" cy="259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214290"/>
            <a:ext cx="8258204" cy="92867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Математичний вираз 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“частка“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8" y="1785926"/>
            <a:ext cx="9118242" cy="217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9144000" cy="401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258204" cy="92867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Закріплення знання математичних виразів добутку та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частки.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Розвиток математичного мовлення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878" y="2007259"/>
            <a:ext cx="9188878" cy="256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9144000" cy="25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258204" cy="92867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Закріплення знання математичних виразів добутку та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частки.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Розвиток математичного мовлення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0022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Ознайомлення із дією ділення на вміщення. Підготовчі вправи</a:t>
            </a:r>
            <a:endParaRPr lang="ru-RU" sz="36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405578"/>
            <a:ext cx="9144000" cy="273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0022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Створення і розв'язування проблемної ситуації</a:t>
            </a:r>
            <a:endParaRPr lang="ru-RU" sz="3600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642314"/>
            <a:ext cx="9144000" cy="430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43174" y="2905780"/>
            <a:ext cx="96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= 0</a:t>
            </a:r>
            <a:endParaRPr lang="ru-RU" sz="2800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2500306"/>
            <a:ext cx="2214546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72264" y="2357430"/>
            <a:ext cx="96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= 0</a:t>
            </a:r>
            <a:endParaRPr lang="ru-RU" sz="2800" i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3571876"/>
            <a:ext cx="300036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43900" y="3429000"/>
            <a:ext cx="96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= 0</a:t>
            </a:r>
            <a:endParaRPr lang="ru-RU" sz="2800" i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572000" y="3071810"/>
            <a:ext cx="2071702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-214346" y="3929066"/>
            <a:ext cx="9358346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9088"/>
            <a:ext cx="9144000" cy="23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14400" y="300022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Створення і розв'язування проблемної ситуації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786190"/>
            <a:ext cx="3750479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22049" y="2928934"/>
            <a:ext cx="4321951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36297" y="3714752"/>
            <a:ext cx="3750479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32" y="3071810"/>
            <a:ext cx="250033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357562"/>
            <a:ext cx="1571636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3429000"/>
            <a:ext cx="107157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3286124"/>
            <a:ext cx="135732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3000372"/>
            <a:ext cx="78581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3000372"/>
            <a:ext cx="78581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00022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Первинне закріплення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8162" y="1357298"/>
            <a:ext cx="9722162" cy="83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>
            <a:stCxn id="18" idx="1"/>
            <a:endCxn id="33" idx="3"/>
          </p:cNvCxnSpPr>
          <p:nvPr/>
        </p:nvCxnSpPr>
        <p:spPr>
          <a:xfrm rot="10800000">
            <a:off x="2009756" y="2649819"/>
            <a:ext cx="3776690" cy="4867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2000232" y="4071942"/>
            <a:ext cx="4143404" cy="2183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34389"/>
            <a:ext cx="9144000" cy="13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929058" y="235743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48 -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rgbClr val="00B0F0"/>
                </a:solidFill>
              </a:rPr>
              <a:t>8</a:t>
            </a:r>
            <a:r>
              <a:rPr lang="uk-UA" sz="3200" b="1" dirty="0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86446" y="2844225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66"/>
                </a:solidFill>
              </a:rPr>
              <a:t>6 разів</a:t>
            </a:r>
            <a:endParaRPr lang="ru-RU" sz="3200" b="1" dirty="0">
              <a:solidFill>
                <a:srgbClr val="FF0066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8148" y="2334276"/>
            <a:ext cx="726481" cy="584775"/>
          </a:xfrm>
          <a:prstGeom prst="rect">
            <a:avLst/>
          </a:prstGeom>
          <a:ln w="3175">
            <a:noFill/>
          </a:ln>
        </p:spPr>
        <p:txBody>
          <a:bodyPr wrap="none">
            <a:spAutoFit/>
          </a:bodyPr>
          <a:lstStyle/>
          <a:p>
            <a:r>
              <a:rPr lang="uk-UA" sz="3200" b="1" dirty="0" smtClean="0"/>
              <a:t>= 0</a:t>
            </a:r>
            <a:endParaRPr lang="ru-RU" sz="3200" b="1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714876" y="2857496"/>
            <a:ext cx="300039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428660" y="2357430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48 : </a:t>
            </a:r>
            <a:r>
              <a:rPr lang="uk-UA" sz="3200" b="1" dirty="0" smtClean="0">
                <a:solidFill>
                  <a:srgbClr val="00B0F0"/>
                </a:solidFill>
              </a:rPr>
              <a:t>8</a:t>
            </a:r>
            <a:r>
              <a:rPr lang="uk-UA" sz="3200" b="1" dirty="0" smtClean="0">
                <a:solidFill>
                  <a:schemeClr val="accent2"/>
                </a:solidFill>
              </a:rPr>
              <a:t> </a:t>
            </a:r>
            <a:r>
              <a:rPr lang="uk-UA" sz="3200" b="1" dirty="0" smtClean="0"/>
              <a:t>= </a:t>
            </a:r>
            <a:endParaRPr lang="ru-RU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43504" y="3571876"/>
            <a:ext cx="37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24 -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rgbClr val="00B0F0"/>
                </a:solidFill>
              </a:rPr>
              <a:t>6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/>
              <a:t>-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rgbClr val="00B0F0"/>
                </a:solidFill>
              </a:rPr>
              <a:t>6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/>
              <a:t>-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rgbClr val="00B0F0"/>
                </a:solidFill>
              </a:rPr>
              <a:t>6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/>
              <a:t>-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rgbClr val="00B0F0"/>
                </a:solidFill>
              </a:rPr>
              <a:t>6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56530" y="4058671"/>
            <a:ext cx="1327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66"/>
                </a:solidFill>
              </a:rPr>
              <a:t>4 рази</a:t>
            </a:r>
            <a:endParaRPr lang="ru-RU" sz="3200" b="1" dirty="0">
              <a:solidFill>
                <a:srgbClr val="FF0066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846047" y="3571876"/>
            <a:ext cx="726481" cy="584775"/>
          </a:xfrm>
          <a:prstGeom prst="rect">
            <a:avLst/>
          </a:prstGeom>
          <a:ln w="3175">
            <a:noFill/>
          </a:ln>
        </p:spPr>
        <p:txBody>
          <a:bodyPr wrap="none">
            <a:spAutoFit/>
          </a:bodyPr>
          <a:lstStyle/>
          <a:p>
            <a:r>
              <a:rPr lang="uk-UA" sz="3200" b="1" dirty="0" smtClean="0"/>
              <a:t>= 0</a:t>
            </a:r>
            <a:endParaRPr lang="ru-RU" sz="3200" b="1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929322" y="4071942"/>
            <a:ext cx="184786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357222" y="3630043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24 : </a:t>
            </a:r>
            <a:r>
              <a:rPr lang="uk-UA" sz="3200" b="1" dirty="0" smtClean="0">
                <a:solidFill>
                  <a:srgbClr val="00B0F0"/>
                </a:solidFill>
              </a:rPr>
              <a:t>6</a:t>
            </a:r>
            <a:r>
              <a:rPr lang="uk-UA" sz="3200" b="1" dirty="0" smtClean="0">
                <a:solidFill>
                  <a:schemeClr val="accent2"/>
                </a:solidFill>
              </a:rPr>
              <a:t> </a:t>
            </a:r>
            <a:r>
              <a:rPr lang="uk-UA" sz="3200" b="1" dirty="0" smtClean="0"/>
              <a:t>= </a:t>
            </a:r>
            <a:endParaRPr lang="ru-RU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571604" y="2357430"/>
            <a:ext cx="43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/>
                </a:solidFill>
              </a:rPr>
              <a:t>6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0166" y="3630043"/>
            <a:ext cx="581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/>
                </a:solidFill>
              </a:rPr>
              <a:t> 4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3500" y="5630307"/>
            <a:ext cx="1472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48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71020" y="5630307"/>
            <a:ext cx="1472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 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71284" y="5630307"/>
            <a:ext cx="1472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48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72462" y="5630307"/>
            <a:ext cx="1472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 8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4143372" y="2357430"/>
            <a:ext cx="642942" cy="357190"/>
            <a:chOff x="5357818" y="1071546"/>
            <a:chExt cx="785818" cy="285752"/>
          </a:xfrm>
        </p:grpSpPr>
        <p:sp>
          <p:nvSpPr>
            <p:cNvPr id="32" name="Дуга 31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Дуга 33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4248082" y="2038641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spc="-100" dirty="0" smtClean="0"/>
              <a:t>40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786314" y="2357430"/>
            <a:ext cx="990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</a:t>
            </a:r>
            <a:r>
              <a:rPr lang="ru-RU" sz="3200" b="1" dirty="0" smtClean="0"/>
              <a:t>-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rgbClr val="00B0F0"/>
                </a:solidFill>
              </a:rPr>
              <a:t>8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4786314" y="2357430"/>
            <a:ext cx="642942" cy="357190"/>
            <a:chOff x="5357818" y="1071546"/>
            <a:chExt cx="785818" cy="285752"/>
          </a:xfrm>
        </p:grpSpPr>
        <p:sp>
          <p:nvSpPr>
            <p:cNvPr id="39" name="Дуга 38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Дуга 39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4891024" y="2000240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spc="-100" dirty="0" smtClean="0"/>
              <a:t>32</a:t>
            </a:r>
            <a:endParaRPr lang="ru-RU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5367342" y="2344159"/>
            <a:ext cx="990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</a:t>
            </a:r>
            <a:r>
              <a:rPr lang="ru-RU" sz="3200" b="1" dirty="0" smtClean="0"/>
              <a:t>-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rgbClr val="00B0F0"/>
                </a:solidFill>
              </a:rPr>
              <a:t>8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5429256" y="2344159"/>
            <a:ext cx="571504" cy="357190"/>
            <a:chOff x="5357818" y="1071546"/>
            <a:chExt cx="785818" cy="285752"/>
          </a:xfrm>
        </p:grpSpPr>
        <p:sp>
          <p:nvSpPr>
            <p:cNvPr id="44" name="Дуга 43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Дуга 44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5472052" y="1986969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spc="-100" dirty="0" smtClean="0"/>
              <a:t>24</a:t>
            </a:r>
            <a:endParaRPr lang="ru-RU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5938846" y="2344159"/>
            <a:ext cx="990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</a:t>
            </a:r>
            <a:r>
              <a:rPr lang="ru-RU" sz="3200" b="1" dirty="0" smtClean="0"/>
              <a:t>-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rgbClr val="00B0F0"/>
                </a:solidFill>
              </a:rPr>
              <a:t>8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6000760" y="2344159"/>
            <a:ext cx="571504" cy="357190"/>
            <a:chOff x="5357818" y="1071546"/>
            <a:chExt cx="785818" cy="285752"/>
          </a:xfrm>
        </p:grpSpPr>
        <p:sp>
          <p:nvSpPr>
            <p:cNvPr id="49" name="Дуга 48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Дуга 49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6043556" y="1986969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spc="-100" dirty="0" smtClean="0"/>
              <a:t>16</a:t>
            </a:r>
            <a:endParaRPr lang="ru-R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510350" y="2344159"/>
            <a:ext cx="990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</a:t>
            </a:r>
            <a:r>
              <a:rPr lang="ru-RU" sz="3200" b="1" dirty="0" smtClean="0"/>
              <a:t>-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rgbClr val="00B0F0"/>
                </a:solidFill>
              </a:rPr>
              <a:t>8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6572264" y="2344159"/>
            <a:ext cx="571504" cy="357190"/>
            <a:chOff x="5357818" y="1071546"/>
            <a:chExt cx="785818" cy="285752"/>
          </a:xfrm>
        </p:grpSpPr>
        <p:sp>
          <p:nvSpPr>
            <p:cNvPr id="54" name="Дуга 53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Дуга 54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6615060" y="1986969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spc="-100" dirty="0" smtClean="0"/>
              <a:t> 8</a:t>
            </a:r>
            <a:endParaRPr lang="ru-RU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7010416" y="2344159"/>
            <a:ext cx="990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</a:t>
            </a:r>
            <a:r>
              <a:rPr lang="ru-RU" sz="3200" b="1" dirty="0" smtClean="0"/>
              <a:t>-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rgbClr val="00B0F0"/>
                </a:solidFill>
              </a:rPr>
              <a:t>8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7143768" y="2344159"/>
            <a:ext cx="500066" cy="357190"/>
            <a:chOff x="5357818" y="1071546"/>
            <a:chExt cx="785818" cy="285752"/>
          </a:xfrm>
        </p:grpSpPr>
        <p:sp>
          <p:nvSpPr>
            <p:cNvPr id="59" name="Дуга 58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Дуга 59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7115126" y="1986969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spc="-100" dirty="0" smtClean="0"/>
              <a:t> 0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6" grpId="0"/>
      <p:bldP spid="27" grpId="0"/>
      <p:bldP spid="30" grpId="0"/>
      <p:bldP spid="33" grpId="0"/>
      <p:bldP spid="41" grpId="0"/>
      <p:bldP spid="46" grpId="0"/>
      <p:bldP spid="51" grpId="0"/>
      <p:bldP spid="56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0022"/>
            <a:ext cx="885828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Формування поняття про арифметичну дію ділення на вміщення</a:t>
            </a:r>
            <a:endParaRPr lang="ru-RU" sz="3600" b="1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88" y="1832426"/>
            <a:ext cx="9080912" cy="255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4374771"/>
            <a:ext cx="9144032" cy="255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3768" y="285749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</a:rPr>
              <a:t>6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6538" y="235743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</a:rPr>
              <a:t>6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9586" y="392906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</a:rPr>
              <a:t>6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15338" y="340584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</a:rPr>
              <a:t>6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3834" y="540611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3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7290" y="490604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3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3332" y="4906044"/>
            <a:ext cx="150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4 – 4 = 0</a:t>
            </a:r>
            <a:endParaRPr lang="ru-RU" sz="28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12396" y="647768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3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7290" y="597761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3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14678" y="592933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8 – 8 – 8 = 0</a:t>
            </a:r>
            <a:endParaRPr lang="ru-RU" sz="28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40720" y="3405846"/>
            <a:ext cx="150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0</a:t>
            </a:r>
            <a:endParaRPr lang="ru-RU" sz="28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00496" y="2357430"/>
            <a:ext cx="150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0</a:t>
            </a:r>
            <a:endParaRPr lang="ru-RU" sz="2800" i="1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000100" y="2786058"/>
            <a:ext cx="285752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00100" y="3856040"/>
            <a:ext cx="442915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214678" y="5356238"/>
            <a:ext cx="135732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14678" y="6429396"/>
            <a:ext cx="135732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8861"/>
          <a:stretch>
            <a:fillRect/>
          </a:stretch>
        </p:blipFill>
        <p:spPr bwMode="auto">
          <a:xfrm>
            <a:off x="0" y="1546243"/>
            <a:ext cx="9159783" cy="209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40953"/>
          <a:stretch>
            <a:fillRect/>
          </a:stretch>
        </p:blipFill>
        <p:spPr bwMode="auto">
          <a:xfrm>
            <a:off x="-15751" y="3786190"/>
            <a:ext cx="9159783" cy="30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300022"/>
            <a:ext cx="885828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Формування поняття про арифметичну дію ділення на вміщення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92867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Математичний вираз </a:t>
            </a:r>
            <a:r>
              <a:rPr lang="uk-UA" sz="3600" b="1" dirty="0" err="1" smtClean="0">
                <a:solidFill>
                  <a:srgbClr val="FFC000"/>
                </a:solidFill>
              </a:rPr>
              <a:t>“добуток“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5853138" cy="52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10558"/>
            <a:ext cx="1457260" cy="43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2459" y="2162169"/>
            <a:ext cx="206947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228274"/>
            <a:ext cx="1613531" cy="4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0689" y="2191479"/>
            <a:ext cx="2589029" cy="45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" y="4429133"/>
            <a:ext cx="9144032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18" y="5130854"/>
            <a:ext cx="1504952" cy="44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237" y="5728126"/>
            <a:ext cx="2791089" cy="48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5143512"/>
            <a:ext cx="785817" cy="41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000232" y="5000636"/>
            <a:ext cx="388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=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14678" y="5650072"/>
            <a:ext cx="388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=</a:t>
            </a:r>
            <a:endParaRPr lang="ru-RU" sz="4000" b="1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5" y="5715015"/>
            <a:ext cx="1000133" cy="45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3214678" y="5857892"/>
            <a:ext cx="428628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03 0.105 " pathEditMode="relative" ptsTypes="AA">
                                      <p:cBhvr>
                                        <p:cTn id="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4.37558E-6 L -0.62622 0.178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21832E-6 L 0.39618 0.0964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32562E-7 L 0.13212 0.1755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4677" y="1785926"/>
            <a:ext cx="9158677" cy="258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92867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Математичний вираз </a:t>
            </a:r>
            <a:r>
              <a:rPr lang="uk-UA" sz="3600" b="1" dirty="0" err="1" smtClean="0">
                <a:solidFill>
                  <a:srgbClr val="FFC000"/>
                </a:solidFill>
              </a:rPr>
              <a:t>“добуток“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952b864ec46241768bfa8dd2e487ea4517d3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9497</TotalTime>
  <Words>231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Ознайомлення з арифметичною дією ділення на вміщення</vt:lpstr>
      <vt:lpstr>Ознайомлення із дією ділення на вміщення. Підготовчі вправи</vt:lpstr>
      <vt:lpstr>Створення і розв'язування проблемної ситуації</vt:lpstr>
      <vt:lpstr>Створення і розв'язування проблемної ситуації</vt:lpstr>
      <vt:lpstr>Первинне закріплення</vt:lpstr>
      <vt:lpstr>Формування поняття про арифметичну дію ділення на вміщення</vt:lpstr>
      <vt:lpstr>Формування поняття про арифметичну дію ділення на вміщення</vt:lpstr>
      <vt:lpstr>Математичний вираз “добуток“</vt:lpstr>
      <vt:lpstr>Математичний вираз “добуток“</vt:lpstr>
      <vt:lpstr>Математичний вираз “частка”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9.   Методика формування обчислювальних навичок табличного множення та ділення</dc:title>
  <dc:creator>Светлана</dc:creator>
  <cp:lastModifiedBy>Marinochka</cp:lastModifiedBy>
  <cp:revision>471</cp:revision>
  <dcterms:created xsi:type="dcterms:W3CDTF">2013-03-24T06:26:47Z</dcterms:created>
  <dcterms:modified xsi:type="dcterms:W3CDTF">2015-09-02T10:22:58Z</dcterms:modified>
</cp:coreProperties>
</file>