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5"/>
  </p:notesMasterIdLst>
  <p:sldIdLst>
    <p:sldId id="405" r:id="rId2"/>
    <p:sldId id="309" r:id="rId3"/>
    <p:sldId id="310" r:id="rId4"/>
    <p:sldId id="311" r:id="rId5"/>
    <p:sldId id="315" r:id="rId6"/>
    <p:sldId id="316" r:id="rId7"/>
    <p:sldId id="323" r:id="rId8"/>
    <p:sldId id="317" r:id="rId9"/>
    <p:sldId id="319" r:id="rId10"/>
    <p:sldId id="320" r:id="rId11"/>
    <p:sldId id="321" r:id="rId12"/>
    <p:sldId id="322" r:id="rId13"/>
    <p:sldId id="324" r:id="rId14"/>
  </p:sldIdLst>
  <p:sldSz cx="9144000" cy="6858000" type="screen4x3"/>
  <p:notesSz cx="6858000" cy="9144000"/>
  <p:custDataLst>
    <p:tags r:id="rId1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clrMru>
    <a:srgbClr val="FF0066"/>
    <a:srgbClr val="56E507"/>
    <a:srgbClr val="FFCC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68" d="100"/>
          <a:sy n="68" d="100"/>
        </p:scale>
        <p:origin x="-876" y="-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242589-1098-4B75-B568-A6734D4A3FFF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A1A707-E4F9-4E31-8F46-69FE40E0515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00022"/>
            <a:ext cx="8715404" cy="914400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dirty="0" smtClean="0"/>
              <a:t>Ознайомлення з арифметичною дією ділення на вміщення</a:t>
            </a:r>
            <a:endParaRPr lang="ru-RU" sz="3600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5735" t="26833" r="26344" b="27393"/>
          <a:stretch>
            <a:fillRect/>
          </a:stretch>
        </p:blipFill>
        <p:spPr bwMode="auto">
          <a:xfrm>
            <a:off x="-142908" y="1500174"/>
            <a:ext cx="9577575" cy="528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285728"/>
            <a:ext cx="7972452" cy="1140736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 smtClean="0">
                <a:solidFill>
                  <a:schemeClr val="tx1"/>
                </a:solidFill>
              </a:rPr>
              <a:t>Математичний вираз </a:t>
            </a:r>
            <a:r>
              <a:rPr lang="uk-UA" sz="3600" b="1" dirty="0" err="1" smtClean="0">
                <a:solidFill>
                  <a:schemeClr val="tx1"/>
                </a:solidFill>
              </a:rPr>
              <a:t>“частка”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357298"/>
            <a:ext cx="8186766" cy="4998262"/>
          </a:xfrm>
        </p:spPr>
        <p:txBody>
          <a:bodyPr/>
          <a:lstStyle/>
          <a:p>
            <a:pPr>
              <a:buNone/>
            </a:pPr>
            <a:r>
              <a:rPr lang="uk-UA" sz="2800" dirty="0" smtClean="0"/>
              <a:t>Розбий різниці на дві групи.</a:t>
            </a:r>
          </a:p>
          <a:p>
            <a:pPr>
              <a:buNone/>
            </a:pPr>
            <a:r>
              <a:rPr lang="uk-UA" b="1" dirty="0" smtClean="0"/>
              <a:t>                                                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2560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3714752"/>
            <a:ext cx="9144032" cy="437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рямоугольник 15"/>
          <p:cNvSpPr/>
          <p:nvPr/>
        </p:nvSpPr>
        <p:spPr>
          <a:xfrm>
            <a:off x="2589242" y="1905648"/>
            <a:ext cx="17684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 smtClean="0"/>
              <a:t>18 – 6 – 6</a:t>
            </a:r>
            <a:endParaRPr lang="ru-RU" sz="2800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5064557" y="1857364"/>
            <a:ext cx="38651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b="1" dirty="0" smtClean="0"/>
              <a:t>56 – 8 – 8 – 8 – 8 – 8 – 8 </a:t>
            </a:r>
            <a:endParaRPr lang="ru-RU" sz="2800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571472" y="1928802"/>
            <a:ext cx="17684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 smtClean="0"/>
              <a:t>54 - 29 </a:t>
            </a:r>
            <a:endParaRPr lang="ru-RU" sz="2800" b="1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857224" y="4429132"/>
            <a:ext cx="442941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b="1" dirty="0" smtClean="0"/>
              <a:t>56 – 8 – 8 – 8 – 8 – 8 – 8 = 0 </a:t>
            </a:r>
            <a:endParaRPr lang="ru-RU" sz="2800" b="1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6609714" y="4405978"/>
            <a:ext cx="167706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b="1" dirty="0" smtClean="0"/>
              <a:t>56 : 8 = 7 </a:t>
            </a:r>
            <a:endParaRPr lang="ru-RU" sz="2800" b="1" dirty="0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428596" y="214290"/>
            <a:ext cx="8258204" cy="928670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Математичний вираз </a:t>
            </a:r>
            <a:r>
              <a:rPr kumimoji="0" lang="uk-UA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“частка“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142 0.00208 L 0.64011 0.0460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6" y="2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3594 0.01596 L 0.41146 0.1103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8" y="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421 0.01249 L -0.49079 0.07748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2" y="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9" grpId="0"/>
      <p:bldP spid="21" grpId="0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37" y="1829837"/>
            <a:ext cx="9128163" cy="2599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428596" y="214290"/>
            <a:ext cx="8258204" cy="928670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Математичний вираз </a:t>
            </a:r>
            <a:r>
              <a:rPr kumimoji="0" lang="uk-UA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“частка“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58" y="1785926"/>
            <a:ext cx="9118242" cy="2171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43050"/>
            <a:ext cx="9144000" cy="4014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428596" y="214290"/>
            <a:ext cx="8258204" cy="928670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3600" b="1" dirty="0" smtClean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Закріплення знання математичних виразів добутку та </a:t>
            </a: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частки.</a:t>
            </a:r>
            <a:r>
              <a:rPr kumimoji="0" lang="uk-UA" sz="3600" b="1" i="0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Розвиток математичного мовлення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" dur="5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4878" y="2007259"/>
            <a:ext cx="9188878" cy="2564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000240"/>
            <a:ext cx="9144000" cy="251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428596" y="214290"/>
            <a:ext cx="8258204" cy="928670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3600" b="1" dirty="0" smtClean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Закріплення знання математичних виразів добутку та </a:t>
            </a: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частки.</a:t>
            </a:r>
            <a:r>
              <a:rPr kumimoji="0" lang="uk-UA" sz="3600" b="1" i="0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Розвиток математичного мовлення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" dur="500"/>
                                        <p:tgtEl>
                                          <p:spTgt spid="29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300022"/>
            <a:ext cx="7772400" cy="9144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/>
              <a:t>Ознайомлення із дією ділення на вміщення. Підготовчі вправи</a:t>
            </a:r>
            <a:endParaRPr lang="ru-RU" sz="3600" b="1" dirty="0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2405578"/>
            <a:ext cx="9144000" cy="2737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300022"/>
            <a:ext cx="7772400" cy="9144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/>
              <a:t>Створення і розв'язування проблемної ситуації</a:t>
            </a:r>
            <a:endParaRPr lang="ru-RU" sz="3600" b="1" dirty="0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0" y="1642314"/>
            <a:ext cx="9144000" cy="4301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2643174" y="2905780"/>
            <a:ext cx="9617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/>
              <a:t>= 0</a:t>
            </a:r>
            <a:endParaRPr lang="ru-RU" sz="2800" i="1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0" y="2500306"/>
            <a:ext cx="2214546" cy="21431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572264" y="2357430"/>
            <a:ext cx="9617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/>
              <a:t>= 0</a:t>
            </a:r>
            <a:endParaRPr lang="ru-RU" sz="2800" i="1" dirty="0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3571876"/>
            <a:ext cx="3000364" cy="21431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8143900" y="3429000"/>
            <a:ext cx="9617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/>
              <a:t>= 0</a:t>
            </a:r>
            <a:endParaRPr lang="ru-RU" sz="2800" i="1" dirty="0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4572000" y="3071810"/>
            <a:ext cx="2071702" cy="14287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-214346" y="3929066"/>
            <a:ext cx="9358346" cy="20717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2" grpId="0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199088"/>
            <a:ext cx="9144000" cy="2372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914400" y="300022"/>
            <a:ext cx="7772400" cy="9144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/>
              <a:t>Створення і розв'язування проблемної ситуації</a:t>
            </a:r>
            <a:endParaRPr lang="ru-RU" sz="36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3786190"/>
            <a:ext cx="3750479" cy="12858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822049" y="2928934"/>
            <a:ext cx="4321951" cy="9286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536297" y="3714752"/>
            <a:ext cx="3750479" cy="12858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-32" y="3071810"/>
            <a:ext cx="2500330" cy="2857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00034" y="3357562"/>
            <a:ext cx="1571636" cy="4286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857356" y="3429000"/>
            <a:ext cx="1071570" cy="3571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857488" y="3286124"/>
            <a:ext cx="1357322" cy="3571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7488" y="3000372"/>
            <a:ext cx="785818" cy="3571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643306" y="3000372"/>
            <a:ext cx="785818" cy="3571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300022"/>
            <a:ext cx="7772400" cy="914400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 smtClean="0">
                <a:solidFill>
                  <a:srgbClr val="FFC000"/>
                </a:solidFill>
              </a:rPr>
              <a:t>Первинне закріплення</a:t>
            </a:r>
            <a:endParaRPr lang="ru-RU" sz="3600" b="1" dirty="0">
              <a:solidFill>
                <a:srgbClr val="FFC000"/>
              </a:solidFill>
            </a:endParaRPr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78162" y="1357298"/>
            <a:ext cx="9722162" cy="834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Прямая со стрелкой 8"/>
          <p:cNvCxnSpPr>
            <a:stCxn id="18" idx="1"/>
            <a:endCxn id="33" idx="3"/>
          </p:cNvCxnSpPr>
          <p:nvPr/>
        </p:nvCxnSpPr>
        <p:spPr>
          <a:xfrm rot="10800000">
            <a:off x="2009756" y="2649819"/>
            <a:ext cx="3776690" cy="48679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10800000">
            <a:off x="2000232" y="4071942"/>
            <a:ext cx="4143404" cy="21830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511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834389"/>
            <a:ext cx="9144000" cy="1309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3929058" y="2357430"/>
            <a:ext cx="47863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/>
              <a:t>48 -</a:t>
            </a:r>
            <a:r>
              <a:rPr lang="uk-UA" sz="3200" b="1" dirty="0" smtClean="0">
                <a:solidFill>
                  <a:schemeClr val="bg1"/>
                </a:solidFill>
              </a:rPr>
              <a:t> </a:t>
            </a:r>
            <a:r>
              <a:rPr lang="uk-UA" sz="3200" b="1" dirty="0" smtClean="0">
                <a:solidFill>
                  <a:srgbClr val="00B0F0"/>
                </a:solidFill>
              </a:rPr>
              <a:t>8</a:t>
            </a:r>
            <a:r>
              <a:rPr lang="uk-UA" sz="3200" b="1" dirty="0" smtClean="0">
                <a:solidFill>
                  <a:schemeClr val="bg1"/>
                </a:solidFill>
              </a:rPr>
              <a:t>  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5786446" y="2844225"/>
            <a:ext cx="14253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b="1" dirty="0" smtClean="0">
                <a:solidFill>
                  <a:srgbClr val="FF0066"/>
                </a:solidFill>
              </a:rPr>
              <a:t>6 разів</a:t>
            </a:r>
            <a:endParaRPr lang="ru-RU" sz="3200" b="1" dirty="0">
              <a:solidFill>
                <a:srgbClr val="FF0066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858148" y="2334276"/>
            <a:ext cx="726481" cy="584775"/>
          </a:xfrm>
          <a:prstGeom prst="rect">
            <a:avLst/>
          </a:prstGeom>
          <a:ln w="3175">
            <a:noFill/>
          </a:ln>
        </p:spPr>
        <p:txBody>
          <a:bodyPr wrap="none">
            <a:spAutoFit/>
          </a:bodyPr>
          <a:lstStyle/>
          <a:p>
            <a:r>
              <a:rPr lang="uk-UA" sz="3200" b="1" dirty="0" smtClean="0"/>
              <a:t>= 0</a:t>
            </a:r>
            <a:endParaRPr lang="ru-RU" sz="3200" b="1" dirty="0"/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4714876" y="2857496"/>
            <a:ext cx="3000396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-428660" y="2357430"/>
            <a:ext cx="26432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 smtClean="0"/>
              <a:t>48 : </a:t>
            </a:r>
            <a:r>
              <a:rPr lang="uk-UA" sz="3200" b="1" dirty="0" smtClean="0">
                <a:solidFill>
                  <a:srgbClr val="00B0F0"/>
                </a:solidFill>
              </a:rPr>
              <a:t>8</a:t>
            </a:r>
            <a:r>
              <a:rPr lang="uk-UA" sz="3200" b="1" dirty="0" smtClean="0">
                <a:solidFill>
                  <a:schemeClr val="accent2"/>
                </a:solidFill>
              </a:rPr>
              <a:t> </a:t>
            </a:r>
            <a:r>
              <a:rPr lang="uk-UA" sz="3200" b="1" dirty="0" smtClean="0"/>
              <a:t>= </a:t>
            </a:r>
            <a:endParaRPr lang="ru-RU" sz="3200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5143504" y="3571876"/>
            <a:ext cx="37243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/>
              <a:t>24 -</a:t>
            </a:r>
            <a:r>
              <a:rPr lang="uk-UA" sz="3200" b="1" dirty="0" smtClean="0">
                <a:solidFill>
                  <a:schemeClr val="bg1"/>
                </a:solidFill>
              </a:rPr>
              <a:t> </a:t>
            </a:r>
            <a:r>
              <a:rPr lang="uk-UA" sz="3200" b="1" dirty="0" smtClean="0">
                <a:solidFill>
                  <a:srgbClr val="00B0F0"/>
                </a:solidFill>
              </a:rPr>
              <a:t>6</a:t>
            </a:r>
            <a:r>
              <a:rPr lang="uk-UA" sz="3200" b="1" dirty="0" smtClean="0">
                <a:solidFill>
                  <a:schemeClr val="bg1"/>
                </a:solidFill>
              </a:rPr>
              <a:t> </a:t>
            </a:r>
            <a:r>
              <a:rPr lang="uk-UA" sz="3200" b="1" dirty="0" smtClean="0"/>
              <a:t>-</a:t>
            </a:r>
            <a:r>
              <a:rPr lang="uk-UA" sz="3200" b="1" dirty="0" smtClean="0">
                <a:solidFill>
                  <a:schemeClr val="bg1"/>
                </a:solidFill>
              </a:rPr>
              <a:t> </a:t>
            </a:r>
            <a:r>
              <a:rPr lang="uk-UA" sz="3200" b="1" dirty="0" smtClean="0">
                <a:solidFill>
                  <a:srgbClr val="00B0F0"/>
                </a:solidFill>
              </a:rPr>
              <a:t>6</a:t>
            </a:r>
            <a:r>
              <a:rPr lang="uk-UA" sz="3200" b="1" dirty="0" smtClean="0">
                <a:solidFill>
                  <a:schemeClr val="bg1"/>
                </a:solidFill>
              </a:rPr>
              <a:t> </a:t>
            </a:r>
            <a:r>
              <a:rPr lang="uk-UA" sz="3200" b="1" dirty="0" smtClean="0"/>
              <a:t>-</a:t>
            </a:r>
            <a:r>
              <a:rPr lang="uk-UA" sz="3200" b="1" dirty="0" smtClean="0">
                <a:solidFill>
                  <a:schemeClr val="bg1"/>
                </a:solidFill>
              </a:rPr>
              <a:t> </a:t>
            </a:r>
            <a:r>
              <a:rPr lang="uk-UA" sz="3200" b="1" dirty="0" smtClean="0">
                <a:solidFill>
                  <a:srgbClr val="00B0F0"/>
                </a:solidFill>
              </a:rPr>
              <a:t>6</a:t>
            </a:r>
            <a:r>
              <a:rPr lang="uk-UA" sz="3200" b="1" dirty="0" smtClean="0">
                <a:solidFill>
                  <a:schemeClr val="bg1"/>
                </a:solidFill>
              </a:rPr>
              <a:t> </a:t>
            </a:r>
            <a:r>
              <a:rPr lang="uk-UA" sz="3200" b="1" dirty="0" smtClean="0"/>
              <a:t>-</a:t>
            </a:r>
            <a:r>
              <a:rPr lang="uk-UA" sz="3200" b="1" dirty="0" smtClean="0">
                <a:solidFill>
                  <a:schemeClr val="bg1"/>
                </a:solidFill>
              </a:rPr>
              <a:t> </a:t>
            </a:r>
            <a:r>
              <a:rPr lang="uk-UA" sz="3200" b="1" dirty="0" smtClean="0">
                <a:solidFill>
                  <a:srgbClr val="00B0F0"/>
                </a:solidFill>
              </a:rPr>
              <a:t>6</a:t>
            </a:r>
            <a:r>
              <a:rPr lang="uk-UA" sz="3200" b="1" dirty="0" smtClean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6156530" y="4058671"/>
            <a:ext cx="132760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b="1" dirty="0" smtClean="0">
                <a:solidFill>
                  <a:srgbClr val="FF0066"/>
                </a:solidFill>
              </a:rPr>
              <a:t>4 рази</a:t>
            </a:r>
            <a:endParaRPr lang="ru-RU" sz="3200" b="1" dirty="0">
              <a:solidFill>
                <a:srgbClr val="FF0066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7846047" y="3571876"/>
            <a:ext cx="726481" cy="584775"/>
          </a:xfrm>
          <a:prstGeom prst="rect">
            <a:avLst/>
          </a:prstGeom>
          <a:ln w="3175">
            <a:noFill/>
          </a:ln>
        </p:spPr>
        <p:txBody>
          <a:bodyPr wrap="none">
            <a:spAutoFit/>
          </a:bodyPr>
          <a:lstStyle/>
          <a:p>
            <a:r>
              <a:rPr lang="uk-UA" sz="3200" b="1" dirty="0" smtClean="0"/>
              <a:t>= 0</a:t>
            </a:r>
            <a:endParaRPr lang="ru-RU" sz="3200" b="1" dirty="0"/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>
            <a:off x="5929322" y="4071942"/>
            <a:ext cx="1847864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-357222" y="3630043"/>
            <a:ext cx="26432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 smtClean="0"/>
              <a:t>24 : </a:t>
            </a:r>
            <a:r>
              <a:rPr lang="uk-UA" sz="3200" b="1" dirty="0" smtClean="0">
                <a:solidFill>
                  <a:srgbClr val="00B0F0"/>
                </a:solidFill>
              </a:rPr>
              <a:t>6</a:t>
            </a:r>
            <a:r>
              <a:rPr lang="uk-UA" sz="3200" b="1" dirty="0" smtClean="0">
                <a:solidFill>
                  <a:schemeClr val="accent2"/>
                </a:solidFill>
              </a:rPr>
              <a:t> </a:t>
            </a:r>
            <a:r>
              <a:rPr lang="uk-UA" sz="3200" b="1" dirty="0" smtClean="0"/>
              <a:t>= </a:t>
            </a:r>
            <a:endParaRPr lang="ru-RU" sz="3200" b="1" dirty="0"/>
          </a:p>
        </p:txBody>
      </p:sp>
      <p:sp>
        <p:nvSpPr>
          <p:cNvPr id="33" name="TextBox 32"/>
          <p:cNvSpPr txBox="1"/>
          <p:nvPr/>
        </p:nvSpPr>
        <p:spPr>
          <a:xfrm>
            <a:off x="1571604" y="2357430"/>
            <a:ext cx="438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 smtClean="0">
                <a:solidFill>
                  <a:schemeClr val="accent2"/>
                </a:solidFill>
              </a:rPr>
              <a:t>6</a:t>
            </a:r>
            <a:endParaRPr lang="ru-RU" sz="3200" b="1" dirty="0">
              <a:solidFill>
                <a:schemeClr val="accent2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500166" y="3630043"/>
            <a:ext cx="5810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 smtClean="0">
                <a:solidFill>
                  <a:schemeClr val="accent2"/>
                </a:solidFill>
              </a:rPr>
              <a:t> 4</a:t>
            </a:r>
            <a:endParaRPr lang="ru-RU" sz="3200" b="1" dirty="0">
              <a:solidFill>
                <a:schemeClr val="accent2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13500" y="5630307"/>
            <a:ext cx="14724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/>
              <a:t> 48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671020" y="5630307"/>
            <a:ext cx="14724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/>
              <a:t>  8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671284" y="5630307"/>
            <a:ext cx="14724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/>
              <a:t> 48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072462" y="5630307"/>
            <a:ext cx="14724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/>
              <a:t>  8</a:t>
            </a:r>
          </a:p>
        </p:txBody>
      </p:sp>
      <p:grpSp>
        <p:nvGrpSpPr>
          <p:cNvPr id="31" name="Группа 30"/>
          <p:cNvGrpSpPr/>
          <p:nvPr/>
        </p:nvGrpSpPr>
        <p:grpSpPr>
          <a:xfrm>
            <a:off x="4143372" y="2357430"/>
            <a:ext cx="642942" cy="357190"/>
            <a:chOff x="5357818" y="1071546"/>
            <a:chExt cx="785818" cy="285752"/>
          </a:xfrm>
        </p:grpSpPr>
        <p:sp>
          <p:nvSpPr>
            <p:cNvPr id="32" name="Дуга 31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Дуга 33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5" name="Прямоугольник 34"/>
          <p:cNvSpPr/>
          <p:nvPr/>
        </p:nvSpPr>
        <p:spPr>
          <a:xfrm>
            <a:off x="4248082" y="2038641"/>
            <a:ext cx="4667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spc="-100" dirty="0" smtClean="0"/>
              <a:t>40</a:t>
            </a:r>
            <a:endParaRPr lang="ru-RU" sz="2400" dirty="0"/>
          </a:p>
        </p:txBody>
      </p:sp>
      <p:sp>
        <p:nvSpPr>
          <p:cNvPr id="37" name="TextBox 36"/>
          <p:cNvSpPr txBox="1"/>
          <p:nvPr/>
        </p:nvSpPr>
        <p:spPr>
          <a:xfrm>
            <a:off x="4786314" y="2357430"/>
            <a:ext cx="9906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  </a:t>
            </a:r>
            <a:r>
              <a:rPr lang="ru-RU" sz="3200" b="1" dirty="0" smtClean="0"/>
              <a:t>-</a:t>
            </a:r>
            <a:r>
              <a:rPr lang="ru-RU" sz="3200" b="1" dirty="0" smtClean="0">
                <a:solidFill>
                  <a:schemeClr val="bg1"/>
                </a:solidFill>
              </a:rPr>
              <a:t> </a:t>
            </a:r>
            <a:r>
              <a:rPr lang="ru-RU" sz="3200" b="1" dirty="0" smtClean="0">
                <a:solidFill>
                  <a:srgbClr val="00B0F0"/>
                </a:solidFill>
              </a:rPr>
              <a:t>8</a:t>
            </a:r>
            <a:r>
              <a:rPr lang="uk-UA" sz="3200" b="1" dirty="0" smtClean="0">
                <a:solidFill>
                  <a:schemeClr val="bg1"/>
                </a:solidFill>
              </a:rPr>
              <a:t> </a:t>
            </a:r>
          </a:p>
        </p:txBody>
      </p:sp>
      <p:grpSp>
        <p:nvGrpSpPr>
          <p:cNvPr id="38" name="Группа 37"/>
          <p:cNvGrpSpPr/>
          <p:nvPr/>
        </p:nvGrpSpPr>
        <p:grpSpPr>
          <a:xfrm>
            <a:off x="4786314" y="2357430"/>
            <a:ext cx="642942" cy="357190"/>
            <a:chOff x="5357818" y="1071546"/>
            <a:chExt cx="785818" cy="285752"/>
          </a:xfrm>
        </p:grpSpPr>
        <p:sp>
          <p:nvSpPr>
            <p:cNvPr id="39" name="Дуга 38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Дуга 39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1" name="Прямоугольник 40"/>
          <p:cNvSpPr/>
          <p:nvPr/>
        </p:nvSpPr>
        <p:spPr>
          <a:xfrm>
            <a:off x="4891024" y="2000240"/>
            <a:ext cx="4667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spc="-100" dirty="0" smtClean="0"/>
              <a:t>32</a:t>
            </a:r>
            <a:endParaRPr lang="ru-RU" sz="2400" dirty="0"/>
          </a:p>
        </p:txBody>
      </p:sp>
      <p:sp>
        <p:nvSpPr>
          <p:cNvPr id="42" name="TextBox 41"/>
          <p:cNvSpPr txBox="1"/>
          <p:nvPr/>
        </p:nvSpPr>
        <p:spPr>
          <a:xfrm>
            <a:off x="5367342" y="2344159"/>
            <a:ext cx="9906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  </a:t>
            </a:r>
            <a:r>
              <a:rPr lang="ru-RU" sz="3200" b="1" dirty="0" smtClean="0"/>
              <a:t>-</a:t>
            </a:r>
            <a:r>
              <a:rPr lang="ru-RU" sz="3200" b="1" dirty="0" smtClean="0">
                <a:solidFill>
                  <a:schemeClr val="bg1"/>
                </a:solidFill>
              </a:rPr>
              <a:t> </a:t>
            </a:r>
            <a:r>
              <a:rPr lang="ru-RU" sz="3200" b="1" dirty="0" smtClean="0">
                <a:solidFill>
                  <a:srgbClr val="00B0F0"/>
                </a:solidFill>
              </a:rPr>
              <a:t>8</a:t>
            </a:r>
            <a:r>
              <a:rPr lang="uk-UA" sz="3200" b="1" dirty="0" smtClean="0">
                <a:solidFill>
                  <a:schemeClr val="bg1"/>
                </a:solidFill>
              </a:rPr>
              <a:t> </a:t>
            </a:r>
          </a:p>
        </p:txBody>
      </p:sp>
      <p:grpSp>
        <p:nvGrpSpPr>
          <p:cNvPr id="43" name="Группа 42"/>
          <p:cNvGrpSpPr/>
          <p:nvPr/>
        </p:nvGrpSpPr>
        <p:grpSpPr>
          <a:xfrm>
            <a:off x="5429256" y="2344159"/>
            <a:ext cx="571504" cy="357190"/>
            <a:chOff x="5357818" y="1071546"/>
            <a:chExt cx="785818" cy="285752"/>
          </a:xfrm>
        </p:grpSpPr>
        <p:sp>
          <p:nvSpPr>
            <p:cNvPr id="44" name="Дуга 43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Дуга 44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6" name="Прямоугольник 45"/>
          <p:cNvSpPr/>
          <p:nvPr/>
        </p:nvSpPr>
        <p:spPr>
          <a:xfrm>
            <a:off x="5472052" y="1986969"/>
            <a:ext cx="4667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spc="-100" dirty="0" smtClean="0"/>
              <a:t>24</a:t>
            </a:r>
            <a:endParaRPr lang="ru-RU" sz="2400" dirty="0"/>
          </a:p>
        </p:txBody>
      </p:sp>
      <p:sp>
        <p:nvSpPr>
          <p:cNvPr id="47" name="TextBox 46"/>
          <p:cNvSpPr txBox="1"/>
          <p:nvPr/>
        </p:nvSpPr>
        <p:spPr>
          <a:xfrm>
            <a:off x="5938846" y="2344159"/>
            <a:ext cx="9906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  </a:t>
            </a:r>
            <a:r>
              <a:rPr lang="ru-RU" sz="3200" b="1" dirty="0" smtClean="0"/>
              <a:t>-</a:t>
            </a:r>
            <a:r>
              <a:rPr lang="ru-RU" sz="3200" b="1" dirty="0" smtClean="0">
                <a:solidFill>
                  <a:schemeClr val="bg1"/>
                </a:solidFill>
              </a:rPr>
              <a:t> </a:t>
            </a:r>
            <a:r>
              <a:rPr lang="ru-RU" sz="3200" b="1" dirty="0" smtClean="0">
                <a:solidFill>
                  <a:srgbClr val="00B0F0"/>
                </a:solidFill>
              </a:rPr>
              <a:t>8</a:t>
            </a:r>
            <a:r>
              <a:rPr lang="uk-UA" sz="3200" b="1" dirty="0" smtClean="0">
                <a:solidFill>
                  <a:schemeClr val="bg1"/>
                </a:solidFill>
              </a:rPr>
              <a:t> </a:t>
            </a:r>
          </a:p>
        </p:txBody>
      </p:sp>
      <p:grpSp>
        <p:nvGrpSpPr>
          <p:cNvPr id="48" name="Группа 47"/>
          <p:cNvGrpSpPr/>
          <p:nvPr/>
        </p:nvGrpSpPr>
        <p:grpSpPr>
          <a:xfrm>
            <a:off x="6000760" y="2344159"/>
            <a:ext cx="571504" cy="357190"/>
            <a:chOff x="5357818" y="1071546"/>
            <a:chExt cx="785818" cy="285752"/>
          </a:xfrm>
        </p:grpSpPr>
        <p:sp>
          <p:nvSpPr>
            <p:cNvPr id="49" name="Дуга 48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Дуга 49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1" name="Прямоугольник 50"/>
          <p:cNvSpPr/>
          <p:nvPr/>
        </p:nvSpPr>
        <p:spPr>
          <a:xfrm>
            <a:off x="6043556" y="1986969"/>
            <a:ext cx="4667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spc="-100" dirty="0" smtClean="0"/>
              <a:t>16</a:t>
            </a:r>
            <a:endParaRPr lang="ru-RU" sz="2400" dirty="0"/>
          </a:p>
        </p:txBody>
      </p:sp>
      <p:sp>
        <p:nvSpPr>
          <p:cNvPr id="52" name="TextBox 51"/>
          <p:cNvSpPr txBox="1"/>
          <p:nvPr/>
        </p:nvSpPr>
        <p:spPr>
          <a:xfrm>
            <a:off x="6510350" y="2344159"/>
            <a:ext cx="9906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  </a:t>
            </a:r>
            <a:r>
              <a:rPr lang="ru-RU" sz="3200" b="1" dirty="0" smtClean="0"/>
              <a:t>-</a:t>
            </a:r>
            <a:r>
              <a:rPr lang="ru-RU" sz="3200" b="1" dirty="0" smtClean="0">
                <a:solidFill>
                  <a:schemeClr val="bg1"/>
                </a:solidFill>
              </a:rPr>
              <a:t> </a:t>
            </a:r>
            <a:r>
              <a:rPr lang="ru-RU" sz="3200" b="1" dirty="0" smtClean="0">
                <a:solidFill>
                  <a:srgbClr val="00B0F0"/>
                </a:solidFill>
              </a:rPr>
              <a:t>8</a:t>
            </a:r>
            <a:r>
              <a:rPr lang="uk-UA" sz="3200" b="1" dirty="0" smtClean="0">
                <a:solidFill>
                  <a:schemeClr val="bg1"/>
                </a:solidFill>
              </a:rPr>
              <a:t> </a:t>
            </a:r>
          </a:p>
        </p:txBody>
      </p:sp>
      <p:grpSp>
        <p:nvGrpSpPr>
          <p:cNvPr id="53" name="Группа 52"/>
          <p:cNvGrpSpPr/>
          <p:nvPr/>
        </p:nvGrpSpPr>
        <p:grpSpPr>
          <a:xfrm>
            <a:off x="6572264" y="2344159"/>
            <a:ext cx="571504" cy="357190"/>
            <a:chOff x="5357818" y="1071546"/>
            <a:chExt cx="785818" cy="285752"/>
          </a:xfrm>
        </p:grpSpPr>
        <p:sp>
          <p:nvSpPr>
            <p:cNvPr id="54" name="Дуга 53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Дуга 54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6" name="Прямоугольник 55"/>
          <p:cNvSpPr/>
          <p:nvPr/>
        </p:nvSpPr>
        <p:spPr>
          <a:xfrm>
            <a:off x="6615060" y="1986969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spc="-100" dirty="0" smtClean="0"/>
              <a:t> 8</a:t>
            </a:r>
            <a:endParaRPr lang="ru-RU" sz="2400" dirty="0"/>
          </a:p>
        </p:txBody>
      </p:sp>
      <p:sp>
        <p:nvSpPr>
          <p:cNvPr id="57" name="TextBox 56"/>
          <p:cNvSpPr txBox="1"/>
          <p:nvPr/>
        </p:nvSpPr>
        <p:spPr>
          <a:xfrm>
            <a:off x="7010416" y="2344159"/>
            <a:ext cx="9906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  </a:t>
            </a:r>
            <a:r>
              <a:rPr lang="ru-RU" sz="3200" b="1" dirty="0" smtClean="0"/>
              <a:t>-</a:t>
            </a:r>
            <a:r>
              <a:rPr lang="ru-RU" sz="3200" b="1" dirty="0" smtClean="0">
                <a:solidFill>
                  <a:schemeClr val="bg1"/>
                </a:solidFill>
              </a:rPr>
              <a:t> </a:t>
            </a:r>
            <a:r>
              <a:rPr lang="ru-RU" sz="3200" b="1" dirty="0" smtClean="0">
                <a:solidFill>
                  <a:srgbClr val="00B0F0"/>
                </a:solidFill>
              </a:rPr>
              <a:t>8</a:t>
            </a:r>
            <a:r>
              <a:rPr lang="uk-UA" sz="3200" b="1" dirty="0" smtClean="0">
                <a:solidFill>
                  <a:schemeClr val="bg1"/>
                </a:solidFill>
              </a:rPr>
              <a:t> </a:t>
            </a:r>
          </a:p>
        </p:txBody>
      </p:sp>
      <p:grpSp>
        <p:nvGrpSpPr>
          <p:cNvPr id="58" name="Группа 57"/>
          <p:cNvGrpSpPr/>
          <p:nvPr/>
        </p:nvGrpSpPr>
        <p:grpSpPr>
          <a:xfrm>
            <a:off x="7143768" y="2344159"/>
            <a:ext cx="500066" cy="357190"/>
            <a:chOff x="5357818" y="1071546"/>
            <a:chExt cx="785818" cy="285752"/>
          </a:xfrm>
        </p:grpSpPr>
        <p:sp>
          <p:nvSpPr>
            <p:cNvPr id="59" name="Дуга 58"/>
            <p:cNvSpPr/>
            <p:nvPr/>
          </p:nvSpPr>
          <p:spPr>
            <a:xfrm>
              <a:off x="5357818" y="1071546"/>
              <a:ext cx="785818" cy="285752"/>
            </a:xfrm>
            <a:prstGeom prst="arc">
              <a:avLst/>
            </a:prstGeom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Дуга 59"/>
            <p:cNvSpPr/>
            <p:nvPr/>
          </p:nvSpPr>
          <p:spPr>
            <a:xfrm flipH="1">
              <a:off x="5357818" y="1071546"/>
              <a:ext cx="785818" cy="285752"/>
            </a:xfrm>
            <a:prstGeom prst="arc">
              <a:avLst/>
            </a:prstGeom>
            <a:ln w="190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61" name="Прямоугольник 60"/>
          <p:cNvSpPr/>
          <p:nvPr/>
        </p:nvSpPr>
        <p:spPr>
          <a:xfrm>
            <a:off x="7115126" y="1986969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spc="-100" dirty="0" smtClean="0"/>
              <a:t> 0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7" dur="5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500"/>
                            </p:stCondLst>
                            <p:childTnLst>
                              <p:par>
                                <p:cTn id="1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500"/>
                            </p:stCondLst>
                            <p:childTnLst>
                              <p:par>
                                <p:cTn id="1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1" grpId="0"/>
      <p:bldP spid="26" grpId="0"/>
      <p:bldP spid="27" grpId="0"/>
      <p:bldP spid="30" grpId="0"/>
      <p:bldP spid="33" grpId="0"/>
      <p:bldP spid="41" grpId="0"/>
      <p:bldP spid="46" grpId="0"/>
      <p:bldP spid="51" grpId="0"/>
      <p:bldP spid="56" grpId="0"/>
      <p:bldP spid="6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300022"/>
            <a:ext cx="8858280" cy="9144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/>
              <a:t>Формування поняття про арифметичну дію ділення на вміщення</a:t>
            </a:r>
            <a:endParaRPr lang="ru-RU" sz="3600" b="1" dirty="0"/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88" y="1832426"/>
            <a:ext cx="9080912" cy="2552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2" y="4374771"/>
            <a:ext cx="9144032" cy="2554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2483768" y="2857496"/>
            <a:ext cx="360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i="1" dirty="0">
                <a:solidFill>
                  <a:srgbClr val="FF0000"/>
                </a:solidFill>
              </a:rPr>
              <a:t>6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26538" y="2357430"/>
            <a:ext cx="360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i="1" dirty="0">
                <a:solidFill>
                  <a:srgbClr val="FF0000"/>
                </a:solidFill>
              </a:rPr>
              <a:t>6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269586" y="3929066"/>
            <a:ext cx="360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i="1" dirty="0">
                <a:solidFill>
                  <a:srgbClr val="FF0000"/>
                </a:solidFill>
              </a:rPr>
              <a:t>6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215338" y="3405846"/>
            <a:ext cx="360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i="1" dirty="0">
                <a:solidFill>
                  <a:srgbClr val="FF0000"/>
                </a:solidFill>
              </a:rPr>
              <a:t>6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983834" y="5406110"/>
            <a:ext cx="360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i="1" dirty="0" smtClean="0">
                <a:solidFill>
                  <a:srgbClr val="FF0000"/>
                </a:solidFill>
              </a:rPr>
              <a:t>3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357290" y="4906044"/>
            <a:ext cx="360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i="1" dirty="0" smtClean="0">
                <a:solidFill>
                  <a:srgbClr val="FF0000"/>
                </a:solidFill>
              </a:rPr>
              <a:t>3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783332" y="4906044"/>
            <a:ext cx="1503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/>
              <a:t>4 – 4 = 0</a:t>
            </a:r>
            <a:endParaRPr lang="ru-RU" sz="2800" i="1" dirty="0"/>
          </a:p>
        </p:txBody>
      </p:sp>
      <p:sp>
        <p:nvSpPr>
          <p:cNvPr id="22" name="TextBox 21"/>
          <p:cNvSpPr txBox="1"/>
          <p:nvPr/>
        </p:nvSpPr>
        <p:spPr>
          <a:xfrm>
            <a:off x="2912396" y="6477680"/>
            <a:ext cx="360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i="1" dirty="0" smtClean="0">
                <a:solidFill>
                  <a:srgbClr val="FF0000"/>
                </a:solidFill>
              </a:rPr>
              <a:t>3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357290" y="5977614"/>
            <a:ext cx="360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i="1" dirty="0" smtClean="0">
                <a:solidFill>
                  <a:srgbClr val="FF0000"/>
                </a:solidFill>
              </a:rPr>
              <a:t>3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214678" y="5929330"/>
            <a:ext cx="21431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/>
              <a:t>8 – 8 – 8 = 0</a:t>
            </a:r>
            <a:endParaRPr lang="ru-RU" sz="2800" i="1" dirty="0"/>
          </a:p>
        </p:txBody>
      </p:sp>
      <p:sp>
        <p:nvSpPr>
          <p:cNvPr id="25" name="TextBox 24"/>
          <p:cNvSpPr txBox="1"/>
          <p:nvPr/>
        </p:nvSpPr>
        <p:spPr>
          <a:xfrm>
            <a:off x="5640720" y="3405846"/>
            <a:ext cx="1503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/>
              <a:t>0</a:t>
            </a:r>
            <a:endParaRPr lang="ru-RU" sz="2800" i="1" dirty="0"/>
          </a:p>
        </p:txBody>
      </p:sp>
      <p:sp>
        <p:nvSpPr>
          <p:cNvPr id="26" name="TextBox 25"/>
          <p:cNvSpPr txBox="1"/>
          <p:nvPr/>
        </p:nvSpPr>
        <p:spPr>
          <a:xfrm>
            <a:off x="4000496" y="2357430"/>
            <a:ext cx="1503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/>
              <a:t>0</a:t>
            </a:r>
            <a:endParaRPr lang="ru-RU" sz="2800" i="1" dirty="0"/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>
            <a:off x="1000100" y="2786058"/>
            <a:ext cx="2857520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1000100" y="3856040"/>
            <a:ext cx="4429156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3214678" y="5356238"/>
            <a:ext cx="1357322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3214678" y="6429396"/>
            <a:ext cx="1357322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9" dur="5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6" grpId="0"/>
      <p:bldP spid="17" grpId="0"/>
      <p:bldP spid="18" grpId="0"/>
      <p:bldP spid="19" grpId="0"/>
      <p:bldP spid="20" grpId="0"/>
      <p:bldP spid="22" grpId="0"/>
      <p:bldP spid="23" grpId="0"/>
      <p:bldP spid="24" grpId="0"/>
      <p:bldP spid="25" grpId="0"/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b="58861"/>
          <a:stretch>
            <a:fillRect/>
          </a:stretch>
        </p:blipFill>
        <p:spPr bwMode="auto">
          <a:xfrm>
            <a:off x="0" y="1546243"/>
            <a:ext cx="9159783" cy="2097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 t="40953"/>
          <a:stretch>
            <a:fillRect/>
          </a:stretch>
        </p:blipFill>
        <p:spPr bwMode="auto">
          <a:xfrm>
            <a:off x="-15751" y="3786190"/>
            <a:ext cx="9159783" cy="3009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85720" y="300022"/>
            <a:ext cx="8858280" cy="9144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/>
              <a:t>Формування поняття про арифметичну дію ділення на вміщення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58204" cy="928670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 smtClean="0">
                <a:solidFill>
                  <a:srgbClr val="FFC000"/>
                </a:solidFill>
              </a:rPr>
              <a:t>Математичний вираз </a:t>
            </a:r>
            <a:r>
              <a:rPr lang="uk-UA" sz="3600" b="1" dirty="0" err="1" smtClean="0">
                <a:solidFill>
                  <a:srgbClr val="FFC000"/>
                </a:solidFill>
              </a:rPr>
              <a:t>“добуток“</a:t>
            </a:r>
            <a:endParaRPr lang="ru-RU" sz="3600" b="1" dirty="0">
              <a:solidFill>
                <a:srgbClr val="FFC000"/>
              </a:solidFill>
            </a:endParaRPr>
          </a:p>
        </p:txBody>
      </p:sp>
      <p:pic>
        <p:nvPicPr>
          <p:cNvPr id="235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500174"/>
            <a:ext cx="5853138" cy="527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2210558"/>
            <a:ext cx="1457260" cy="432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02459" y="2162169"/>
            <a:ext cx="2069475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9124" y="2228274"/>
            <a:ext cx="1613531" cy="4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8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40689" y="2191479"/>
            <a:ext cx="2589029" cy="451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0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-32" y="4429133"/>
            <a:ext cx="9144032" cy="4286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6718" y="5130854"/>
            <a:ext cx="1504952" cy="446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6237" y="5728126"/>
            <a:ext cx="2791089" cy="4869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1" name="Picture 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428860" y="5143512"/>
            <a:ext cx="785817" cy="417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TextBox 18"/>
          <p:cNvSpPr txBox="1"/>
          <p:nvPr/>
        </p:nvSpPr>
        <p:spPr>
          <a:xfrm>
            <a:off x="2000232" y="5000636"/>
            <a:ext cx="3885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b="1" dirty="0" smtClean="0"/>
              <a:t>=</a:t>
            </a:r>
            <a:endParaRPr lang="ru-RU" sz="40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3214678" y="5650072"/>
            <a:ext cx="3885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b="1" dirty="0" smtClean="0"/>
              <a:t>=</a:t>
            </a:r>
            <a:endParaRPr lang="ru-RU" sz="4000" b="1" dirty="0"/>
          </a:p>
        </p:txBody>
      </p:sp>
      <p:pic>
        <p:nvPicPr>
          <p:cNvPr id="22" name="Picture 10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643305" y="5715015"/>
            <a:ext cx="1000133" cy="451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4" name="Прямая соединительная линия 23"/>
          <p:cNvCxnSpPr/>
          <p:nvPr/>
        </p:nvCxnSpPr>
        <p:spPr>
          <a:xfrm rot="16200000" flipV="1">
            <a:off x="3214678" y="5857892"/>
            <a:ext cx="428628" cy="28575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5503 0.105 " pathEditMode="relative" ptsTypes="AA">
                                      <p:cBhvr>
                                        <p:cTn id="6" dur="5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98 4.37558E-6 L -0.62622 0.1783 " pathEditMode="relative" rAng="0" ptsTypes="AA">
                                      <p:cBhvr>
                                        <p:cTn id="8" dur="5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7" y="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21832E-6 L 0.39618 0.09644 " pathEditMode="relative" rAng="0" ptsTypes="AA">
                                      <p:cBhvr>
                                        <p:cTn id="12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8" y="48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8.32562E-7 L 0.13212 0.17553 " pathEditMode="relative" rAng="0" ptsTypes="AA">
                                      <p:cBhvr>
                                        <p:cTn id="14" dur="5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" y="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3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3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-14677" y="1785926"/>
            <a:ext cx="9158677" cy="2584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58204" cy="928670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 smtClean="0">
                <a:solidFill>
                  <a:srgbClr val="FFC000"/>
                </a:solidFill>
              </a:rPr>
              <a:t>Математичний вираз </a:t>
            </a:r>
            <a:r>
              <a:rPr lang="uk-UA" sz="3600" b="1" dirty="0" err="1" smtClean="0">
                <a:solidFill>
                  <a:srgbClr val="FFC000"/>
                </a:solidFill>
              </a:rPr>
              <a:t>“добуток“</a:t>
            </a:r>
            <a:endParaRPr lang="ru-RU" sz="36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7952b864ec46241768bfa8dd2e487ea4517d39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9497</TotalTime>
  <Words>231</Words>
  <Application>Microsoft Office PowerPoint</Application>
  <PresentationFormat>Экран (4:3)</PresentationFormat>
  <Paragraphs>63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Модульная</vt:lpstr>
      <vt:lpstr>Ознайомлення з арифметичною дією ділення на вміщення</vt:lpstr>
      <vt:lpstr>Ознайомлення із дією ділення на вміщення. Підготовчі вправи</vt:lpstr>
      <vt:lpstr>Створення і розв'язування проблемної ситуації</vt:lpstr>
      <vt:lpstr>Створення і розв'язування проблемної ситуації</vt:lpstr>
      <vt:lpstr>Первинне закріплення</vt:lpstr>
      <vt:lpstr>Формування поняття про арифметичну дію ділення на вміщення</vt:lpstr>
      <vt:lpstr>Формування поняття про арифметичну дію ділення на вміщення</vt:lpstr>
      <vt:lpstr>Математичний вираз “добуток“</vt:lpstr>
      <vt:lpstr>Математичний вираз “добуток“</vt:lpstr>
      <vt:lpstr>Математичний вираз “частка”</vt:lpstr>
      <vt:lpstr>Слайд 11</vt:lpstr>
      <vt:lpstr>Слайд 12</vt:lpstr>
      <vt:lpstr>Слайд 13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9.   Методика формування обчислювальних навичок табличного множення та ділення</dc:title>
  <dc:creator>Светлана</dc:creator>
  <cp:lastModifiedBy>Marinochka</cp:lastModifiedBy>
  <cp:revision>471</cp:revision>
  <dcterms:created xsi:type="dcterms:W3CDTF">2013-03-24T06:26:47Z</dcterms:created>
  <dcterms:modified xsi:type="dcterms:W3CDTF">2015-09-02T10:22:58Z</dcterms:modified>
</cp:coreProperties>
</file>