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377" r:id="rId2"/>
    <p:sldId id="378" r:id="rId3"/>
    <p:sldId id="379" r:id="rId4"/>
    <p:sldId id="380" r:id="rId5"/>
  </p:sldIdLst>
  <p:sldSz cx="9144000" cy="6858000" type="screen4x3"/>
  <p:notesSz cx="6858000" cy="9144000"/>
  <p:custDataLst>
    <p:tags r:id="rId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009E47"/>
    <a:srgbClr val="0000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95" autoAdjust="0"/>
    <p:restoredTop sz="94660"/>
  </p:normalViewPr>
  <p:slideViewPr>
    <p:cSldViewPr>
      <p:cViewPr>
        <p:scale>
          <a:sx n="69" d="100"/>
          <a:sy n="69" d="100"/>
        </p:scale>
        <p:origin x="-156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782C61-0C82-4110-AAD2-B2B64EB91345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3D52EE-B53D-49D9-84B2-A4E122B739D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8DE19D99-0CD6-4E1C-B94B-00C3244CDB53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8DE19D99-0CD6-4E1C-B94B-00C3244CDB53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&#1055;&#1088;&#1086;&#1075;&#1088;&#1072;&#1084;&#1084;&#1072;%20&#1087;&#1086;%20&#1084;&#1072;&#1090;&#1077;&#1084;&#1072;&#1090;&#1080;&#1082;&#1077;.pdf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06" y="0"/>
            <a:ext cx="8929718" cy="1412776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>
                <a:ln w="12700">
                  <a:solidFill>
                    <a:srgbClr val="FFC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Зміст навчання теми за новою програмою  (2011 р.)</a:t>
            </a:r>
            <a:endParaRPr lang="ru-RU" sz="3600" b="1" dirty="0">
              <a:ln w="12700">
                <a:solidFill>
                  <a:srgbClr val="FFC000"/>
                </a:solidFill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Picture 2" descr="C:\Documents and Settings\Admin\Рабочий стол\документы со страрого ноута\Програма з математики 1-4\2011\МОН\Изображение 002.jpg">
            <a:hlinkClick r:id="rId2" action="ppaction://hlinkfile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2857488" y="1530767"/>
            <a:ext cx="3857652" cy="5327233"/>
          </a:xfrm>
          <a:prstGeom prst="rect">
            <a:avLst/>
          </a:prstGeom>
          <a:noFill/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6858016" y="3387856"/>
            <a:ext cx="1857388" cy="1469904"/>
          </a:xfrm>
          <a:prstGeom prst="wedgeRoundRectCallout">
            <a:avLst>
              <a:gd name="adj1" fmla="val -60217"/>
              <a:gd name="adj2" fmla="val 177952"/>
              <a:gd name="adj3" fmla="val 16667"/>
            </a:avLst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Відкрийте</a:t>
            </a:r>
            <a:r>
              <a:rPr lang="ru-RU" b="1" dirty="0" smtClean="0">
                <a:solidFill>
                  <a:schemeClr val="tx1"/>
                </a:solidFill>
              </a:rPr>
              <a:t> файл – </a:t>
            </a:r>
            <a:r>
              <a:rPr lang="ru-RU" b="1" dirty="0" err="1" smtClean="0">
                <a:solidFill>
                  <a:schemeClr val="tx1"/>
                </a:solidFill>
              </a:rPr>
              <a:t>натисн</a:t>
            </a:r>
            <a:r>
              <a:rPr lang="uk-UA" b="1" dirty="0" smtClean="0">
                <a:solidFill>
                  <a:schemeClr val="tx1"/>
                </a:solidFill>
              </a:rPr>
              <a:t>і</a:t>
            </a:r>
            <a:r>
              <a:rPr lang="ru-RU" b="1" dirty="0" err="1" smtClean="0">
                <a:solidFill>
                  <a:schemeClr val="tx1"/>
                </a:solidFill>
              </a:rPr>
              <a:t>ть</a:t>
            </a:r>
            <a:r>
              <a:rPr lang="ru-RU" b="1" dirty="0" smtClean="0">
                <a:solidFill>
                  <a:schemeClr val="tx1"/>
                </a:solidFill>
              </a:rPr>
              <a:t> на  </a:t>
            </a:r>
            <a:r>
              <a:rPr lang="ru-RU" b="1" dirty="0" err="1" smtClean="0">
                <a:solidFill>
                  <a:schemeClr val="tx1"/>
                </a:solidFill>
              </a:rPr>
              <a:t>зображення</a:t>
            </a:r>
            <a:r>
              <a:rPr lang="ru-RU" b="1" dirty="0" smtClean="0">
                <a:solidFill>
                  <a:schemeClr val="tx1"/>
                </a:solidFill>
              </a:rPr>
              <a:t> (С.148)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8292"/>
            <a:ext cx="8229600" cy="1066130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>
                <a:solidFill>
                  <a:srgbClr val="FFC000"/>
                </a:solidFill>
              </a:rPr>
              <a:t>Сюжетні задачі.</a:t>
            </a:r>
            <a:br>
              <a:rPr lang="uk-UA" sz="3600" b="1" dirty="0" smtClean="0">
                <a:solidFill>
                  <a:srgbClr val="FFC000"/>
                </a:solidFill>
              </a:rPr>
            </a:br>
            <a:r>
              <a:rPr lang="uk-UA" sz="3600" dirty="0" smtClean="0">
                <a:solidFill>
                  <a:srgbClr val="FFC000"/>
                </a:solidFill>
              </a:rPr>
              <a:t>Нова навчальна програма 2011 р. (</a:t>
            </a:r>
            <a:r>
              <a:rPr lang="uk-UA" sz="3600" dirty="0" smtClean="0">
                <a:ln w="12700">
                  <a:solidFill>
                    <a:srgbClr val="FFC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зі змінами 2015 р.)</a:t>
            </a:r>
            <a:r>
              <a:rPr lang="uk-UA" sz="3600" dirty="0" smtClean="0">
                <a:solidFill>
                  <a:srgbClr val="FFC000"/>
                </a:solidFill>
              </a:rPr>
              <a:t> 1 клас</a:t>
            </a:r>
            <a:endParaRPr lang="ru-RU" sz="3600" dirty="0">
              <a:solidFill>
                <a:srgbClr val="FFC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456163"/>
          <a:ext cx="9144000" cy="55647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8992"/>
                <a:gridCol w="5715008"/>
              </a:tblGrid>
              <a:tr h="901267">
                <a:tc>
                  <a:txBody>
                    <a:bodyPr/>
                    <a:lstStyle/>
                    <a:p>
                      <a:pPr algn="ctr"/>
                      <a:r>
                        <a:rPr lang="uk-UA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Зміст навчального матеріалу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Державні вимоги до рівня загальноосвітньої підготовки учнів</a:t>
                      </a:r>
                      <a:endParaRPr lang="ru-RU" sz="2000" dirty="0"/>
                    </a:p>
                  </a:txBody>
                  <a:tcPr/>
                </a:tc>
              </a:tr>
              <a:tr h="4030261">
                <a:tc>
                  <a:txBody>
                    <a:bodyPr/>
                    <a:lstStyle/>
                    <a:p>
                      <a:pPr algn="just"/>
                      <a:r>
                        <a:rPr kumimoji="0" lang="uk-UA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Поняття «задача»</a:t>
                      </a:r>
                    </a:p>
                    <a:p>
                      <a:pPr algn="just"/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Поняття задачі.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Структурні елементи задачі.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Зв'язок умови і запитання. </a:t>
                      </a:r>
                    </a:p>
                    <a:p>
                      <a:pPr algn="just"/>
                      <a:endParaRPr kumimoji="0" lang="uk-UA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uk-UA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uk-UA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uk-UA" sz="20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uk-UA" sz="20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знає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структурні елементи задачі – умова і запитання; числові дані та шукане;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розуміє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що в умові задачі містяться числові дані, а запитання вказує на шукане; 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визначає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числові дані, необхідні і достатні для відповіді на запитання задачі.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3500430" y="2428892"/>
            <a:ext cx="5572132" cy="514351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8292"/>
            <a:ext cx="8229600" cy="1066130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>
                <a:solidFill>
                  <a:srgbClr val="FFC000"/>
                </a:solidFill>
              </a:rPr>
              <a:t>Сюжетні задачі.</a:t>
            </a:r>
            <a:br>
              <a:rPr lang="uk-UA" sz="3600" b="1" dirty="0" smtClean="0">
                <a:solidFill>
                  <a:srgbClr val="FFC000"/>
                </a:solidFill>
              </a:rPr>
            </a:br>
            <a:r>
              <a:rPr lang="uk-UA" sz="3600" dirty="0" smtClean="0">
                <a:solidFill>
                  <a:srgbClr val="FFC000"/>
                </a:solidFill>
              </a:rPr>
              <a:t>Нова навчальна програма 2011 р. (</a:t>
            </a:r>
            <a:r>
              <a:rPr lang="uk-UA" sz="3600" dirty="0" smtClean="0">
                <a:ln w="12700">
                  <a:solidFill>
                    <a:srgbClr val="FFC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зі змінами 2015 р.)</a:t>
            </a:r>
            <a:r>
              <a:rPr lang="uk-UA" sz="3600" dirty="0" smtClean="0">
                <a:solidFill>
                  <a:srgbClr val="FFC000"/>
                </a:solidFill>
              </a:rPr>
              <a:t> 1 клас</a:t>
            </a:r>
            <a:endParaRPr lang="ru-RU" sz="3600" dirty="0">
              <a:solidFill>
                <a:srgbClr val="FFC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456163"/>
          <a:ext cx="9144000" cy="55647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8992"/>
                <a:gridCol w="5715008"/>
              </a:tblGrid>
              <a:tr h="901267">
                <a:tc>
                  <a:txBody>
                    <a:bodyPr/>
                    <a:lstStyle/>
                    <a:p>
                      <a:pPr algn="ctr"/>
                      <a:r>
                        <a:rPr lang="uk-UA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Зміст навчального матеріалу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Державні вимоги до рівня загальноосвітньої підготовки учнів</a:t>
                      </a:r>
                      <a:endParaRPr lang="ru-RU" sz="2000" dirty="0"/>
                    </a:p>
                  </a:txBody>
                  <a:tcPr/>
                </a:tc>
              </a:tr>
              <a:tr h="4030261">
                <a:tc>
                  <a:txBody>
                    <a:bodyPr/>
                    <a:lstStyle/>
                    <a:p>
                      <a:pPr algn="just"/>
                      <a:r>
                        <a:rPr kumimoji="0" lang="uk-UA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Прості задачі</a:t>
                      </a:r>
                    </a:p>
                    <a:p>
                      <a:pPr algn="just"/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Прості задачі на знаходження суми,  різниці двох чисел; збільшення та зменшення числа на кілька одиниць, різницеве порівняння; знаходження невідомого доданка, зменшуваного, від’ємника. 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Задачі, які містять вивчені величини. 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uk-UA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uk-UA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uk-UA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знає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слова-ознаки окремих відношень (збільшення, зменшення, різницевого порівняння);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знає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порядок та зміст окремих етапів роботи над задачею;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упорядковує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під керівництвом учителя запис розв’язування задачі: числові дані, знак запитання; рівність; коротка відповідь;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розв’язує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прості задачі на знаходження суми,  різниці двох чисел; збільшення та зменшення числа на кілька одиниць, різницеве порівняння; знаходження невідомого доданка, зменшуваного, від’ємника; 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складає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задачі за рисунками, схемами, коротким записом задачі, виразом.</a:t>
                      </a:r>
                      <a:endParaRPr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3500430" y="2428892"/>
            <a:ext cx="5572132" cy="514351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8292"/>
            <a:ext cx="8229600" cy="1066130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>
                <a:solidFill>
                  <a:srgbClr val="FFC000"/>
                </a:solidFill>
              </a:rPr>
              <a:t>Сюжетні задачі.</a:t>
            </a:r>
            <a:br>
              <a:rPr lang="uk-UA" sz="3600" b="1" dirty="0" smtClean="0">
                <a:solidFill>
                  <a:srgbClr val="FFC000"/>
                </a:solidFill>
              </a:rPr>
            </a:br>
            <a:r>
              <a:rPr lang="uk-UA" sz="3600" dirty="0" smtClean="0">
                <a:solidFill>
                  <a:srgbClr val="FFC000"/>
                </a:solidFill>
              </a:rPr>
              <a:t>Нова навчальна програма 2011 р. (</a:t>
            </a:r>
            <a:r>
              <a:rPr lang="uk-UA" sz="3600" dirty="0" smtClean="0">
                <a:ln w="12700">
                  <a:solidFill>
                    <a:srgbClr val="FFC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зі змінами 2015 р.)</a:t>
            </a:r>
            <a:r>
              <a:rPr lang="uk-UA" sz="3600" dirty="0" smtClean="0">
                <a:solidFill>
                  <a:srgbClr val="FFC000"/>
                </a:solidFill>
              </a:rPr>
              <a:t> 1 клас</a:t>
            </a:r>
            <a:endParaRPr lang="ru-RU" sz="3600" dirty="0">
              <a:solidFill>
                <a:srgbClr val="FFC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456163"/>
          <a:ext cx="9144000" cy="63114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8992"/>
                <a:gridCol w="5715008"/>
              </a:tblGrid>
              <a:tr h="901267">
                <a:tc>
                  <a:txBody>
                    <a:bodyPr/>
                    <a:lstStyle/>
                    <a:p>
                      <a:pPr algn="ctr"/>
                      <a:r>
                        <a:rPr lang="uk-UA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Зміст навчального матеріалу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Державні вимоги до рівня загальноосвітньої підготовки учнів</a:t>
                      </a:r>
                      <a:endParaRPr lang="ru-RU" sz="2000" dirty="0"/>
                    </a:p>
                  </a:txBody>
                  <a:tcPr/>
                </a:tc>
              </a:tr>
              <a:tr h="4030261">
                <a:tc>
                  <a:txBody>
                    <a:bodyPr/>
                    <a:lstStyle/>
                    <a:p>
                      <a:pPr algn="just">
                        <a:lnSpc>
                          <a:spcPct val="85000"/>
                        </a:lnSpc>
                      </a:pPr>
                      <a:r>
                        <a:rPr kumimoji="0" lang="uk-UA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Загальні прийоми розв’язування задач</a:t>
                      </a:r>
                    </a:p>
                    <a:p>
                      <a:pPr algn="just">
                        <a:lnSpc>
                          <a:spcPct val="85000"/>
                        </a:lnSpc>
                      </a:pP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>
                        <a:lnSpc>
                          <a:spcPct val="85000"/>
                        </a:lnSpc>
                      </a:pP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Процес розв’язування задачі: ознайомлення з текстом задачі, виділення з нього умови та запитання, числових даних і шуканого, об’єкту (об’єктів) задачі,моделювання описаної ситуації за допомогою схематичних рисунків, добір і обґрунтування арифметичної дії для розв’язування задачі, запис розв’язання, формулювання та запис відповіді задачі.</a:t>
                      </a:r>
                    </a:p>
                    <a:p>
                      <a:endParaRPr kumimoji="0" lang="uk-UA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uk-UA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</a:pPr>
                      <a:endParaRPr kumimoji="0" lang="uk-UA" sz="20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85000"/>
                        </a:lnSpc>
                      </a:pPr>
                      <a:endParaRPr kumimoji="0" lang="uk-UA" sz="20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85000"/>
                        </a:lnSpc>
                      </a:pPr>
                      <a:endParaRPr kumimoji="0" lang="uk-UA" sz="20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>
                        <a:lnSpc>
                          <a:spcPct val="85000"/>
                        </a:lnSpc>
                      </a:pPr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читає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задачу з відповідною інтонацією (робить паузу між умовою і запитанням); 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>
                        <a:lnSpc>
                          <a:spcPct val="85000"/>
                        </a:lnSpc>
                      </a:pPr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виділяє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умову і запитання, об’єкт або об’єкти, числові дані й шукане;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>
                        <a:lnSpc>
                          <a:spcPct val="85000"/>
                        </a:lnSpc>
                      </a:pPr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моделює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під керівництвом учителя описану в задачі ситуацію за допомогою короткого запису, схеми, рисунка, таблиці;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>
                        <a:lnSpc>
                          <a:spcPct val="85000"/>
                        </a:lnSpc>
                      </a:pPr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обґрунтовує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вибір арифметичної дії для розв’язування задачі;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>
                        <a:lnSpc>
                          <a:spcPct val="85000"/>
                        </a:lnSpc>
                      </a:pPr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записує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розв’язання задачі дією із зазначенням найменування результату, коротку відповідь;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>
                        <a:lnSpc>
                          <a:spcPct val="85000"/>
                        </a:lnSpc>
                      </a:pPr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формулює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усно повну відповідь на запитання задачі.</a:t>
                      </a:r>
                      <a:endParaRPr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3500430" y="2428892"/>
            <a:ext cx="5572132" cy="514351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7a774b9ed9ad35cd8bf1971d254b5d3df280fc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ПРЕЗЕНТАЦИЯ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2297</TotalTime>
  <Words>371</Words>
  <Application>Microsoft Office PowerPoint</Application>
  <PresentationFormat>Экран (4:3)</PresentationFormat>
  <Paragraphs>54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Модульная</vt:lpstr>
      <vt:lpstr>Зміст навчання теми за новою програмою  (2011 р.)</vt:lpstr>
      <vt:lpstr>Сюжетні задачі. Нова навчальна програма 2011 р. (зі змінами 2015 р.) 1 клас</vt:lpstr>
      <vt:lpstr>Сюжетні задачі. Нова навчальна програма 2011 р. (зі змінами 2015 р.) 1 клас</vt:lpstr>
      <vt:lpstr>Сюжетні задачі. Нова навчальна програма 2011 р. (зі змінами 2015 р.) 1 клас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Методика формування вмінь розв’язування простих задач в 1-му класі</dc:title>
  <dc:creator>user</dc:creator>
  <cp:lastModifiedBy>Marinochka</cp:lastModifiedBy>
  <cp:revision>219</cp:revision>
  <dcterms:created xsi:type="dcterms:W3CDTF">2013-05-13T17:03:34Z</dcterms:created>
  <dcterms:modified xsi:type="dcterms:W3CDTF">2016-02-02T16:23:52Z</dcterms:modified>
</cp:coreProperties>
</file>