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53" r:id="rId2"/>
    <p:sldId id="354" r:id="rId3"/>
    <p:sldId id="355" r:id="rId4"/>
    <p:sldId id="356" r:id="rId5"/>
    <p:sldId id="357" r:id="rId6"/>
    <p:sldId id="358" r:id="rId7"/>
  </p:sldIdLst>
  <p:sldSz cx="9144000" cy="6858000" type="screen4x3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810" autoAdjust="0"/>
    <p:restoredTop sz="97849" autoAdjust="0"/>
  </p:normalViewPr>
  <p:slideViewPr>
    <p:cSldViewPr>
      <p:cViewPr>
        <p:scale>
          <a:sx n="68" d="100"/>
          <a:sy n="68" d="100"/>
        </p:scale>
        <p:origin x="-3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359E8A-1E4E-4439-B406-51D40CA4CA69}" type="doc">
      <dgm:prSet loTypeId="urn:microsoft.com/office/officeart/2005/8/layout/vList5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9B838B4-9C55-41ED-AC6E-F3EE8E432C13}">
      <dgm:prSet phldrT="[Текст]"/>
      <dgm:spPr/>
      <dgm:t>
        <a:bodyPr/>
        <a:lstStyle/>
        <a:p>
          <a:pPr algn="l"/>
          <a:r>
            <a:rPr lang="uk-UA" dirty="0" smtClean="0"/>
            <a:t>К. – 6 м</a:t>
          </a:r>
        </a:p>
        <a:p>
          <a:pPr algn="l"/>
          <a:r>
            <a:rPr lang="uk-UA" dirty="0" smtClean="0"/>
            <a:t>М. – 3 м</a:t>
          </a:r>
          <a:endParaRPr lang="uk-UA" b="1" dirty="0" smtClean="0">
            <a:solidFill>
              <a:srgbClr val="0070C0"/>
            </a:solidFill>
          </a:endParaRPr>
        </a:p>
        <a:p>
          <a:pPr algn="l"/>
          <a:r>
            <a:rPr lang="uk-UA" b="1" dirty="0" smtClean="0"/>
            <a:t>Розв'язання</a:t>
          </a:r>
        </a:p>
        <a:p>
          <a:pPr algn="l"/>
          <a:r>
            <a:rPr lang="uk-UA" dirty="0" smtClean="0"/>
            <a:t>6 – 3 = 3 (м)</a:t>
          </a:r>
        </a:p>
        <a:p>
          <a:pPr algn="l"/>
          <a:r>
            <a:rPr lang="uk-UA" b="1" spc="-100" dirty="0" smtClean="0">
              <a:latin typeface="+mj-lt"/>
              <a:ea typeface="+mj-ea"/>
              <a:cs typeface="+mj-cs"/>
            </a:rPr>
            <a:t>Відповідь:  </a:t>
          </a:r>
          <a:r>
            <a:rPr lang="uk-UA" spc="-100" dirty="0" smtClean="0">
              <a:latin typeface="+mj-lt"/>
              <a:ea typeface="+mj-ea"/>
              <a:cs typeface="+mj-cs"/>
            </a:rPr>
            <a:t>на 3 м довжина кабінету більша за довжину вітальні; на 3 м довжина вітальні менша за довжину кабінету.</a:t>
          </a:r>
          <a:endParaRPr lang="ru-RU" dirty="0"/>
        </a:p>
      </dgm:t>
    </dgm:pt>
    <dgm:pt modelId="{C6264690-AAAE-438E-859F-D28CD8008E64}" type="parTrans" cxnId="{46C428E0-7EDE-4688-81A8-E08E4FEB61E9}">
      <dgm:prSet/>
      <dgm:spPr/>
      <dgm:t>
        <a:bodyPr/>
        <a:lstStyle/>
        <a:p>
          <a:endParaRPr lang="ru-RU"/>
        </a:p>
      </dgm:t>
    </dgm:pt>
    <dgm:pt modelId="{795B55AD-8B3C-4EFA-8682-11C802C46C92}" type="sibTrans" cxnId="{46C428E0-7EDE-4688-81A8-E08E4FEB61E9}">
      <dgm:prSet/>
      <dgm:spPr/>
      <dgm:t>
        <a:bodyPr/>
        <a:lstStyle/>
        <a:p>
          <a:endParaRPr lang="ru-RU"/>
        </a:p>
      </dgm:t>
    </dgm:pt>
    <dgm:pt modelId="{F734CF49-5F21-482F-B384-5A727F80044B}">
      <dgm:prSet phldrT="[Текст]"/>
      <dgm:spPr/>
      <dgm:t>
        <a:bodyPr/>
        <a:lstStyle/>
        <a:p>
          <a:pPr algn="just"/>
          <a:r>
            <a:rPr lang="uk-UA" dirty="0" smtClean="0"/>
            <a:t>К. – 6 м</a:t>
          </a:r>
        </a:p>
        <a:p>
          <a:pPr algn="just"/>
          <a:r>
            <a:rPr lang="uk-UA" dirty="0" smtClean="0"/>
            <a:t>М. – 3 м</a:t>
          </a:r>
          <a:endParaRPr lang="uk-UA" b="1" dirty="0" smtClean="0">
            <a:solidFill>
              <a:srgbClr val="0070C0"/>
            </a:solidFill>
          </a:endParaRPr>
        </a:p>
        <a:p>
          <a:pPr algn="just"/>
          <a:r>
            <a:rPr lang="uk-UA" b="1" dirty="0" smtClean="0"/>
            <a:t>Розв'язання</a:t>
          </a:r>
        </a:p>
        <a:p>
          <a:pPr algn="just"/>
          <a:r>
            <a:rPr lang="uk-UA" dirty="0" smtClean="0"/>
            <a:t>6 : 3 = 2 у стільки разів</a:t>
          </a:r>
        </a:p>
        <a:p>
          <a:pPr algn="just"/>
          <a:r>
            <a:rPr lang="uk-UA" b="1" spc="-100" dirty="0" smtClean="0">
              <a:latin typeface="+mj-lt"/>
              <a:ea typeface="+mj-ea"/>
              <a:cs typeface="+mj-cs"/>
            </a:rPr>
            <a:t>Відповідь:  </a:t>
          </a:r>
          <a:r>
            <a:rPr lang="uk-UA" spc="-100" dirty="0" smtClean="0">
              <a:latin typeface="+mj-lt"/>
              <a:ea typeface="+mj-ea"/>
              <a:cs typeface="+mj-cs"/>
            </a:rPr>
            <a:t>у 2 рази довжина кабінету більша за довжину вітальні; у 2 рази довжина вітальні менша за довжину кабінету.</a:t>
          </a:r>
          <a:endParaRPr lang="ru-RU" dirty="0"/>
        </a:p>
      </dgm:t>
    </dgm:pt>
    <dgm:pt modelId="{0FBE5E0B-EDD4-4CEF-A121-17283AD5DB02}" type="parTrans" cxnId="{1A689EFD-21FF-4026-BE3E-4B3A5D447876}">
      <dgm:prSet/>
      <dgm:spPr/>
      <dgm:t>
        <a:bodyPr/>
        <a:lstStyle/>
        <a:p>
          <a:endParaRPr lang="ru-RU"/>
        </a:p>
      </dgm:t>
    </dgm:pt>
    <dgm:pt modelId="{277C875E-8C41-4BE4-A787-98C939094943}" type="sibTrans" cxnId="{1A689EFD-21FF-4026-BE3E-4B3A5D447876}">
      <dgm:prSet/>
      <dgm:spPr/>
      <dgm:t>
        <a:bodyPr/>
        <a:lstStyle/>
        <a:p>
          <a:endParaRPr lang="ru-RU"/>
        </a:p>
      </dgm:t>
    </dgm:pt>
    <dgm:pt modelId="{778E993E-122D-442B-9765-638AFC1CD214}">
      <dgm:prSet phldrT="[Текст]" phldr="1"/>
      <dgm:spPr/>
      <dgm:t>
        <a:bodyPr/>
        <a:lstStyle/>
        <a:p>
          <a:endParaRPr lang="ru-RU" dirty="0"/>
        </a:p>
      </dgm:t>
    </dgm:pt>
    <dgm:pt modelId="{A381645D-1333-4454-B288-08B84DD93E79}" type="parTrans" cxnId="{EE547D76-C78A-49A6-8C86-75CBF70FAEC4}">
      <dgm:prSet/>
      <dgm:spPr/>
      <dgm:t>
        <a:bodyPr/>
        <a:lstStyle/>
        <a:p>
          <a:endParaRPr lang="ru-RU"/>
        </a:p>
      </dgm:t>
    </dgm:pt>
    <dgm:pt modelId="{FDCBD5ED-03C1-4BD8-A37E-C4B6D847C92F}" type="sibTrans" cxnId="{EE547D76-C78A-49A6-8C86-75CBF70FAEC4}">
      <dgm:prSet/>
      <dgm:spPr/>
      <dgm:t>
        <a:bodyPr/>
        <a:lstStyle/>
        <a:p>
          <a:endParaRPr lang="ru-RU"/>
        </a:p>
      </dgm:t>
    </dgm:pt>
    <dgm:pt modelId="{AEA92A39-A49E-48EF-B95C-7681DF28E292}">
      <dgm:prSet phldrT="[Текст]" phldr="1"/>
      <dgm:spPr/>
      <dgm:t>
        <a:bodyPr/>
        <a:lstStyle/>
        <a:p>
          <a:endParaRPr lang="ru-RU" dirty="0"/>
        </a:p>
      </dgm:t>
    </dgm:pt>
    <dgm:pt modelId="{A899DAD6-5E1F-48B3-AC7D-DAC469E366EC}" type="parTrans" cxnId="{A8A297CB-1D9B-43CF-A44F-A7561E7BAB6B}">
      <dgm:prSet/>
      <dgm:spPr/>
      <dgm:t>
        <a:bodyPr/>
        <a:lstStyle/>
        <a:p>
          <a:endParaRPr lang="ru-RU"/>
        </a:p>
      </dgm:t>
    </dgm:pt>
    <dgm:pt modelId="{B673F7D7-C945-4A7C-BF9B-49AAE831E44F}" type="sibTrans" cxnId="{A8A297CB-1D9B-43CF-A44F-A7561E7BAB6B}">
      <dgm:prSet/>
      <dgm:spPr/>
      <dgm:t>
        <a:bodyPr/>
        <a:lstStyle/>
        <a:p>
          <a:endParaRPr lang="ru-RU"/>
        </a:p>
      </dgm:t>
    </dgm:pt>
    <dgm:pt modelId="{32F3803C-2704-4A6E-8F24-E42A6D03FB0F}">
      <dgm:prSet phldrT="[Текст]" phldr="1"/>
      <dgm:spPr/>
      <dgm:t>
        <a:bodyPr/>
        <a:lstStyle/>
        <a:p>
          <a:endParaRPr lang="ru-RU" dirty="0"/>
        </a:p>
      </dgm:t>
    </dgm:pt>
    <dgm:pt modelId="{33962418-483C-4015-89DC-33BDF4003295}" type="sibTrans" cxnId="{893124CB-059C-4179-A131-AAD3D4518923}">
      <dgm:prSet/>
      <dgm:spPr/>
      <dgm:t>
        <a:bodyPr/>
        <a:lstStyle/>
        <a:p>
          <a:endParaRPr lang="ru-RU"/>
        </a:p>
      </dgm:t>
    </dgm:pt>
    <dgm:pt modelId="{E72604F3-0C01-419A-953A-1956E0004CC0}" type="parTrans" cxnId="{893124CB-059C-4179-A131-AAD3D4518923}">
      <dgm:prSet/>
      <dgm:spPr/>
      <dgm:t>
        <a:bodyPr/>
        <a:lstStyle/>
        <a:p>
          <a:endParaRPr lang="ru-RU"/>
        </a:p>
      </dgm:t>
    </dgm:pt>
    <dgm:pt modelId="{2BD4BAD0-816E-4A43-A6F9-125BB6B4A315}" type="pres">
      <dgm:prSet presAssocID="{E9359E8A-1E4E-4439-B406-51D40CA4CA6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07B5B4-55B7-48A8-B8BC-F14504385C1A}" type="pres">
      <dgm:prSet presAssocID="{89B838B4-9C55-41ED-AC6E-F3EE8E432C13}" presName="linNode" presStyleCnt="0"/>
      <dgm:spPr/>
    </dgm:pt>
    <dgm:pt modelId="{ADDB67B8-E343-4D5B-8E2D-D715FD73E89A}" type="pres">
      <dgm:prSet presAssocID="{89B838B4-9C55-41ED-AC6E-F3EE8E432C13}" presName="parentText" presStyleLbl="node1" presStyleIdx="0" presStyleCnt="2" custScaleX="1564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10D6EC-FF7B-4F3B-A15A-C4EB562641CF}" type="pres">
      <dgm:prSet presAssocID="{89B838B4-9C55-41ED-AC6E-F3EE8E432C13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0495CD-C2FD-4811-95B3-80A359CF402D}" type="pres">
      <dgm:prSet presAssocID="{795B55AD-8B3C-4EFA-8682-11C802C46C92}" presName="sp" presStyleCnt="0"/>
      <dgm:spPr/>
    </dgm:pt>
    <dgm:pt modelId="{3E046EEB-28EE-401E-A3A5-4E10CB36A52A}" type="pres">
      <dgm:prSet presAssocID="{F734CF49-5F21-482F-B384-5A727F80044B}" presName="linNode" presStyleCnt="0"/>
      <dgm:spPr/>
    </dgm:pt>
    <dgm:pt modelId="{60D5BB9A-D6F2-4735-9110-4EB9E0E2F50F}" type="pres">
      <dgm:prSet presAssocID="{F734CF49-5F21-482F-B384-5A727F80044B}" presName="parentText" presStyleLbl="node1" presStyleIdx="1" presStyleCnt="2" custScaleX="1564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ED98A3-4239-4B8A-BE95-DB7811FDE7A0}" type="pres">
      <dgm:prSet presAssocID="{F734CF49-5F21-482F-B384-5A727F80044B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A297CB-1D9B-43CF-A44F-A7561E7BAB6B}" srcId="{F734CF49-5F21-482F-B384-5A727F80044B}" destId="{AEA92A39-A49E-48EF-B95C-7681DF28E292}" srcOrd="1" destOrd="0" parTransId="{A899DAD6-5E1F-48B3-AC7D-DAC469E366EC}" sibTransId="{B673F7D7-C945-4A7C-BF9B-49AAE831E44F}"/>
    <dgm:cxn modelId="{D4CF0200-2936-4946-9F44-EF062B6ADCA9}" type="presOf" srcId="{778E993E-122D-442B-9765-638AFC1CD214}" destId="{F8ED98A3-4239-4B8A-BE95-DB7811FDE7A0}" srcOrd="0" destOrd="0" presId="urn:microsoft.com/office/officeart/2005/8/layout/vList5"/>
    <dgm:cxn modelId="{2A75A7C6-C797-44A8-8997-2D394179EB71}" type="presOf" srcId="{32F3803C-2704-4A6E-8F24-E42A6D03FB0F}" destId="{0810D6EC-FF7B-4F3B-A15A-C4EB562641CF}" srcOrd="0" destOrd="0" presId="urn:microsoft.com/office/officeart/2005/8/layout/vList5"/>
    <dgm:cxn modelId="{444A5D97-0248-4EE6-8299-51EB61914652}" type="presOf" srcId="{AEA92A39-A49E-48EF-B95C-7681DF28E292}" destId="{F8ED98A3-4239-4B8A-BE95-DB7811FDE7A0}" srcOrd="0" destOrd="1" presId="urn:microsoft.com/office/officeart/2005/8/layout/vList5"/>
    <dgm:cxn modelId="{893124CB-059C-4179-A131-AAD3D4518923}" srcId="{89B838B4-9C55-41ED-AC6E-F3EE8E432C13}" destId="{32F3803C-2704-4A6E-8F24-E42A6D03FB0F}" srcOrd="0" destOrd="0" parTransId="{E72604F3-0C01-419A-953A-1956E0004CC0}" sibTransId="{33962418-483C-4015-89DC-33BDF4003295}"/>
    <dgm:cxn modelId="{EE547D76-C78A-49A6-8C86-75CBF70FAEC4}" srcId="{F734CF49-5F21-482F-B384-5A727F80044B}" destId="{778E993E-122D-442B-9765-638AFC1CD214}" srcOrd="0" destOrd="0" parTransId="{A381645D-1333-4454-B288-08B84DD93E79}" sibTransId="{FDCBD5ED-03C1-4BD8-A37E-C4B6D847C92F}"/>
    <dgm:cxn modelId="{46C428E0-7EDE-4688-81A8-E08E4FEB61E9}" srcId="{E9359E8A-1E4E-4439-B406-51D40CA4CA69}" destId="{89B838B4-9C55-41ED-AC6E-F3EE8E432C13}" srcOrd="0" destOrd="0" parTransId="{C6264690-AAAE-438E-859F-D28CD8008E64}" sibTransId="{795B55AD-8B3C-4EFA-8682-11C802C46C92}"/>
    <dgm:cxn modelId="{1A689EFD-21FF-4026-BE3E-4B3A5D447876}" srcId="{E9359E8A-1E4E-4439-B406-51D40CA4CA69}" destId="{F734CF49-5F21-482F-B384-5A727F80044B}" srcOrd="1" destOrd="0" parTransId="{0FBE5E0B-EDD4-4CEF-A121-17283AD5DB02}" sibTransId="{277C875E-8C41-4BE4-A787-98C939094943}"/>
    <dgm:cxn modelId="{4F48CA6A-5682-4798-A793-1605BE1FF1F7}" type="presOf" srcId="{E9359E8A-1E4E-4439-B406-51D40CA4CA69}" destId="{2BD4BAD0-816E-4A43-A6F9-125BB6B4A315}" srcOrd="0" destOrd="0" presId="urn:microsoft.com/office/officeart/2005/8/layout/vList5"/>
    <dgm:cxn modelId="{AF2AFDA2-93C1-4C14-82F2-481031683957}" type="presOf" srcId="{89B838B4-9C55-41ED-AC6E-F3EE8E432C13}" destId="{ADDB67B8-E343-4D5B-8E2D-D715FD73E89A}" srcOrd="0" destOrd="0" presId="urn:microsoft.com/office/officeart/2005/8/layout/vList5"/>
    <dgm:cxn modelId="{6A369EF8-E073-4F08-9B27-CBAFE4DBB597}" type="presOf" srcId="{F734CF49-5F21-482F-B384-5A727F80044B}" destId="{60D5BB9A-D6F2-4735-9110-4EB9E0E2F50F}" srcOrd="0" destOrd="0" presId="urn:microsoft.com/office/officeart/2005/8/layout/vList5"/>
    <dgm:cxn modelId="{C5EAE101-52BC-40CE-8E7D-414FBC613290}" type="presParOf" srcId="{2BD4BAD0-816E-4A43-A6F9-125BB6B4A315}" destId="{7907B5B4-55B7-48A8-B8BC-F14504385C1A}" srcOrd="0" destOrd="0" presId="urn:microsoft.com/office/officeart/2005/8/layout/vList5"/>
    <dgm:cxn modelId="{D5C94677-1907-432F-8C1D-90158AB0AFB6}" type="presParOf" srcId="{7907B5B4-55B7-48A8-B8BC-F14504385C1A}" destId="{ADDB67B8-E343-4D5B-8E2D-D715FD73E89A}" srcOrd="0" destOrd="0" presId="urn:microsoft.com/office/officeart/2005/8/layout/vList5"/>
    <dgm:cxn modelId="{8D20BDED-5CA3-47FA-9413-74665FB4922C}" type="presParOf" srcId="{7907B5B4-55B7-48A8-B8BC-F14504385C1A}" destId="{0810D6EC-FF7B-4F3B-A15A-C4EB562641CF}" srcOrd="1" destOrd="0" presId="urn:microsoft.com/office/officeart/2005/8/layout/vList5"/>
    <dgm:cxn modelId="{1B05BE87-E593-45CE-8CCA-E6D847142348}" type="presParOf" srcId="{2BD4BAD0-816E-4A43-A6F9-125BB6B4A315}" destId="{D80495CD-C2FD-4811-95B3-80A359CF402D}" srcOrd="1" destOrd="0" presId="urn:microsoft.com/office/officeart/2005/8/layout/vList5"/>
    <dgm:cxn modelId="{4A3111FE-821D-4C1C-A2B9-0A4640B22132}" type="presParOf" srcId="{2BD4BAD0-816E-4A43-A6F9-125BB6B4A315}" destId="{3E046EEB-28EE-401E-A3A5-4E10CB36A52A}" srcOrd="2" destOrd="0" presId="urn:microsoft.com/office/officeart/2005/8/layout/vList5"/>
    <dgm:cxn modelId="{7DC7BB59-366B-4C21-8844-BF16FB8086BD}" type="presParOf" srcId="{3E046EEB-28EE-401E-A3A5-4E10CB36A52A}" destId="{60D5BB9A-D6F2-4735-9110-4EB9E0E2F50F}" srcOrd="0" destOrd="0" presId="urn:microsoft.com/office/officeart/2005/8/layout/vList5"/>
    <dgm:cxn modelId="{6D22EA99-32E4-4EE1-AF89-8B457E0182AD}" type="presParOf" srcId="{3E046EEB-28EE-401E-A3A5-4E10CB36A52A}" destId="{F8ED98A3-4239-4B8A-BE95-DB7811FDE7A0}" srcOrd="1" destOrd="0" presId="urn:microsoft.com/office/officeart/2005/8/layout/vList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кратне порівняння</a:t>
            </a:r>
            <a:endParaRPr lang="ru-RU" sz="3600" dirty="0"/>
          </a:p>
        </p:txBody>
      </p:sp>
      <p:pic>
        <p:nvPicPr>
          <p:cNvPr id="4" name="Содержимое 3" descr="Рисунок2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500174"/>
            <a:ext cx="7821032" cy="53578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кратне порівняння. Підготовка</a:t>
            </a:r>
            <a:endParaRPr lang="ru-RU" sz="3600" dirty="0"/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71612"/>
            <a:ext cx="8229600" cy="639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 cstate="print"/>
          <a:srcRect l="3448" t="2416" r="3448" b="80855"/>
          <a:stretch>
            <a:fillRect/>
          </a:stretch>
        </p:blipFill>
        <p:spPr bwMode="auto">
          <a:xfrm>
            <a:off x="142844" y="2285992"/>
            <a:ext cx="3857652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15076" y="2786058"/>
            <a:ext cx="428628" cy="428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5142" y="2786058"/>
            <a:ext cx="428628" cy="428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15208" y="2786058"/>
            <a:ext cx="428628" cy="428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15076" y="328612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15142" y="328612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215208" y="328612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 flipH="1" flipV="1">
            <a:off x="-356428" y="3286124"/>
            <a:ext cx="1000132" cy="1588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 flipH="1" flipV="1">
            <a:off x="1789053" y="3289259"/>
            <a:ext cx="992274" cy="1588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715274" y="328612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358216" y="328612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714480" y="2786058"/>
            <a:ext cx="428628" cy="428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857488" y="328612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357554" y="328612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857620" y="328612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357422" y="3143248"/>
            <a:ext cx="2000264" cy="714380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3" cstate="print"/>
          <a:srcRect l="5172" t="58178" r="1723" b="2788"/>
          <a:stretch>
            <a:fillRect/>
          </a:stretch>
        </p:blipFill>
        <p:spPr bwMode="auto">
          <a:xfrm>
            <a:off x="71406" y="4000504"/>
            <a:ext cx="385765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Прямоугольник 22"/>
          <p:cNvSpPr/>
          <p:nvPr/>
        </p:nvSpPr>
        <p:spPr>
          <a:xfrm>
            <a:off x="4858546" y="2786058"/>
            <a:ext cx="428628" cy="428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358612" y="2786058"/>
            <a:ext cx="428628" cy="428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858678" y="2786058"/>
            <a:ext cx="428628" cy="428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858546" y="328612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358612" y="328612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858678" y="328612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5400000" flipH="1" flipV="1">
            <a:off x="4287042" y="3286124"/>
            <a:ext cx="1000132" cy="1588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 flipH="1" flipV="1">
            <a:off x="6432523" y="3289259"/>
            <a:ext cx="992274" cy="1588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6357950" y="328612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7001686" y="328612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6357950" y="2786058"/>
            <a:ext cx="428628" cy="428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7500958" y="328612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8001024" y="328612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8501090" y="328612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rot="5400000" flipH="1" flipV="1">
            <a:off x="8504225" y="3281401"/>
            <a:ext cx="992274" cy="1588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4"/>
          <p:cNvPicPr>
            <a:picLocks noChangeAspect="1" noChangeArrowheads="1"/>
          </p:cNvPicPr>
          <p:nvPr/>
        </p:nvPicPr>
        <p:blipFill>
          <a:blip r:embed="rId4" cstate="print"/>
          <a:srcRect l="2778" t="3111" r="3086" b="80098"/>
          <a:stretch>
            <a:fillRect/>
          </a:stretch>
        </p:blipFill>
        <p:spPr bwMode="auto">
          <a:xfrm>
            <a:off x="4643438" y="2285992"/>
            <a:ext cx="435771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4"/>
          <p:cNvPicPr>
            <a:picLocks noChangeAspect="1" noChangeArrowheads="1"/>
          </p:cNvPicPr>
          <p:nvPr/>
        </p:nvPicPr>
        <p:blipFill>
          <a:blip r:embed="rId4" cstate="print"/>
          <a:srcRect l="1235" t="53485" r="3086" b="4537"/>
          <a:stretch>
            <a:fillRect/>
          </a:stretch>
        </p:blipFill>
        <p:spPr bwMode="auto">
          <a:xfrm>
            <a:off x="4643438" y="3929066"/>
            <a:ext cx="442915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157192"/>
            <a:ext cx="8991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8" dur="250" autoRev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69" dur="250" autoRev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0" dur="250" autoRev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250" autoRev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3" dur="250" autoRev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74" dur="250" autoRev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5" dur="250" autoRev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6" dur="250" autoRev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8" dur="250" autoRev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79" dur="250" autoRev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0" dur="250" autoRev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1" dur="250" autoRev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3" dur="25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84" dur="25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5" dur="25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6" dur="25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8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89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0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1" dur="250" autoRev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3" dur="25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94" dur="25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5" dur="25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6" dur="250" autoRev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8" dur="25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99" dur="25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0" dur="25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1" dur="250" autoRev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3" dur="25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04" dur="25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5" dur="25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6" dur="250" autoRev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7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0" dur="250" autoRev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11" dur="250" autoRev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2" dur="250" autoRev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3" dur="250" autoRev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5" dur="250" autoRev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16" dur="250" autoRev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7" dur="250" autoRev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8" dur="250" autoRev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0" dur="250" autoRev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21" dur="250" autoRev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2" dur="250" autoRev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3" dur="250" autoRev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5" dur="25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26" dur="25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7" dur="25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8" dur="250" autoRev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30" dur="25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31" dur="25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2" dur="25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3" dur="250" autoRev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35" dur="250" autoRev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36" dur="250" autoRev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7" dur="250" autoRev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8" dur="250" autoRev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0" dur="25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41" dur="25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2" dur="25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3" dur="25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5" dur="25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46" dur="25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7" dur="25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8" dur="25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3" grpId="2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кратне порівняння. Ознайомлення</a:t>
            </a:r>
            <a:endParaRPr lang="ru-R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b="77427"/>
          <a:stretch>
            <a:fillRect/>
          </a:stretch>
        </p:blipFill>
        <p:spPr bwMode="auto">
          <a:xfrm>
            <a:off x="0" y="1500174"/>
            <a:ext cx="9144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t="22573" b="40490"/>
          <a:stretch>
            <a:fillRect/>
          </a:stretch>
        </p:blipFill>
        <p:spPr bwMode="auto">
          <a:xfrm>
            <a:off x="32" y="2285992"/>
            <a:ext cx="91440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42874" y="3924483"/>
            <a:ext cx="3271870" cy="571504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К.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42844" y="5072074"/>
            <a:ext cx="392909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                Розв'язання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spc="-100" dirty="0" smtClean="0">
                <a:latin typeface="+mj-lt"/>
                <a:ea typeface="+mj-ea"/>
                <a:cs typeface="+mj-cs"/>
              </a:rPr>
              <a:t>6 - 3</a:t>
            </a:r>
            <a:r>
              <a:rPr kumimoji="0" lang="uk-UA" sz="2400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= 3 (</a:t>
            </a:r>
            <a:r>
              <a:rPr lang="uk-UA" sz="2400" spc="-100" dirty="0" smtClean="0">
                <a:latin typeface="+mj-lt"/>
                <a:ea typeface="+mj-ea"/>
                <a:cs typeface="+mj-cs"/>
              </a:rPr>
              <a:t>м)</a:t>
            </a:r>
            <a:endParaRPr kumimoji="0" lang="ru-RU" sz="2400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357158" y="4067359"/>
            <a:ext cx="8339986" cy="475252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41148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Char char="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2874" y="4067359"/>
            <a:ext cx="3271870" cy="57150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spc="-100" dirty="0" smtClean="0">
                <a:latin typeface="+mj-lt"/>
                <a:ea typeface="+mj-ea"/>
                <a:cs typeface="+mj-cs"/>
              </a:rPr>
              <a:t>В</a:t>
            </a:r>
            <a: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. </a:t>
            </a:r>
            <a:b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443006" y="3924483"/>
            <a:ext cx="3271870" cy="571504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 </a:t>
            </a:r>
            <a:r>
              <a:rPr lang="uk-UA" sz="2400" b="1" dirty="0" smtClean="0">
                <a:latin typeface="+mj-lt"/>
                <a:ea typeface="+mj-ea"/>
                <a:cs typeface="+mj-cs"/>
              </a:rPr>
              <a:t>6 м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357290" y="4104979"/>
            <a:ext cx="3271870" cy="57150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spc="-100" dirty="0" smtClean="0">
                <a:latin typeface="+mj-lt"/>
                <a:ea typeface="+mj-ea"/>
                <a:cs typeface="+mj-cs"/>
              </a:rPr>
              <a:t> </a:t>
            </a:r>
            <a: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– </a:t>
            </a:r>
            <a:r>
              <a:rPr lang="uk-UA" sz="2400" b="1" spc="-100" dirty="0" smtClean="0">
                <a:latin typeface="+mj-lt"/>
                <a:ea typeface="+mj-ea"/>
                <a:cs typeface="+mj-cs"/>
              </a:rPr>
              <a:t> 3 м</a:t>
            </a:r>
            <a:endParaRPr kumimoji="0" lang="ru-RU" sz="2400" b="1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4" name="Заголовок 1"/>
          <p:cNvSpPr txBox="1">
            <a:spLocks/>
          </p:cNvSpPr>
          <p:nvPr/>
        </p:nvSpPr>
        <p:spPr>
          <a:xfrm>
            <a:off x="71406" y="5929330"/>
            <a:ext cx="8986814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spc="-100" dirty="0" smtClean="0">
                <a:latin typeface="+mj-lt"/>
                <a:ea typeface="+mj-ea"/>
                <a:cs typeface="+mj-cs"/>
              </a:rPr>
              <a:t>Відповідь:  </a:t>
            </a:r>
            <a:r>
              <a:rPr lang="uk-UA" sz="2400" spc="-100" dirty="0" smtClean="0">
                <a:latin typeface="+mj-lt"/>
                <a:ea typeface="+mj-ea"/>
                <a:cs typeface="+mj-cs"/>
              </a:rPr>
              <a:t>на 3 м довжина кабінету більша за довжину вітальні; на 3 м довжина вітальні менша за довжину кабінету.</a:t>
            </a:r>
            <a:endParaRPr kumimoji="0" lang="ru-RU" sz="2400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30711" t="34440" r="41811" b="47433"/>
          <a:stretch>
            <a:fillRect/>
          </a:stretch>
        </p:blipFill>
        <p:spPr bwMode="auto">
          <a:xfrm>
            <a:off x="2214546" y="3929066"/>
            <a:ext cx="121444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89"/>
          <p:cNvGrpSpPr/>
          <p:nvPr/>
        </p:nvGrpSpPr>
        <p:grpSpPr>
          <a:xfrm>
            <a:off x="4574926" y="4071942"/>
            <a:ext cx="1854461" cy="214314"/>
            <a:chOff x="785786" y="1571612"/>
            <a:chExt cx="2143934" cy="142876"/>
          </a:xfrm>
        </p:grpSpPr>
        <p:grpSp>
          <p:nvGrpSpPr>
            <p:cNvPr id="4" name="Группа 26"/>
            <p:cNvGrpSpPr/>
            <p:nvPr/>
          </p:nvGrpSpPr>
          <p:grpSpPr>
            <a:xfrm>
              <a:off x="785786" y="1571612"/>
              <a:ext cx="428628" cy="142876"/>
              <a:chOff x="785786" y="1571612"/>
              <a:chExt cx="428628" cy="142876"/>
            </a:xfrm>
          </p:grpSpPr>
          <p:cxnSp>
            <p:nvCxnSpPr>
              <p:cNvPr id="98" name="Прямая соединительная линия 97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Прямая соединительная линия 98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2" name="Прямая соединительная линия 91"/>
            <p:cNvCxnSpPr/>
            <p:nvPr/>
          </p:nvCxnSpPr>
          <p:spPr>
            <a:xfrm>
              <a:off x="1213619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Прямая соединительная линия 92"/>
            <p:cNvCxnSpPr/>
            <p:nvPr/>
          </p:nvCxnSpPr>
          <p:spPr>
            <a:xfrm>
              <a:off x="1642248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Прямая соединительная линия 93"/>
            <p:cNvCxnSpPr/>
            <p:nvPr/>
          </p:nvCxnSpPr>
          <p:spPr>
            <a:xfrm>
              <a:off x="2071670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Группа 39"/>
            <p:cNvGrpSpPr/>
            <p:nvPr/>
          </p:nvGrpSpPr>
          <p:grpSpPr>
            <a:xfrm>
              <a:off x="2500298" y="1571612"/>
              <a:ext cx="429422" cy="142876"/>
              <a:chOff x="785786" y="1571612"/>
              <a:chExt cx="429422" cy="142876"/>
            </a:xfrm>
          </p:grpSpPr>
          <p:cxnSp>
            <p:nvCxnSpPr>
              <p:cNvPr id="96" name="Прямая соединительная линия 95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Прямая соединительная линия 96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0" name="TextBox 99"/>
          <p:cNvSpPr txBox="1"/>
          <p:nvPr/>
        </p:nvSpPr>
        <p:spPr>
          <a:xfrm>
            <a:off x="5305016" y="339596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6</a:t>
            </a:r>
            <a:endParaRPr lang="ru-RU" sz="2400" b="1" dirty="0"/>
          </a:p>
        </p:txBody>
      </p:sp>
      <p:sp>
        <p:nvSpPr>
          <p:cNvPr id="101" name="TextBox 100"/>
          <p:cNvSpPr txBox="1"/>
          <p:nvPr/>
        </p:nvSpPr>
        <p:spPr>
          <a:xfrm>
            <a:off x="5000628" y="496759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sp>
        <p:nvSpPr>
          <p:cNvPr id="102" name="TextBox 101"/>
          <p:cNvSpPr txBox="1"/>
          <p:nvPr/>
        </p:nvSpPr>
        <p:spPr>
          <a:xfrm>
            <a:off x="5876520" y="442913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grpSp>
        <p:nvGrpSpPr>
          <p:cNvPr id="8" name="Группа 102"/>
          <p:cNvGrpSpPr/>
          <p:nvPr/>
        </p:nvGrpSpPr>
        <p:grpSpPr>
          <a:xfrm>
            <a:off x="4574926" y="3786190"/>
            <a:ext cx="1854461" cy="642942"/>
            <a:chOff x="5357818" y="1071546"/>
            <a:chExt cx="785818" cy="285752"/>
          </a:xfrm>
        </p:grpSpPr>
        <p:sp>
          <p:nvSpPr>
            <p:cNvPr id="104" name="Дуга 103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Дуга 104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06" name="Прямая соединительная линия 105"/>
          <p:cNvCxnSpPr/>
          <p:nvPr/>
        </p:nvCxnSpPr>
        <p:spPr>
          <a:xfrm rot="5400000" flipH="1" flipV="1">
            <a:off x="4358480" y="4429132"/>
            <a:ext cx="427834" cy="794"/>
          </a:xfrm>
          <a:prstGeom prst="line">
            <a:avLst/>
          </a:prstGeom>
          <a:ln w="190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 rot="5400000" flipH="1" flipV="1">
            <a:off x="5326425" y="4389087"/>
            <a:ext cx="493002" cy="1588"/>
          </a:xfrm>
          <a:prstGeom prst="line">
            <a:avLst/>
          </a:prstGeom>
          <a:ln w="190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107"/>
          <p:cNvGrpSpPr/>
          <p:nvPr/>
        </p:nvGrpSpPr>
        <p:grpSpPr>
          <a:xfrm>
            <a:off x="4589395" y="4643446"/>
            <a:ext cx="982737" cy="214314"/>
            <a:chOff x="785786" y="1571612"/>
            <a:chExt cx="2143934" cy="142876"/>
          </a:xfrm>
        </p:grpSpPr>
        <p:grpSp>
          <p:nvGrpSpPr>
            <p:cNvPr id="15" name="Группа 108"/>
            <p:cNvGrpSpPr/>
            <p:nvPr/>
          </p:nvGrpSpPr>
          <p:grpSpPr>
            <a:xfrm>
              <a:off x="785786" y="1571612"/>
              <a:ext cx="428628" cy="142876"/>
              <a:chOff x="785786" y="1571612"/>
              <a:chExt cx="428628" cy="142876"/>
            </a:xfrm>
          </p:grpSpPr>
          <p:cxnSp>
            <p:nvCxnSpPr>
              <p:cNvPr id="116" name="Прямая соединительная линия 115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Прямая соединительная линия 116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0" name="Прямая соединительная линия 109"/>
            <p:cNvCxnSpPr/>
            <p:nvPr/>
          </p:nvCxnSpPr>
          <p:spPr>
            <a:xfrm>
              <a:off x="1213619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Прямая соединительная линия 110"/>
            <p:cNvCxnSpPr/>
            <p:nvPr/>
          </p:nvCxnSpPr>
          <p:spPr>
            <a:xfrm>
              <a:off x="1642248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Прямая соединительная линия 111"/>
            <p:cNvCxnSpPr/>
            <p:nvPr/>
          </p:nvCxnSpPr>
          <p:spPr>
            <a:xfrm>
              <a:off x="2071670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Группа 39"/>
            <p:cNvGrpSpPr/>
            <p:nvPr/>
          </p:nvGrpSpPr>
          <p:grpSpPr>
            <a:xfrm>
              <a:off x="2500298" y="1571612"/>
              <a:ext cx="429422" cy="142876"/>
              <a:chOff x="785786" y="1571612"/>
              <a:chExt cx="429422" cy="142876"/>
            </a:xfrm>
          </p:grpSpPr>
          <p:cxnSp>
            <p:nvCxnSpPr>
              <p:cNvPr id="114" name="Прямая соединительная линия 113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Прямая соединительная линия 114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" name="Группа 117"/>
          <p:cNvGrpSpPr/>
          <p:nvPr/>
        </p:nvGrpSpPr>
        <p:grpSpPr>
          <a:xfrm flipV="1">
            <a:off x="4589395" y="4572008"/>
            <a:ext cx="982737" cy="500066"/>
            <a:chOff x="5357818" y="1071546"/>
            <a:chExt cx="785818" cy="285752"/>
          </a:xfrm>
        </p:grpSpPr>
        <p:sp>
          <p:nvSpPr>
            <p:cNvPr id="119" name="Дуга 118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0" name="Дуга 119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1" name="Овал 120"/>
          <p:cNvSpPr/>
          <p:nvPr/>
        </p:nvSpPr>
        <p:spPr>
          <a:xfrm>
            <a:off x="7232601" y="4000504"/>
            <a:ext cx="642942" cy="64294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TextBox 121"/>
          <p:cNvSpPr txBox="1"/>
          <p:nvPr/>
        </p:nvSpPr>
        <p:spPr>
          <a:xfrm>
            <a:off x="7375477" y="407194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123" name="Овал 122"/>
          <p:cNvSpPr/>
          <p:nvPr/>
        </p:nvSpPr>
        <p:spPr>
          <a:xfrm>
            <a:off x="6518221" y="4929198"/>
            <a:ext cx="642942" cy="64294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Овал 123"/>
          <p:cNvSpPr/>
          <p:nvPr/>
        </p:nvSpPr>
        <p:spPr>
          <a:xfrm>
            <a:off x="7946981" y="4929198"/>
            <a:ext cx="642942" cy="64294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5" name="Прямая соединительная линия 124"/>
          <p:cNvCxnSpPr>
            <a:endCxn id="123" idx="0"/>
          </p:cNvCxnSpPr>
          <p:nvPr/>
        </p:nvCxnSpPr>
        <p:spPr>
          <a:xfrm rot="5400000">
            <a:off x="6893271" y="4495710"/>
            <a:ext cx="379909" cy="48706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/>
          <p:cNvCxnSpPr>
            <a:endCxn id="124" idx="0"/>
          </p:cNvCxnSpPr>
          <p:nvPr/>
        </p:nvCxnSpPr>
        <p:spPr>
          <a:xfrm>
            <a:off x="7791106" y="4572008"/>
            <a:ext cx="477346" cy="35719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/>
          <p:cNvSpPr txBox="1"/>
          <p:nvPr/>
        </p:nvSpPr>
        <p:spPr>
          <a:xfrm>
            <a:off x="6661097" y="500063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6</a:t>
            </a:r>
            <a:endParaRPr lang="ru-RU" sz="2400" b="1" dirty="0"/>
          </a:p>
        </p:txBody>
      </p:sp>
      <p:sp>
        <p:nvSpPr>
          <p:cNvPr id="128" name="TextBox 127"/>
          <p:cNvSpPr txBox="1"/>
          <p:nvPr/>
        </p:nvSpPr>
        <p:spPr>
          <a:xfrm>
            <a:off x="8089857" y="500063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sp>
        <p:nvSpPr>
          <p:cNvPr id="129" name="TextBox 128"/>
          <p:cNvSpPr txBox="1"/>
          <p:nvPr/>
        </p:nvSpPr>
        <p:spPr>
          <a:xfrm>
            <a:off x="7375477" y="5000636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-</a:t>
            </a:r>
            <a:endParaRPr lang="ru-RU" sz="2400" b="1" dirty="0"/>
          </a:p>
        </p:txBody>
      </p:sp>
      <p:grpSp>
        <p:nvGrpSpPr>
          <p:cNvPr id="18" name="Группа 129"/>
          <p:cNvGrpSpPr/>
          <p:nvPr/>
        </p:nvGrpSpPr>
        <p:grpSpPr>
          <a:xfrm flipV="1">
            <a:off x="5572132" y="3857628"/>
            <a:ext cx="857256" cy="642942"/>
            <a:chOff x="5357818" y="1071546"/>
            <a:chExt cx="785818" cy="285752"/>
          </a:xfrm>
        </p:grpSpPr>
        <p:sp>
          <p:nvSpPr>
            <p:cNvPr id="131" name="Дуга 130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Дуга 131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build="p"/>
      <p:bldP spid="11" grpId="0"/>
      <p:bldP spid="12" grpId="0"/>
      <p:bldP spid="13" grpId="0"/>
      <p:bldP spid="100" grpId="0"/>
      <p:bldP spid="101" grpId="0"/>
      <p:bldP spid="102" grpId="0"/>
      <p:bldP spid="121" grpId="0" animBg="1"/>
      <p:bldP spid="122" grpId="0"/>
      <p:bldP spid="123" grpId="0" animBg="1"/>
      <p:bldP spid="124" grpId="0" animBg="1"/>
      <p:bldP spid="127" grpId="0"/>
      <p:bldP spid="128" grpId="0"/>
      <p:bldP spid="1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кратне порівняння. Ознайомлення</a:t>
            </a:r>
            <a:endParaRPr lang="ru-RU" sz="36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 t="59510"/>
          <a:stretch>
            <a:fillRect/>
          </a:stretch>
        </p:blipFill>
        <p:spPr bwMode="auto">
          <a:xfrm>
            <a:off x="-285784" y="1500174"/>
            <a:ext cx="9144000" cy="1409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42874" y="3028826"/>
            <a:ext cx="3271870" cy="571504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К.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42844" y="4176417"/>
            <a:ext cx="392909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                Розв'язання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spc="-100" dirty="0" smtClean="0">
                <a:latin typeface="+mj-lt"/>
                <a:ea typeface="+mj-ea"/>
                <a:cs typeface="+mj-cs"/>
              </a:rPr>
              <a:t>6 : 3</a:t>
            </a:r>
            <a:r>
              <a:rPr kumimoji="0" lang="uk-UA" sz="2400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= 2  -  у</a:t>
            </a:r>
            <a:r>
              <a:rPr kumimoji="0" lang="uk-UA" sz="2400" i="0" u="none" strike="noStrike" kern="1200" cap="none" spc="-10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стільки разів</a:t>
            </a:r>
            <a:endParaRPr kumimoji="0" lang="ru-RU" sz="2400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42874" y="3171702"/>
            <a:ext cx="3271870" cy="57150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spc="-100" dirty="0" smtClean="0">
                <a:latin typeface="+mj-lt"/>
                <a:ea typeface="+mj-ea"/>
                <a:cs typeface="+mj-cs"/>
              </a:rPr>
              <a:t>В</a:t>
            </a:r>
            <a: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. </a:t>
            </a:r>
            <a:b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443006" y="3028826"/>
            <a:ext cx="3271870" cy="571504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 </a:t>
            </a:r>
            <a:r>
              <a:rPr lang="uk-UA" sz="2400" b="1" dirty="0" smtClean="0">
                <a:latin typeface="+mj-lt"/>
                <a:ea typeface="+mj-ea"/>
                <a:cs typeface="+mj-cs"/>
              </a:rPr>
              <a:t>6 м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357290" y="3209322"/>
            <a:ext cx="3271870" cy="57150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spc="-100" dirty="0" smtClean="0">
                <a:latin typeface="+mj-lt"/>
                <a:ea typeface="+mj-ea"/>
                <a:cs typeface="+mj-cs"/>
              </a:rPr>
              <a:t> </a:t>
            </a:r>
            <a: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– </a:t>
            </a:r>
            <a:r>
              <a:rPr lang="uk-UA" sz="2400" b="1" spc="-100" dirty="0" smtClean="0">
                <a:latin typeface="+mj-lt"/>
                <a:ea typeface="+mj-ea"/>
                <a:cs typeface="+mj-cs"/>
              </a:rPr>
              <a:t> 3 м</a:t>
            </a:r>
            <a:endParaRPr kumimoji="0" lang="ru-RU" sz="2400" b="1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71406" y="5033673"/>
            <a:ext cx="8986814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lvl="0" algn="just">
              <a:spcBef>
                <a:spcPct val="0"/>
              </a:spcBef>
              <a:defRPr/>
            </a:pPr>
            <a:r>
              <a:rPr lang="uk-UA" sz="2400" b="1" spc="-100" dirty="0" smtClean="0">
                <a:latin typeface="+mj-lt"/>
                <a:ea typeface="+mj-ea"/>
                <a:cs typeface="+mj-cs"/>
              </a:rPr>
              <a:t>Відповідь:  </a:t>
            </a:r>
            <a:r>
              <a:rPr lang="uk-UA" sz="2400" spc="-100" dirty="0" smtClean="0">
                <a:latin typeface="+mj-lt"/>
                <a:ea typeface="+mj-ea"/>
                <a:cs typeface="+mj-cs"/>
              </a:rPr>
              <a:t>у 2 рази довжина кабінету більша за довжину вітальні; </a:t>
            </a:r>
            <a:r>
              <a:rPr lang="uk-UA" sz="2400" spc="-100" dirty="0" smtClean="0"/>
              <a:t>у 2 рази</a:t>
            </a:r>
            <a:r>
              <a:rPr lang="uk-UA" sz="2400" spc="-100" dirty="0" smtClean="0">
                <a:latin typeface="+mj-lt"/>
                <a:ea typeface="+mj-ea"/>
                <a:cs typeface="+mj-cs"/>
              </a:rPr>
              <a:t> довжина вітальні менша за довжину кабінету.</a:t>
            </a:r>
            <a:endParaRPr kumimoji="0" lang="ru-RU" sz="2400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" name="Группа 14"/>
          <p:cNvGrpSpPr/>
          <p:nvPr/>
        </p:nvGrpSpPr>
        <p:grpSpPr>
          <a:xfrm>
            <a:off x="4574926" y="3176285"/>
            <a:ext cx="1854461" cy="214314"/>
            <a:chOff x="785786" y="1571612"/>
            <a:chExt cx="2143934" cy="142876"/>
          </a:xfrm>
        </p:grpSpPr>
        <p:grpSp>
          <p:nvGrpSpPr>
            <p:cNvPr id="4" name="Группа 26"/>
            <p:cNvGrpSpPr/>
            <p:nvPr/>
          </p:nvGrpSpPr>
          <p:grpSpPr>
            <a:xfrm>
              <a:off x="785786" y="1571612"/>
              <a:ext cx="428628" cy="142876"/>
              <a:chOff x="785786" y="1571612"/>
              <a:chExt cx="428628" cy="142876"/>
            </a:xfrm>
          </p:grpSpPr>
          <p:cxnSp>
            <p:nvCxnSpPr>
              <p:cNvPr id="23" name="Прямая соединительная линия 22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7" name="Прямая соединительная линия 16"/>
            <p:cNvCxnSpPr/>
            <p:nvPr/>
          </p:nvCxnSpPr>
          <p:spPr>
            <a:xfrm>
              <a:off x="1213619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1642248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>
              <a:off x="2071670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Группа 39"/>
            <p:cNvGrpSpPr/>
            <p:nvPr/>
          </p:nvGrpSpPr>
          <p:grpSpPr>
            <a:xfrm>
              <a:off x="2500298" y="1571612"/>
              <a:ext cx="429422" cy="142876"/>
              <a:chOff x="785786" y="1571612"/>
              <a:chExt cx="429422" cy="142876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5" name="TextBox 24"/>
          <p:cNvSpPr txBox="1"/>
          <p:nvPr/>
        </p:nvSpPr>
        <p:spPr>
          <a:xfrm>
            <a:off x="5305016" y="250030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6</a:t>
            </a:r>
            <a:endParaRPr lang="ru-RU" sz="2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5000628" y="407194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5500694" y="353347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grpSp>
        <p:nvGrpSpPr>
          <p:cNvPr id="7" name="Группа 27"/>
          <p:cNvGrpSpPr/>
          <p:nvPr/>
        </p:nvGrpSpPr>
        <p:grpSpPr>
          <a:xfrm>
            <a:off x="4574926" y="2890533"/>
            <a:ext cx="1854461" cy="642942"/>
            <a:chOff x="5357818" y="1071546"/>
            <a:chExt cx="785818" cy="285752"/>
          </a:xfrm>
        </p:grpSpPr>
        <p:sp>
          <p:nvSpPr>
            <p:cNvPr id="29" name="Дуга 28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Дуга 29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1" name="Прямая соединительная линия 30"/>
          <p:cNvCxnSpPr/>
          <p:nvPr/>
        </p:nvCxnSpPr>
        <p:spPr>
          <a:xfrm rot="5400000" flipH="1" flipV="1">
            <a:off x="4358480" y="3533475"/>
            <a:ext cx="427834" cy="794"/>
          </a:xfrm>
          <a:prstGeom prst="line">
            <a:avLst/>
          </a:prstGeom>
          <a:ln w="190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 flipH="1" flipV="1">
            <a:off x="5326425" y="3493430"/>
            <a:ext cx="493002" cy="1588"/>
          </a:xfrm>
          <a:prstGeom prst="line">
            <a:avLst/>
          </a:prstGeom>
          <a:ln w="190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32"/>
          <p:cNvGrpSpPr/>
          <p:nvPr/>
        </p:nvGrpSpPr>
        <p:grpSpPr>
          <a:xfrm>
            <a:off x="4589395" y="3747789"/>
            <a:ext cx="982737" cy="214314"/>
            <a:chOff x="785786" y="1571612"/>
            <a:chExt cx="2143934" cy="142876"/>
          </a:xfrm>
        </p:grpSpPr>
        <p:grpSp>
          <p:nvGrpSpPr>
            <p:cNvPr id="15" name="Группа 108"/>
            <p:cNvGrpSpPr/>
            <p:nvPr/>
          </p:nvGrpSpPr>
          <p:grpSpPr>
            <a:xfrm>
              <a:off x="785786" y="1571612"/>
              <a:ext cx="428628" cy="142876"/>
              <a:chOff x="785786" y="1571612"/>
              <a:chExt cx="428628" cy="142876"/>
            </a:xfrm>
          </p:grpSpPr>
          <p:cxnSp>
            <p:nvCxnSpPr>
              <p:cNvPr id="41" name="Прямая соединительная линия 40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Прямая соединительная линия 41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5" name="Прямая соединительная линия 34"/>
            <p:cNvCxnSpPr/>
            <p:nvPr/>
          </p:nvCxnSpPr>
          <p:spPr>
            <a:xfrm>
              <a:off x="1213619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>
              <a:off x="1642248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>
              <a:off x="2071670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Группа 39"/>
            <p:cNvGrpSpPr/>
            <p:nvPr/>
          </p:nvGrpSpPr>
          <p:grpSpPr>
            <a:xfrm>
              <a:off x="2500298" y="1571612"/>
              <a:ext cx="429422" cy="142876"/>
              <a:chOff x="785786" y="1571612"/>
              <a:chExt cx="429422" cy="142876"/>
            </a:xfrm>
          </p:grpSpPr>
          <p:cxnSp>
            <p:nvCxnSpPr>
              <p:cNvPr id="39" name="Прямая соединительная линия 38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единительная линия 39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" name="Группа 42"/>
          <p:cNvGrpSpPr/>
          <p:nvPr/>
        </p:nvGrpSpPr>
        <p:grpSpPr>
          <a:xfrm flipV="1">
            <a:off x="4589395" y="3676351"/>
            <a:ext cx="982737" cy="500066"/>
            <a:chOff x="5357818" y="1071546"/>
            <a:chExt cx="785818" cy="285752"/>
          </a:xfrm>
        </p:grpSpPr>
        <p:sp>
          <p:nvSpPr>
            <p:cNvPr id="44" name="Дуга 43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Дуга 44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6" name="Овал 45"/>
          <p:cNvSpPr/>
          <p:nvPr/>
        </p:nvSpPr>
        <p:spPr>
          <a:xfrm>
            <a:off x="7232601" y="3104847"/>
            <a:ext cx="642942" cy="64294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/>
          <p:cNvSpPr txBox="1"/>
          <p:nvPr/>
        </p:nvSpPr>
        <p:spPr>
          <a:xfrm>
            <a:off x="7375477" y="317628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48" name="Овал 47"/>
          <p:cNvSpPr/>
          <p:nvPr/>
        </p:nvSpPr>
        <p:spPr>
          <a:xfrm>
            <a:off x="6518221" y="4033541"/>
            <a:ext cx="642942" cy="64294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7946981" y="4033541"/>
            <a:ext cx="642942" cy="64294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единительная линия 49"/>
          <p:cNvCxnSpPr>
            <a:endCxn id="48" idx="0"/>
          </p:cNvCxnSpPr>
          <p:nvPr/>
        </p:nvCxnSpPr>
        <p:spPr>
          <a:xfrm rot="5400000">
            <a:off x="6893271" y="3600053"/>
            <a:ext cx="379909" cy="48706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endCxn id="49" idx="0"/>
          </p:cNvCxnSpPr>
          <p:nvPr/>
        </p:nvCxnSpPr>
        <p:spPr>
          <a:xfrm>
            <a:off x="7791106" y="3676351"/>
            <a:ext cx="477346" cy="35719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6661097" y="410497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6</a:t>
            </a:r>
            <a:endParaRPr lang="ru-RU" sz="2400" b="1" dirty="0"/>
          </a:p>
        </p:txBody>
      </p:sp>
      <p:sp>
        <p:nvSpPr>
          <p:cNvPr id="53" name="TextBox 52"/>
          <p:cNvSpPr txBox="1"/>
          <p:nvPr/>
        </p:nvSpPr>
        <p:spPr>
          <a:xfrm>
            <a:off x="8089857" y="410497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7375477" y="4104979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:</a:t>
            </a:r>
            <a:endParaRPr lang="ru-RU" sz="2400" b="1" dirty="0"/>
          </a:p>
        </p:txBody>
      </p:sp>
      <p:grpSp>
        <p:nvGrpSpPr>
          <p:cNvPr id="28" name="Группа 54"/>
          <p:cNvGrpSpPr/>
          <p:nvPr/>
        </p:nvGrpSpPr>
        <p:grpSpPr>
          <a:xfrm flipV="1">
            <a:off x="4572000" y="2961971"/>
            <a:ext cx="1857388" cy="642942"/>
            <a:chOff x="5357818" y="1071546"/>
            <a:chExt cx="785818" cy="285752"/>
          </a:xfrm>
        </p:grpSpPr>
        <p:sp>
          <p:nvSpPr>
            <p:cNvPr id="56" name="Дуга 55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Дуга 56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3" cstate="print"/>
          <a:srcRect l="33442" t="20845" r="47078" b="58762"/>
          <a:stretch>
            <a:fillRect/>
          </a:stretch>
        </p:blipFill>
        <p:spPr bwMode="auto">
          <a:xfrm>
            <a:off x="2357422" y="3000372"/>
            <a:ext cx="85725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3" name="Группа 59"/>
          <p:cNvGrpSpPr/>
          <p:nvPr/>
        </p:nvGrpSpPr>
        <p:grpSpPr>
          <a:xfrm>
            <a:off x="4589395" y="3143248"/>
            <a:ext cx="982737" cy="357190"/>
            <a:chOff x="5357818" y="1071546"/>
            <a:chExt cx="785818" cy="285752"/>
          </a:xfrm>
        </p:grpSpPr>
        <p:sp>
          <p:nvSpPr>
            <p:cNvPr id="61" name="Дуга 60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Дуга 61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4857752" y="278605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3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  <p:bldP spid="25" grpId="0"/>
      <p:bldP spid="26" grpId="0"/>
      <p:bldP spid="27" grpId="0"/>
      <p:bldP spid="46" grpId="0" animBg="1"/>
      <p:bldP spid="47" grpId="0"/>
      <p:bldP spid="48" grpId="0" animBg="1"/>
      <p:bldP spid="49" grpId="0" animBg="1"/>
      <p:bldP spid="52" grpId="0"/>
      <p:bldP spid="53" grpId="0"/>
      <p:bldP spid="54" grpId="0"/>
      <p:bldP spid="6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Порівнюємо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500174"/>
          <a:ext cx="9144000" cy="535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/>
          <a:srcRect l="30711" t="34440" r="41811" b="49699"/>
          <a:stretch>
            <a:fillRect/>
          </a:stretch>
        </p:blipFill>
        <p:spPr bwMode="auto">
          <a:xfrm>
            <a:off x="1285852" y="1785926"/>
            <a:ext cx="121444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4466" y="1765449"/>
            <a:ext cx="2919434" cy="2082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14942" y="4512322"/>
            <a:ext cx="2971822" cy="212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print"/>
          <a:srcRect l="33442" t="20845" r="47078" b="58762"/>
          <a:stretch>
            <a:fillRect/>
          </a:stretch>
        </p:blipFill>
        <p:spPr bwMode="auto">
          <a:xfrm>
            <a:off x="1071538" y="4429132"/>
            <a:ext cx="85725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DDB67B8-E343-4D5B-8E2D-D715FD73E8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DDB67B8-E343-4D5B-8E2D-D715FD73E8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10D6EC-FF7B-4F3B-A15A-C4EB562641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0810D6EC-FF7B-4F3B-A15A-C4EB562641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0D5BB9A-D6F2-4735-9110-4EB9E0E2F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60D5BB9A-D6F2-4735-9110-4EB9E0E2F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ED98A3-4239-4B8A-BE95-DB7811FDE7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F8ED98A3-4239-4B8A-BE95-DB7811FDE7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8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9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8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49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0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кратне порівняння. Ознайомлення</a:t>
            </a:r>
            <a:endParaRPr lang="ru-RU" sz="3600" dirty="0"/>
          </a:p>
        </p:txBody>
      </p:sp>
      <p:pic>
        <p:nvPicPr>
          <p:cNvPr id="44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4419600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3450" y="1628800"/>
            <a:ext cx="4400550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8769a539b58436e1cbd5b68c8f983e10f20e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2102</TotalTime>
  <Words>213</Words>
  <Application>Microsoft Office PowerPoint</Application>
  <PresentationFormat>Экран (4:3)</PresentationFormat>
  <Paragraphs>45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Модульная</vt:lpstr>
      <vt:lpstr>Задачі на кратне порівняння</vt:lpstr>
      <vt:lpstr>Задачі на кратне порівняння. Підготовка</vt:lpstr>
      <vt:lpstr>Задачі на кратне порівняння. Ознайомлення</vt:lpstr>
      <vt:lpstr>Задачі на кратне порівняння. Ознайомлення</vt:lpstr>
      <vt:lpstr>Порівнюємо</vt:lpstr>
      <vt:lpstr>Задачі на кратне порівняння. Ознайомлення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2-му класі</dc:title>
  <dc:creator>Светлана</dc:creator>
  <cp:lastModifiedBy>Marinochka</cp:lastModifiedBy>
  <cp:revision>156</cp:revision>
  <dcterms:created xsi:type="dcterms:W3CDTF">2013-05-26T03:34:36Z</dcterms:created>
  <dcterms:modified xsi:type="dcterms:W3CDTF">2015-09-04T18:42:39Z</dcterms:modified>
</cp:coreProperties>
</file>