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1" r:id="rId2"/>
    <p:sldId id="332" r:id="rId3"/>
    <p:sldId id="333" r:id="rId4"/>
    <p:sldId id="334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0" autoAdjust="0"/>
    <p:restoredTop sz="97849" autoAdjust="0"/>
  </p:normalViewPr>
  <p:slideViewPr>
    <p:cSldViewPr>
      <p:cViewPr>
        <p:scale>
          <a:sx n="68" d="100"/>
          <a:sy n="68" d="100"/>
        </p:scale>
        <p:origin x="-17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05C3B49-735C-423C-99CE-BAB1BC18539C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055;&#1088;&#1086;&#1075;&#1088;&#1072;&#1084;&#1084;&#1072;%20&#1087;&#1086;%20&#1084;&#1072;&#1090;&#1077;&#1084;&#1072;&#1090;&#1080;&#1082;&#1077;_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06" y="0"/>
            <a:ext cx="8929718" cy="141277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Зміст навчання теми за новою програмою  (2011 р.)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2" descr="C:\Documents and Settings\Admin\Рабочий стол\документы со страрого ноута\Програма з математики 1-4\2011\МОН\Изображение 002.jpg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857488" y="1530767"/>
            <a:ext cx="3857652" cy="5327233"/>
          </a:xfrm>
          <a:prstGeom prst="rect">
            <a:avLst/>
          </a:prstGeom>
          <a:noFill/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6858016" y="3387856"/>
            <a:ext cx="1857388" cy="1469904"/>
          </a:xfrm>
          <a:prstGeom prst="wedgeRoundRectCallout">
            <a:avLst>
              <a:gd name="adj1" fmla="val -60217"/>
              <a:gd name="adj2" fmla="val 177952"/>
              <a:gd name="adj3" fmla="val 16667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Відкрийте</a:t>
            </a:r>
            <a:r>
              <a:rPr lang="ru-RU" b="1" dirty="0" smtClean="0">
                <a:solidFill>
                  <a:schemeClr val="tx1"/>
                </a:solidFill>
              </a:rPr>
              <a:t> файл – </a:t>
            </a:r>
            <a:r>
              <a:rPr lang="ru-RU" b="1" dirty="0" err="1" smtClean="0">
                <a:solidFill>
                  <a:schemeClr val="tx1"/>
                </a:solidFill>
              </a:rPr>
              <a:t>натисн</a:t>
            </a:r>
            <a:r>
              <a:rPr lang="uk-UA" b="1" dirty="0" smtClean="0">
                <a:solidFill>
                  <a:schemeClr val="tx1"/>
                </a:solidFill>
              </a:rPr>
              <a:t>і</a:t>
            </a:r>
            <a:r>
              <a:rPr lang="ru-RU" b="1" dirty="0" err="1" smtClean="0">
                <a:solidFill>
                  <a:schemeClr val="tx1"/>
                </a:solidFill>
              </a:rPr>
              <a:t>ть</a:t>
            </a:r>
            <a:r>
              <a:rPr lang="ru-RU" b="1" dirty="0" smtClean="0">
                <a:solidFill>
                  <a:schemeClr val="tx1"/>
                </a:solidFill>
              </a:rPr>
              <a:t> на  </a:t>
            </a:r>
            <a:r>
              <a:rPr lang="ru-RU" b="1" dirty="0" err="1" smtClean="0">
                <a:solidFill>
                  <a:schemeClr val="tx1"/>
                </a:solidFill>
              </a:rPr>
              <a:t>зображення</a:t>
            </a:r>
            <a:r>
              <a:rPr lang="ru-RU" b="1" dirty="0" smtClean="0">
                <a:solidFill>
                  <a:schemeClr val="tx1"/>
                </a:solidFill>
              </a:rPr>
              <a:t> (С.154)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8292"/>
            <a:ext cx="8229600" cy="106613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Сюжетні задачі.</a:t>
            </a:r>
            <a:br>
              <a:rPr lang="uk-UA" sz="3600" b="1" dirty="0" smtClean="0">
                <a:solidFill>
                  <a:srgbClr val="FFC000"/>
                </a:solidFill>
              </a:rPr>
            </a:b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2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56163"/>
          <a:ext cx="9144000" cy="7393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992"/>
                <a:gridCol w="5715008"/>
              </a:tblGrid>
              <a:tr h="901267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000" dirty="0"/>
                    </a:p>
                  </a:txBody>
                  <a:tcPr/>
                </a:tc>
              </a:tr>
              <a:tr h="4030261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Узагальнення і систематизація навчального матеріалу  за 1-й клас</a:t>
                      </a:r>
                      <a:endParaRPr kumimoji="0"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тексту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Сутність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процесу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розв’язування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ru-RU" sz="20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Прості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Структурна форма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запису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ru-RU" sz="20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Підготовча робота до розв’язування складеної задачі.</a:t>
                      </a: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текст задачі;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упорядковує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запис задачі: короткий запис і/або схема; розв’язання арифметичними діями з поясненням або виразом; повна відповідь;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розв’язує 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прості задачі вивчених видів;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перевіряє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різними способами правильність розв’язання задачі;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00462" y="2428868"/>
            <a:ext cx="5572132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8292"/>
            <a:ext cx="8229600" cy="106613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Сюжетні задачі.</a:t>
            </a:r>
            <a:br>
              <a:rPr lang="uk-UA" sz="3600" b="1" dirty="0" smtClean="0">
                <a:solidFill>
                  <a:srgbClr val="FFC000"/>
                </a:solidFill>
              </a:rPr>
            </a:b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2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56163"/>
          <a:ext cx="9144000" cy="7698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992"/>
                <a:gridCol w="5715008"/>
              </a:tblGrid>
              <a:tr h="901267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000" dirty="0"/>
                    </a:p>
                  </a:txBody>
                  <a:tcPr/>
                </a:tc>
              </a:tr>
              <a:tr h="4030261">
                <a:tc>
                  <a:txBody>
                    <a:bodyPr/>
                    <a:lstStyle/>
                    <a:p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Прості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</a:t>
                      </a:r>
                      <a:endParaRPr kumimoji="0" lang="ru-RU" sz="2000" b="1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 на знаходження третього числа за сумою двох інших; на знаходження суми трьох доданків; на розкриття змісту множення, ділення, на збільшення або зменшення числа в кілька разів, на кратне порівняння чисел.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Розв’язування задач на знаходження суми трьох доданків виразом.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розуміє,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що один і той самий вираз може бути розв’язанням безлічі сюжетів задач;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розв’язує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 на знаходження третього числа за сумою двох інших, на знаходження суми трьох доданків, на розкриття суті множення, ділення, на збільшення або зменшення числа в кілька разів, на кратне порівняння чисел;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обґрунтовує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вибір арифметичної дії, якою розв’язується задача.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00430" y="2428868"/>
            <a:ext cx="5572132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8292"/>
            <a:ext cx="8229600" cy="106613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Сюжетні задачі.</a:t>
            </a:r>
            <a:br>
              <a:rPr lang="uk-UA" sz="3600" b="1" dirty="0" smtClean="0">
                <a:solidFill>
                  <a:srgbClr val="FFC000"/>
                </a:solidFill>
              </a:rPr>
            </a:b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2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56163"/>
          <a:ext cx="9144000" cy="6783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992"/>
                <a:gridCol w="5715008"/>
              </a:tblGrid>
              <a:tr h="901267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000" dirty="0"/>
                    </a:p>
                  </a:txBody>
                  <a:tcPr/>
                </a:tc>
              </a:tr>
              <a:tr h="4030261">
                <a:tc>
                  <a:txBody>
                    <a:bodyPr/>
                    <a:lstStyle/>
                    <a:p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Загальні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прийоми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розв’язування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задач</a:t>
                      </a:r>
                    </a:p>
                    <a:p>
                      <a:endParaRPr kumimoji="0" lang="ru-RU" sz="2000" b="1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 задачі.</a:t>
                      </a:r>
                      <a:endParaRPr kumimoji="0" lang="ru-RU" sz="2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Допоміжна модель задачі: короткий запис, схематичний рисунок.</a:t>
                      </a:r>
                      <a:endParaRPr kumimoji="0" lang="ru-RU" sz="2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Розв’язання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Розв’язок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ru-RU" sz="20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Відповідь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запитання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ru-RU" sz="20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аналіз змісту задачі – виділяє умову й запитання, числові дані й шукане, об’єкти, описані в умові задачі, ситуацію, яка описується; визначає слова-ознаки окремих відношень;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моделює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під керівництвом учителя описану в задачі ситуацію у вигляді короткого запису і/або за допомогою схематичних рисунків;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обґрунтовує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дію, за допомогою якої розв’язується проста  задача;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складає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усно план розв’язування задачі;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записує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розв’язання задачі арифметичними діями з поясненням, виразом;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записує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повну відповідь на запитання задачі;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складає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задачі за рисунком, схемою, виразом.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00430" y="2428868"/>
            <a:ext cx="5572132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8769a539b58436e1cbd5b68c8f983e10f20e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2102</TotalTime>
  <Words>360</Words>
  <Application>Microsoft Office PowerPoint</Application>
  <PresentationFormat>Экран (4:3)</PresentationFormat>
  <Paragraphs>72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Модульная</vt:lpstr>
      <vt:lpstr>Зміст навчання теми за новою програмою  (2011 р.)</vt:lpstr>
      <vt:lpstr>Сюжетні задачі. Нова навчальна програма 2011 р. (зі змінами 2015 р.) 2 клас</vt:lpstr>
      <vt:lpstr>Сюжетні задачі. Нова навчальна програма 2011 р. (зі змінами 2015 р.) 2 клас</vt:lpstr>
      <vt:lpstr>Сюжетні задачі. Нова навчальна програма 2011 р. (зі змінами 2015 р.) 2 клас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2-му класі</dc:title>
  <dc:creator>Светлана</dc:creator>
  <cp:lastModifiedBy>Marinochka</cp:lastModifiedBy>
  <cp:revision>155</cp:revision>
  <dcterms:created xsi:type="dcterms:W3CDTF">2013-05-26T03:34:36Z</dcterms:created>
  <dcterms:modified xsi:type="dcterms:W3CDTF">2016-02-02T16:24:11Z</dcterms:modified>
</cp:coreProperties>
</file>