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0"/>
  </p:notesMasterIdLst>
  <p:sldIdLst>
    <p:sldId id="256" r:id="rId2"/>
    <p:sldId id="392" r:id="rId3"/>
    <p:sldId id="283" r:id="rId4"/>
    <p:sldId id="284" r:id="rId5"/>
    <p:sldId id="285" r:id="rId6"/>
    <p:sldId id="362" r:id="rId7"/>
    <p:sldId id="286" r:id="rId8"/>
    <p:sldId id="287" r:id="rId9"/>
    <p:sldId id="288" r:id="rId10"/>
    <p:sldId id="289" r:id="rId11"/>
    <p:sldId id="290" r:id="rId12"/>
    <p:sldId id="292" r:id="rId13"/>
    <p:sldId id="293" r:id="rId14"/>
    <p:sldId id="291" r:id="rId15"/>
    <p:sldId id="300" r:id="rId16"/>
    <p:sldId id="294" r:id="rId17"/>
    <p:sldId id="295" r:id="rId18"/>
    <p:sldId id="296" r:id="rId19"/>
    <p:sldId id="297" r:id="rId20"/>
    <p:sldId id="298" r:id="rId21"/>
    <p:sldId id="301" r:id="rId22"/>
    <p:sldId id="299" r:id="rId23"/>
    <p:sldId id="302" r:id="rId24"/>
    <p:sldId id="303" r:id="rId25"/>
    <p:sldId id="304" r:id="rId26"/>
    <p:sldId id="305" r:id="rId27"/>
    <p:sldId id="315" r:id="rId28"/>
    <p:sldId id="316" r:id="rId29"/>
    <p:sldId id="317" r:id="rId30"/>
    <p:sldId id="318" r:id="rId31"/>
    <p:sldId id="393" r:id="rId32"/>
    <p:sldId id="319" r:id="rId33"/>
    <p:sldId id="320" r:id="rId34"/>
    <p:sldId id="321" r:id="rId35"/>
    <p:sldId id="394" r:id="rId36"/>
    <p:sldId id="322" r:id="rId37"/>
    <p:sldId id="323" r:id="rId38"/>
    <p:sldId id="324" r:id="rId39"/>
    <p:sldId id="325" r:id="rId40"/>
    <p:sldId id="395" r:id="rId41"/>
    <p:sldId id="326" r:id="rId42"/>
    <p:sldId id="307" r:id="rId43"/>
    <p:sldId id="371" r:id="rId44"/>
    <p:sldId id="372" r:id="rId45"/>
    <p:sldId id="373" r:id="rId46"/>
    <p:sldId id="374" r:id="rId47"/>
    <p:sldId id="376" r:id="rId48"/>
    <p:sldId id="379" r:id="rId49"/>
    <p:sldId id="375" r:id="rId50"/>
    <p:sldId id="380" r:id="rId51"/>
    <p:sldId id="377" r:id="rId52"/>
    <p:sldId id="396" r:id="rId53"/>
    <p:sldId id="378" r:id="rId54"/>
    <p:sldId id="381" r:id="rId55"/>
    <p:sldId id="384" r:id="rId56"/>
    <p:sldId id="382" r:id="rId57"/>
    <p:sldId id="397" r:id="rId58"/>
    <p:sldId id="383" r:id="rId5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318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87BD40-7D9D-4229-AE91-D7515D2E8DA7}" type="doc">
      <dgm:prSet loTypeId="urn:microsoft.com/office/officeart/2005/8/layout/process4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2322082-EB0B-45C8-8215-43D747340701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Учитель пропонує учням порівняти за довжиною олівці, мости…</a:t>
          </a:r>
          <a:endParaRPr lang="ru-RU" sz="2400" dirty="0"/>
        </a:p>
      </dgm:t>
    </dgm:pt>
    <dgm:pt modelId="{38B6B8E0-CF94-4CE5-A6B8-B3656185E052}" type="parTrans" cxnId="{52EAA498-2F75-46C1-A103-8187EDCF3E75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CA84459F-4354-4FFF-A6D0-EAFA8D5A2217}" type="sibTrans" cxnId="{52EAA498-2F75-46C1-A103-8187EDCF3E75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451AB628-C05C-4590-B817-C48028124393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Учні порівнюють олівці за довжиною способом накладання і роблять відповідний висновок.</a:t>
          </a:r>
          <a:endParaRPr lang="ru-RU" sz="2400" dirty="0"/>
        </a:p>
      </dgm:t>
    </dgm:pt>
    <dgm:pt modelId="{6A64A252-57B8-45B4-85AD-80C4634DF7C1}" type="parTrans" cxnId="{39AAD929-38F0-4184-960D-E7D8FD9C6247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090E5027-E4A6-442C-85E6-D8C4C3A526E6}" type="sibTrans" cxnId="{39AAD929-38F0-4184-960D-E7D8FD9C6247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C6DFC7C0-A08F-43C3-8C63-273DE5BCA46B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Мости порівняти у такий спосіб не можливо; на </a:t>
          </a:r>
          <a:r>
            <a:rPr lang="uk-UA" sz="2400" dirty="0" err="1" smtClean="0"/>
            <a:t>“око”</a:t>
          </a:r>
          <a:r>
            <a:rPr lang="uk-UA" sz="2400" dirty="0" smtClean="0"/>
            <a:t> також не можна встановити який з них довший або коротший. Створюється проблемна ситуація. Хтось з учнів пропонує прокрокувати кожний міст і порівняти числа кроків, і на цій основі зробити висновок.</a:t>
          </a:r>
          <a:endParaRPr lang="ru-RU" sz="2400" dirty="0"/>
        </a:p>
      </dgm:t>
    </dgm:pt>
    <dgm:pt modelId="{E44FD3BA-153F-4AD1-9667-50C867CD35DD}" type="parTrans" cxnId="{50D50F69-9C82-41A6-88D5-910425A56C32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7658290F-1533-4A6B-BE82-1D28E7EAE9D8}" type="sibTrans" cxnId="{50D50F69-9C82-41A6-88D5-910425A56C32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AA73ACB6-1BED-410D-A59F-913A97989425}" type="pres">
      <dgm:prSet presAssocID="{E387BD40-7D9D-4229-AE91-D7515D2E8DA7}" presName="Name0" presStyleCnt="0">
        <dgm:presLayoutVars>
          <dgm:dir/>
          <dgm:animLvl val="lvl"/>
          <dgm:resizeHandles val="exact"/>
        </dgm:presLayoutVars>
      </dgm:prSet>
      <dgm:spPr/>
    </dgm:pt>
    <dgm:pt modelId="{FE980808-F5B3-4E83-B8CB-1CA78950E028}" type="pres">
      <dgm:prSet presAssocID="{C6DFC7C0-A08F-43C3-8C63-273DE5BCA46B}" presName="boxAndChildren" presStyleCnt="0"/>
      <dgm:spPr/>
    </dgm:pt>
    <dgm:pt modelId="{15C48F7D-974B-47AA-BA1D-CEE7E2F30FD0}" type="pres">
      <dgm:prSet presAssocID="{C6DFC7C0-A08F-43C3-8C63-273DE5BCA46B}" presName="parentTextBox" presStyleLbl="node1" presStyleIdx="0" presStyleCnt="3"/>
      <dgm:spPr/>
      <dgm:t>
        <a:bodyPr/>
        <a:lstStyle/>
        <a:p>
          <a:endParaRPr lang="ru-RU"/>
        </a:p>
      </dgm:t>
    </dgm:pt>
    <dgm:pt modelId="{D0E853FB-7566-4E9C-B215-7B739DEF6466}" type="pres">
      <dgm:prSet presAssocID="{090E5027-E4A6-442C-85E6-D8C4C3A526E6}" presName="sp" presStyleCnt="0"/>
      <dgm:spPr/>
    </dgm:pt>
    <dgm:pt modelId="{EF4951F3-8127-4A80-997A-2F75A922CC61}" type="pres">
      <dgm:prSet presAssocID="{451AB628-C05C-4590-B817-C48028124393}" presName="arrowAndChildren" presStyleCnt="0"/>
      <dgm:spPr/>
    </dgm:pt>
    <dgm:pt modelId="{7C205199-1E0F-4D09-9285-C7A5057E6773}" type="pres">
      <dgm:prSet presAssocID="{451AB628-C05C-4590-B817-C48028124393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5E97259E-A7D3-4B48-B8F4-5BD8E04485E9}" type="pres">
      <dgm:prSet presAssocID="{CA84459F-4354-4FFF-A6D0-EAFA8D5A2217}" presName="sp" presStyleCnt="0"/>
      <dgm:spPr/>
    </dgm:pt>
    <dgm:pt modelId="{72B62005-7025-49DE-9BEA-7595BBCAA010}" type="pres">
      <dgm:prSet presAssocID="{E2322082-EB0B-45C8-8215-43D747340701}" presName="arrowAndChildren" presStyleCnt="0"/>
      <dgm:spPr/>
    </dgm:pt>
    <dgm:pt modelId="{136B3D29-341A-460B-97FF-6CD1220E8DC9}" type="pres">
      <dgm:prSet presAssocID="{E2322082-EB0B-45C8-8215-43D747340701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51D01DDA-46A1-4D77-9F10-46855DBA409D}" type="presOf" srcId="{C6DFC7C0-A08F-43C3-8C63-273DE5BCA46B}" destId="{15C48F7D-974B-47AA-BA1D-CEE7E2F30FD0}" srcOrd="0" destOrd="0" presId="urn:microsoft.com/office/officeart/2005/8/layout/process4"/>
    <dgm:cxn modelId="{50D50F69-9C82-41A6-88D5-910425A56C32}" srcId="{E387BD40-7D9D-4229-AE91-D7515D2E8DA7}" destId="{C6DFC7C0-A08F-43C3-8C63-273DE5BCA46B}" srcOrd="2" destOrd="0" parTransId="{E44FD3BA-153F-4AD1-9667-50C867CD35DD}" sibTransId="{7658290F-1533-4A6B-BE82-1D28E7EAE9D8}"/>
    <dgm:cxn modelId="{7847BAF2-D19E-4536-82CB-F529BC231B54}" type="presOf" srcId="{451AB628-C05C-4590-B817-C48028124393}" destId="{7C205199-1E0F-4D09-9285-C7A5057E6773}" srcOrd="0" destOrd="0" presId="urn:microsoft.com/office/officeart/2005/8/layout/process4"/>
    <dgm:cxn modelId="{39AAD929-38F0-4184-960D-E7D8FD9C6247}" srcId="{E387BD40-7D9D-4229-AE91-D7515D2E8DA7}" destId="{451AB628-C05C-4590-B817-C48028124393}" srcOrd="1" destOrd="0" parTransId="{6A64A252-57B8-45B4-85AD-80C4634DF7C1}" sibTransId="{090E5027-E4A6-442C-85E6-D8C4C3A526E6}"/>
    <dgm:cxn modelId="{9EEE3A7E-3193-464C-ADF8-933856C1F19F}" type="presOf" srcId="{E2322082-EB0B-45C8-8215-43D747340701}" destId="{136B3D29-341A-460B-97FF-6CD1220E8DC9}" srcOrd="0" destOrd="0" presId="urn:microsoft.com/office/officeart/2005/8/layout/process4"/>
    <dgm:cxn modelId="{F09F2708-629F-491C-871B-FBC5873B177E}" type="presOf" srcId="{E387BD40-7D9D-4229-AE91-D7515D2E8DA7}" destId="{AA73ACB6-1BED-410D-A59F-913A97989425}" srcOrd="0" destOrd="0" presId="urn:microsoft.com/office/officeart/2005/8/layout/process4"/>
    <dgm:cxn modelId="{52EAA498-2F75-46C1-A103-8187EDCF3E75}" srcId="{E387BD40-7D9D-4229-AE91-D7515D2E8DA7}" destId="{E2322082-EB0B-45C8-8215-43D747340701}" srcOrd="0" destOrd="0" parTransId="{38B6B8E0-CF94-4CE5-A6B8-B3656185E052}" sibTransId="{CA84459F-4354-4FFF-A6D0-EAFA8D5A2217}"/>
    <dgm:cxn modelId="{72828F08-0DDD-43D8-B3D2-9BE2BDB0912E}" type="presParOf" srcId="{AA73ACB6-1BED-410D-A59F-913A97989425}" destId="{FE980808-F5B3-4E83-B8CB-1CA78950E028}" srcOrd="0" destOrd="0" presId="urn:microsoft.com/office/officeart/2005/8/layout/process4"/>
    <dgm:cxn modelId="{3355F692-7CD5-46CC-A304-84D80B2196AE}" type="presParOf" srcId="{FE980808-F5B3-4E83-B8CB-1CA78950E028}" destId="{15C48F7D-974B-47AA-BA1D-CEE7E2F30FD0}" srcOrd="0" destOrd="0" presId="urn:microsoft.com/office/officeart/2005/8/layout/process4"/>
    <dgm:cxn modelId="{6BD1671E-0FAD-4693-9D26-70BCC2B9A856}" type="presParOf" srcId="{AA73ACB6-1BED-410D-A59F-913A97989425}" destId="{D0E853FB-7566-4E9C-B215-7B739DEF6466}" srcOrd="1" destOrd="0" presId="urn:microsoft.com/office/officeart/2005/8/layout/process4"/>
    <dgm:cxn modelId="{4FA2097D-EA42-4270-AC54-BD51753F2EA5}" type="presParOf" srcId="{AA73ACB6-1BED-410D-A59F-913A97989425}" destId="{EF4951F3-8127-4A80-997A-2F75A922CC61}" srcOrd="2" destOrd="0" presId="urn:microsoft.com/office/officeart/2005/8/layout/process4"/>
    <dgm:cxn modelId="{E6E6C659-A4AC-4AD0-8197-BC0FDF733C1E}" type="presParOf" srcId="{EF4951F3-8127-4A80-997A-2F75A922CC61}" destId="{7C205199-1E0F-4D09-9285-C7A5057E6773}" srcOrd="0" destOrd="0" presId="urn:microsoft.com/office/officeart/2005/8/layout/process4"/>
    <dgm:cxn modelId="{28B66F04-F1B8-4E0F-B5CD-17800FBF5F6D}" type="presParOf" srcId="{AA73ACB6-1BED-410D-A59F-913A97989425}" destId="{5E97259E-A7D3-4B48-B8F4-5BD8E04485E9}" srcOrd="3" destOrd="0" presId="urn:microsoft.com/office/officeart/2005/8/layout/process4"/>
    <dgm:cxn modelId="{A6C97A9A-FDD3-4259-AEC9-0C314D7D81ED}" type="presParOf" srcId="{AA73ACB6-1BED-410D-A59F-913A97989425}" destId="{72B62005-7025-49DE-9BEA-7595BBCAA010}" srcOrd="4" destOrd="0" presId="urn:microsoft.com/office/officeart/2005/8/layout/process4"/>
    <dgm:cxn modelId="{541AFBFB-4AB0-47C1-BD36-B0678C48295D}" type="presParOf" srcId="{72B62005-7025-49DE-9BEA-7595BBCAA010}" destId="{136B3D29-341A-460B-97FF-6CD1220E8DC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6B4CD7-7592-487D-800A-89EB17994C40}" type="doc">
      <dgm:prSet loTypeId="urn:microsoft.com/office/officeart/2005/8/layout/lProcess1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3E23BA8-BEF8-4E73-9DF7-7C6CD72E7818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Для того, щоб </a:t>
          </a:r>
          <a:r>
            <a:rPr lang="uk-UA" sz="2400" b="1" i="1" dirty="0" smtClean="0"/>
            <a:t>виміряти довжину відрізку </a:t>
          </a:r>
          <a:r>
            <a:rPr lang="uk-UA" sz="2400" dirty="0" smtClean="0"/>
            <a:t>лінійкою, треба:</a:t>
          </a:r>
          <a:endParaRPr lang="ru-RU" sz="2400" dirty="0"/>
        </a:p>
      </dgm:t>
    </dgm:pt>
    <dgm:pt modelId="{58502272-9299-4883-84A7-928CDFB7F9ED}" type="parTrans" cxnId="{1191DE3A-70C9-4ABF-8042-F5706DABF07B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B2B7E3FB-4EE6-41CC-BFFA-56FF3E8EC8B7}" type="sibTrans" cxnId="{1191DE3A-70C9-4ABF-8042-F5706DABF07B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2DA68D23-A7DE-475D-AE86-5C62CF8D8F48}">
      <dgm:prSet phldrT="[Текст]" custT="1"/>
      <dgm:spPr/>
      <dgm:t>
        <a:bodyPr/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Прикласти лінійку так, щоб початок відрізку співпав з поділкою 0 на лінійці. </a:t>
          </a:r>
          <a:endParaRPr lang="ru-RU" sz="2400" dirty="0"/>
        </a:p>
      </dgm:t>
    </dgm:pt>
    <dgm:pt modelId="{8C6D45DB-D632-4BDD-A63D-AFD67280B5E3}" type="parTrans" cxnId="{C6FDA780-6614-4ABB-9E45-2C7D660200C3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C3E38EE3-0AEE-4DC3-8B29-4341BABEC172}" type="sibTrans" cxnId="{C6FDA780-6614-4ABB-9E45-2C7D660200C3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9D91A3BF-BC5E-4092-BB3C-B263E718C3BC}">
      <dgm:prSet phldrT="[Текст]" custT="1"/>
      <dgm:spPr/>
      <dgm:t>
        <a:bodyPr/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Знайти на лінійці число, якому відповідає кінець відрізку.</a:t>
          </a:r>
          <a:endParaRPr lang="ru-RU" sz="2400" dirty="0"/>
        </a:p>
      </dgm:t>
    </dgm:pt>
    <dgm:pt modelId="{3ECEBE37-9D4C-4630-9DB2-CEC0FB574B11}" type="parTrans" cxnId="{2A008502-6910-459A-9515-627F4DBF5DC2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73B7EF83-0516-4549-AD0A-8B395E9014B1}" type="sibTrans" cxnId="{2A008502-6910-459A-9515-627F4DBF5DC2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53BE176A-8B96-45AD-9207-CDD141B790E1}">
      <dgm:prSet phldrT="[Текст]" custT="1"/>
      <dgm:spPr/>
      <dgm:t>
        <a:bodyPr/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Зробити висновок: стільки ж сантиметрів міститься в довжині даного відрізку.</a:t>
          </a:r>
          <a:endParaRPr lang="ru-RU" sz="2400" dirty="0"/>
        </a:p>
      </dgm:t>
    </dgm:pt>
    <dgm:pt modelId="{59CE5E18-B507-421F-B48E-C3A2E2B0E9E2}" type="parTrans" cxnId="{4C97BE94-60F6-414B-B3F0-1431AB61B3AB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BBDC3906-2467-4F89-8C3C-D5C91972449D}" type="sibTrans" cxnId="{4C97BE94-60F6-414B-B3F0-1431AB61B3AB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055F015D-A1A7-4B4E-ACA9-AD276D4C39CA}" type="pres">
      <dgm:prSet presAssocID="{0B6B4CD7-7592-487D-800A-89EB17994C40}" presName="Name0" presStyleCnt="0">
        <dgm:presLayoutVars>
          <dgm:dir/>
          <dgm:animLvl val="lvl"/>
          <dgm:resizeHandles val="exact"/>
        </dgm:presLayoutVars>
      </dgm:prSet>
      <dgm:spPr/>
    </dgm:pt>
    <dgm:pt modelId="{65A76F52-52A9-43CE-B605-1B89FFF60289}" type="pres">
      <dgm:prSet presAssocID="{23E23BA8-BEF8-4E73-9DF7-7C6CD72E7818}" presName="vertFlow" presStyleCnt="0"/>
      <dgm:spPr/>
    </dgm:pt>
    <dgm:pt modelId="{5C2A73FC-CE65-4D8B-99BF-E8A76EA96AB9}" type="pres">
      <dgm:prSet presAssocID="{23E23BA8-BEF8-4E73-9DF7-7C6CD72E7818}" presName="header" presStyleLbl="node1" presStyleIdx="0" presStyleCnt="1" custScaleX="122755"/>
      <dgm:spPr/>
      <dgm:t>
        <a:bodyPr/>
        <a:lstStyle/>
        <a:p>
          <a:endParaRPr lang="ru-RU"/>
        </a:p>
      </dgm:t>
    </dgm:pt>
    <dgm:pt modelId="{98EFEC55-1371-4A77-9124-9B6AD450FA65}" type="pres">
      <dgm:prSet presAssocID="{8C6D45DB-D632-4BDD-A63D-AFD67280B5E3}" presName="parTrans" presStyleLbl="sibTrans2D1" presStyleIdx="0" presStyleCnt="3"/>
      <dgm:spPr/>
    </dgm:pt>
    <dgm:pt modelId="{B00BFF85-9CAC-448A-AFEA-2C1465A0CBD6}" type="pres">
      <dgm:prSet presAssocID="{2DA68D23-A7DE-475D-AE86-5C62CF8D8F48}" presName="child" presStyleLbl="alignAccFollowNode1" presStyleIdx="0" presStyleCnt="3" custScaleX="1227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7556BB-3C5A-4C0A-A258-666CDFAB1807}" type="pres">
      <dgm:prSet presAssocID="{C3E38EE3-0AEE-4DC3-8B29-4341BABEC172}" presName="sibTrans" presStyleLbl="sibTrans2D1" presStyleIdx="1" presStyleCnt="3"/>
      <dgm:spPr/>
    </dgm:pt>
    <dgm:pt modelId="{D0905C14-1707-4E8D-9930-C382604A3A63}" type="pres">
      <dgm:prSet presAssocID="{9D91A3BF-BC5E-4092-BB3C-B263E718C3BC}" presName="child" presStyleLbl="alignAccFollowNode1" presStyleIdx="1" presStyleCnt="3" custScaleX="1227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4349AA-29A2-4D0D-9234-24A6F2F8C7E5}" type="pres">
      <dgm:prSet presAssocID="{73B7EF83-0516-4549-AD0A-8B395E9014B1}" presName="sibTrans" presStyleLbl="sibTrans2D1" presStyleIdx="2" presStyleCnt="3"/>
      <dgm:spPr/>
    </dgm:pt>
    <dgm:pt modelId="{A288F401-6803-497F-8189-DA653B2D7152}" type="pres">
      <dgm:prSet presAssocID="{53BE176A-8B96-45AD-9207-CDD141B790E1}" presName="child" presStyleLbl="alignAccFollowNode1" presStyleIdx="2" presStyleCnt="3" custScaleX="1227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008502-6910-459A-9515-627F4DBF5DC2}" srcId="{23E23BA8-BEF8-4E73-9DF7-7C6CD72E7818}" destId="{9D91A3BF-BC5E-4092-BB3C-B263E718C3BC}" srcOrd="1" destOrd="0" parTransId="{3ECEBE37-9D4C-4630-9DB2-CEC0FB574B11}" sibTransId="{73B7EF83-0516-4549-AD0A-8B395E9014B1}"/>
    <dgm:cxn modelId="{06ED9838-746A-48BD-9BBB-BD027039E88D}" type="presOf" srcId="{23E23BA8-BEF8-4E73-9DF7-7C6CD72E7818}" destId="{5C2A73FC-CE65-4D8B-99BF-E8A76EA96AB9}" srcOrd="0" destOrd="0" presId="urn:microsoft.com/office/officeart/2005/8/layout/lProcess1"/>
    <dgm:cxn modelId="{778D0271-FF31-4602-9273-815DA47FFCF7}" type="presOf" srcId="{0B6B4CD7-7592-487D-800A-89EB17994C40}" destId="{055F015D-A1A7-4B4E-ACA9-AD276D4C39CA}" srcOrd="0" destOrd="0" presId="urn:microsoft.com/office/officeart/2005/8/layout/lProcess1"/>
    <dgm:cxn modelId="{3F4D1C24-3417-42A3-AA33-D1E04748C33C}" type="presOf" srcId="{C3E38EE3-0AEE-4DC3-8B29-4341BABEC172}" destId="{F17556BB-3C5A-4C0A-A258-666CDFAB1807}" srcOrd="0" destOrd="0" presId="urn:microsoft.com/office/officeart/2005/8/layout/lProcess1"/>
    <dgm:cxn modelId="{C6FDA780-6614-4ABB-9E45-2C7D660200C3}" srcId="{23E23BA8-BEF8-4E73-9DF7-7C6CD72E7818}" destId="{2DA68D23-A7DE-475D-AE86-5C62CF8D8F48}" srcOrd="0" destOrd="0" parTransId="{8C6D45DB-D632-4BDD-A63D-AFD67280B5E3}" sibTransId="{C3E38EE3-0AEE-4DC3-8B29-4341BABEC172}"/>
    <dgm:cxn modelId="{38F91A68-F583-474D-8DBD-10C7563159C1}" type="presOf" srcId="{73B7EF83-0516-4549-AD0A-8B395E9014B1}" destId="{834349AA-29A2-4D0D-9234-24A6F2F8C7E5}" srcOrd="0" destOrd="0" presId="urn:microsoft.com/office/officeart/2005/8/layout/lProcess1"/>
    <dgm:cxn modelId="{1191DE3A-70C9-4ABF-8042-F5706DABF07B}" srcId="{0B6B4CD7-7592-487D-800A-89EB17994C40}" destId="{23E23BA8-BEF8-4E73-9DF7-7C6CD72E7818}" srcOrd="0" destOrd="0" parTransId="{58502272-9299-4883-84A7-928CDFB7F9ED}" sibTransId="{B2B7E3FB-4EE6-41CC-BFFA-56FF3E8EC8B7}"/>
    <dgm:cxn modelId="{05C9E5D7-4B2F-416A-A3A1-A1C4A56A9FB8}" type="presOf" srcId="{2DA68D23-A7DE-475D-AE86-5C62CF8D8F48}" destId="{B00BFF85-9CAC-448A-AFEA-2C1465A0CBD6}" srcOrd="0" destOrd="0" presId="urn:microsoft.com/office/officeart/2005/8/layout/lProcess1"/>
    <dgm:cxn modelId="{4985FF4D-645A-4DDC-99ED-190880E1CD2C}" type="presOf" srcId="{53BE176A-8B96-45AD-9207-CDD141B790E1}" destId="{A288F401-6803-497F-8189-DA653B2D7152}" srcOrd="0" destOrd="0" presId="urn:microsoft.com/office/officeart/2005/8/layout/lProcess1"/>
    <dgm:cxn modelId="{9661114C-E9C0-4434-BE38-11356DED8511}" type="presOf" srcId="{8C6D45DB-D632-4BDD-A63D-AFD67280B5E3}" destId="{98EFEC55-1371-4A77-9124-9B6AD450FA65}" srcOrd="0" destOrd="0" presId="urn:microsoft.com/office/officeart/2005/8/layout/lProcess1"/>
    <dgm:cxn modelId="{4C97BE94-60F6-414B-B3F0-1431AB61B3AB}" srcId="{23E23BA8-BEF8-4E73-9DF7-7C6CD72E7818}" destId="{53BE176A-8B96-45AD-9207-CDD141B790E1}" srcOrd="2" destOrd="0" parTransId="{59CE5E18-B507-421F-B48E-C3A2E2B0E9E2}" sibTransId="{BBDC3906-2467-4F89-8C3C-D5C91972449D}"/>
    <dgm:cxn modelId="{742AA540-E3A4-4147-AC6E-D3EA45D241DD}" type="presOf" srcId="{9D91A3BF-BC5E-4092-BB3C-B263E718C3BC}" destId="{D0905C14-1707-4E8D-9930-C382604A3A63}" srcOrd="0" destOrd="0" presId="urn:microsoft.com/office/officeart/2005/8/layout/lProcess1"/>
    <dgm:cxn modelId="{FA0177BA-DF92-40D6-BB50-CADE2ACCB3A6}" type="presParOf" srcId="{055F015D-A1A7-4B4E-ACA9-AD276D4C39CA}" destId="{65A76F52-52A9-43CE-B605-1B89FFF60289}" srcOrd="0" destOrd="0" presId="urn:microsoft.com/office/officeart/2005/8/layout/lProcess1"/>
    <dgm:cxn modelId="{353815DD-D0B6-4C0F-9688-DC034CC2B27C}" type="presParOf" srcId="{65A76F52-52A9-43CE-B605-1B89FFF60289}" destId="{5C2A73FC-CE65-4D8B-99BF-E8A76EA96AB9}" srcOrd="0" destOrd="0" presId="urn:microsoft.com/office/officeart/2005/8/layout/lProcess1"/>
    <dgm:cxn modelId="{2E11E0D7-12B9-4CFE-B3D8-599320C1CBD4}" type="presParOf" srcId="{65A76F52-52A9-43CE-B605-1B89FFF60289}" destId="{98EFEC55-1371-4A77-9124-9B6AD450FA65}" srcOrd="1" destOrd="0" presId="urn:microsoft.com/office/officeart/2005/8/layout/lProcess1"/>
    <dgm:cxn modelId="{999CD3C1-C715-415D-B97C-81074233BAD9}" type="presParOf" srcId="{65A76F52-52A9-43CE-B605-1B89FFF60289}" destId="{B00BFF85-9CAC-448A-AFEA-2C1465A0CBD6}" srcOrd="2" destOrd="0" presId="urn:microsoft.com/office/officeart/2005/8/layout/lProcess1"/>
    <dgm:cxn modelId="{CDE084FB-1C4F-4D15-ADC6-BB990947BF48}" type="presParOf" srcId="{65A76F52-52A9-43CE-B605-1B89FFF60289}" destId="{F17556BB-3C5A-4C0A-A258-666CDFAB1807}" srcOrd="3" destOrd="0" presId="urn:microsoft.com/office/officeart/2005/8/layout/lProcess1"/>
    <dgm:cxn modelId="{42D4A87A-AA5F-4032-A836-55DDC25E4CEC}" type="presParOf" srcId="{65A76F52-52A9-43CE-B605-1B89FFF60289}" destId="{D0905C14-1707-4E8D-9930-C382604A3A63}" srcOrd="4" destOrd="0" presId="urn:microsoft.com/office/officeart/2005/8/layout/lProcess1"/>
    <dgm:cxn modelId="{33B494E4-603C-4BE9-9851-54FE073CB916}" type="presParOf" srcId="{65A76F52-52A9-43CE-B605-1B89FFF60289}" destId="{834349AA-29A2-4D0D-9234-24A6F2F8C7E5}" srcOrd="5" destOrd="0" presId="urn:microsoft.com/office/officeart/2005/8/layout/lProcess1"/>
    <dgm:cxn modelId="{C0A0DA3F-6527-44DE-9FA0-104F37434A59}" type="presParOf" srcId="{65A76F52-52A9-43CE-B605-1B89FFF60289}" destId="{A288F401-6803-497F-8189-DA653B2D7152}" srcOrd="6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B70116-2309-4F20-B9DB-373ACC249B1A}" type="doc">
      <dgm:prSet loTypeId="urn:microsoft.com/office/officeart/2005/8/layout/process4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E11AA52-A0E7-481C-81C8-BF071A4E84C5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Вчитель пропонує дітям виміряти довжину парти. Зробити це, застосовуючи одиницю вимірювання  1 см, дуже незручно, тому вчитель нагадує дітям, що за еталон приймають довжину будь-якого відрізка, може  в цьому випадку взяти за еталон інший відрізок, довжина якого більше, ніж 1 см. </a:t>
          </a:r>
          <a:endParaRPr lang="ru-RU" sz="2400" dirty="0"/>
        </a:p>
      </dgm:t>
    </dgm:pt>
    <dgm:pt modelId="{EFF06622-CCDF-4E42-B77C-5FF36D82E39C}" type="parTrans" cxnId="{D0248507-380E-4635-9CE7-0013ACD81008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E8549C1D-77D7-4AA2-B41C-01E8B4CEC5EF}" type="sibTrans" cxnId="{D0248507-380E-4635-9CE7-0013ACD81008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677FFC91-51A0-4D59-B43B-B9F5B18460BD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Проводимо аналогію з нумерацією чисел другого десятка: ми 10 окремих паличок зв'язали у пучок і отримали нову лічильну одиницю – 1 десяток; аналогічно можна 10 окремих сантиметрів замінити новою одиницею вимірювання довжини – 1 дм.</a:t>
          </a:r>
          <a:endParaRPr lang="ru-RU" sz="2400" dirty="0"/>
        </a:p>
      </dgm:t>
    </dgm:pt>
    <dgm:pt modelId="{ACC11918-E382-48F2-87FD-1062B203766F}" type="parTrans" cxnId="{145798A4-9953-4BC1-A449-E610BC0A35F3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91AB9BBC-E2CB-4AC2-BBA3-3C85F7C4004F}" type="sibTrans" cxnId="{145798A4-9953-4BC1-A449-E610BC0A35F3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C5BF59A0-CD33-4F85-9BCF-A0884AB4A265}" type="pres">
      <dgm:prSet presAssocID="{B8B70116-2309-4F20-B9DB-373ACC249B1A}" presName="Name0" presStyleCnt="0">
        <dgm:presLayoutVars>
          <dgm:dir/>
          <dgm:animLvl val="lvl"/>
          <dgm:resizeHandles val="exact"/>
        </dgm:presLayoutVars>
      </dgm:prSet>
      <dgm:spPr/>
    </dgm:pt>
    <dgm:pt modelId="{A61C0DB1-62FB-4DD7-A1FB-30CEE4C88645}" type="pres">
      <dgm:prSet presAssocID="{677FFC91-51A0-4D59-B43B-B9F5B18460BD}" presName="boxAndChildren" presStyleCnt="0"/>
      <dgm:spPr/>
    </dgm:pt>
    <dgm:pt modelId="{DF0A2417-0911-42CA-B569-32E0C135C26A}" type="pres">
      <dgm:prSet presAssocID="{677FFC91-51A0-4D59-B43B-B9F5B18460BD}" presName="parentTextBox" presStyleLbl="node1" presStyleIdx="0" presStyleCnt="2"/>
      <dgm:spPr/>
      <dgm:t>
        <a:bodyPr/>
        <a:lstStyle/>
        <a:p>
          <a:endParaRPr lang="ru-RU"/>
        </a:p>
      </dgm:t>
    </dgm:pt>
    <dgm:pt modelId="{56EE8EBC-92DE-47D5-9030-CBF82EE6F55B}" type="pres">
      <dgm:prSet presAssocID="{E8549C1D-77D7-4AA2-B41C-01E8B4CEC5EF}" presName="sp" presStyleCnt="0"/>
      <dgm:spPr/>
    </dgm:pt>
    <dgm:pt modelId="{06E2B289-04D9-4144-8A74-CCD0847FA928}" type="pres">
      <dgm:prSet presAssocID="{BE11AA52-A0E7-481C-81C8-BF071A4E84C5}" presName="arrowAndChildren" presStyleCnt="0"/>
      <dgm:spPr/>
    </dgm:pt>
    <dgm:pt modelId="{B1EEBF4B-5254-4454-8D0C-9C6894DD19B3}" type="pres">
      <dgm:prSet presAssocID="{BE11AA52-A0E7-481C-81C8-BF071A4E84C5}" presName="parentTextArrow" presStyleLbl="node1" presStyleIdx="1" presStyleCnt="2"/>
      <dgm:spPr/>
      <dgm:t>
        <a:bodyPr/>
        <a:lstStyle/>
        <a:p>
          <a:endParaRPr lang="ru-RU"/>
        </a:p>
      </dgm:t>
    </dgm:pt>
  </dgm:ptLst>
  <dgm:cxnLst>
    <dgm:cxn modelId="{B0B48259-19EF-4DAA-B023-F59EE5A92B45}" type="presOf" srcId="{677FFC91-51A0-4D59-B43B-B9F5B18460BD}" destId="{DF0A2417-0911-42CA-B569-32E0C135C26A}" srcOrd="0" destOrd="0" presId="urn:microsoft.com/office/officeart/2005/8/layout/process4"/>
    <dgm:cxn modelId="{D0248507-380E-4635-9CE7-0013ACD81008}" srcId="{B8B70116-2309-4F20-B9DB-373ACC249B1A}" destId="{BE11AA52-A0E7-481C-81C8-BF071A4E84C5}" srcOrd="0" destOrd="0" parTransId="{EFF06622-CCDF-4E42-B77C-5FF36D82E39C}" sibTransId="{E8549C1D-77D7-4AA2-B41C-01E8B4CEC5EF}"/>
    <dgm:cxn modelId="{E570F3DE-AC7D-4A88-AA1B-0CE9E9B5A7FE}" type="presOf" srcId="{BE11AA52-A0E7-481C-81C8-BF071A4E84C5}" destId="{B1EEBF4B-5254-4454-8D0C-9C6894DD19B3}" srcOrd="0" destOrd="0" presId="urn:microsoft.com/office/officeart/2005/8/layout/process4"/>
    <dgm:cxn modelId="{145798A4-9953-4BC1-A449-E610BC0A35F3}" srcId="{B8B70116-2309-4F20-B9DB-373ACC249B1A}" destId="{677FFC91-51A0-4D59-B43B-B9F5B18460BD}" srcOrd="1" destOrd="0" parTransId="{ACC11918-E382-48F2-87FD-1062B203766F}" sibTransId="{91AB9BBC-E2CB-4AC2-BBA3-3C85F7C4004F}"/>
    <dgm:cxn modelId="{A2187B9A-F095-4B5F-98EC-746C94104B60}" type="presOf" srcId="{B8B70116-2309-4F20-B9DB-373ACC249B1A}" destId="{C5BF59A0-CD33-4F85-9BCF-A0884AB4A265}" srcOrd="0" destOrd="0" presId="urn:microsoft.com/office/officeart/2005/8/layout/process4"/>
    <dgm:cxn modelId="{CB6CD6AD-F4C5-4AF4-A069-A12EFA487F02}" type="presParOf" srcId="{C5BF59A0-CD33-4F85-9BCF-A0884AB4A265}" destId="{A61C0DB1-62FB-4DD7-A1FB-30CEE4C88645}" srcOrd="0" destOrd="0" presId="urn:microsoft.com/office/officeart/2005/8/layout/process4"/>
    <dgm:cxn modelId="{ADA70414-C1DE-416B-88F9-9E4D84A0AF0B}" type="presParOf" srcId="{A61C0DB1-62FB-4DD7-A1FB-30CEE4C88645}" destId="{DF0A2417-0911-42CA-B569-32E0C135C26A}" srcOrd="0" destOrd="0" presId="urn:microsoft.com/office/officeart/2005/8/layout/process4"/>
    <dgm:cxn modelId="{8EF33467-DA35-425A-94F5-5A3B098D1FA4}" type="presParOf" srcId="{C5BF59A0-CD33-4F85-9BCF-A0884AB4A265}" destId="{56EE8EBC-92DE-47D5-9030-CBF82EE6F55B}" srcOrd="1" destOrd="0" presId="urn:microsoft.com/office/officeart/2005/8/layout/process4"/>
    <dgm:cxn modelId="{20DDDE3B-8952-4E5F-B8EA-620020B3AD8F}" type="presParOf" srcId="{C5BF59A0-CD33-4F85-9BCF-A0884AB4A265}" destId="{06E2B289-04D9-4144-8A74-CCD0847FA928}" srcOrd="2" destOrd="0" presId="urn:microsoft.com/office/officeart/2005/8/layout/process4"/>
    <dgm:cxn modelId="{1A5FE7A2-A543-445F-94A6-6106598F4FEC}" type="presParOf" srcId="{06E2B289-04D9-4144-8A74-CCD0847FA928}" destId="{B1EEBF4B-5254-4454-8D0C-9C6894DD19B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5C48F7D-974B-47AA-BA1D-CEE7E2F30FD0}">
      <dsp:nvSpPr>
        <dsp:cNvPr id="0" name=""/>
        <dsp:cNvSpPr/>
      </dsp:nvSpPr>
      <dsp:spPr>
        <a:xfrm>
          <a:off x="0" y="4044704"/>
          <a:ext cx="9144000" cy="132756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Мости порівняти у такий спосіб не можливо; на </a:t>
          </a:r>
          <a:r>
            <a:rPr lang="uk-UA" sz="2400" kern="1200" dirty="0" err="1" smtClean="0"/>
            <a:t>“око”</a:t>
          </a:r>
          <a:r>
            <a:rPr lang="uk-UA" sz="2400" kern="1200" dirty="0" smtClean="0"/>
            <a:t> також не можна встановити який з них довший або коротший. Створюється проблемна ситуація. Хтось з учнів пропонує прокрокувати кожний міст і порівняти числа кроків, і на цій основі зробити висновок.</a:t>
          </a:r>
          <a:endParaRPr lang="ru-RU" sz="2400" kern="1200" dirty="0"/>
        </a:p>
      </dsp:txBody>
      <dsp:txXfrm>
        <a:off x="0" y="4044704"/>
        <a:ext cx="9144000" cy="1327562"/>
      </dsp:txXfrm>
    </dsp:sp>
    <dsp:sp modelId="{7C205199-1E0F-4D09-9285-C7A5057E6773}">
      <dsp:nvSpPr>
        <dsp:cNvPr id="0" name=""/>
        <dsp:cNvSpPr/>
      </dsp:nvSpPr>
      <dsp:spPr>
        <a:xfrm rot="10800000">
          <a:off x="0" y="2022826"/>
          <a:ext cx="9144000" cy="2041790"/>
        </a:xfrm>
        <a:prstGeom prst="upArrowCallout">
          <a:avLst/>
        </a:prstGeom>
        <a:gradFill rotWithShape="0">
          <a:gsLst>
            <a:gs pos="0">
              <a:schemeClr val="accent3">
                <a:hueOff val="-6901799"/>
                <a:satOff val="-18192"/>
                <a:lumOff val="-4706"/>
                <a:alphaOff val="0"/>
                <a:shade val="47500"/>
                <a:satMod val="137000"/>
              </a:schemeClr>
            </a:gs>
            <a:gs pos="55000">
              <a:schemeClr val="accent3">
                <a:hueOff val="-6901799"/>
                <a:satOff val="-18192"/>
                <a:lumOff val="-4706"/>
                <a:alphaOff val="0"/>
                <a:shade val="69000"/>
                <a:satMod val="137000"/>
              </a:schemeClr>
            </a:gs>
            <a:gs pos="100000">
              <a:schemeClr val="accent3">
                <a:hueOff val="-6901799"/>
                <a:satOff val="-18192"/>
                <a:lumOff val="-4706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Учні порівнюють олівці за довжиною способом накладання і роблять відповідний висновок.</a:t>
          </a:r>
          <a:endParaRPr lang="ru-RU" sz="2400" kern="1200" dirty="0"/>
        </a:p>
      </dsp:txBody>
      <dsp:txXfrm rot="10800000">
        <a:off x="0" y="2022826"/>
        <a:ext cx="9144000" cy="2041790"/>
      </dsp:txXfrm>
    </dsp:sp>
    <dsp:sp modelId="{136B3D29-341A-460B-97FF-6CD1220E8DC9}">
      <dsp:nvSpPr>
        <dsp:cNvPr id="0" name=""/>
        <dsp:cNvSpPr/>
      </dsp:nvSpPr>
      <dsp:spPr>
        <a:xfrm rot="10800000">
          <a:off x="0" y="949"/>
          <a:ext cx="9144000" cy="2041790"/>
        </a:xfrm>
        <a:prstGeom prst="upArrowCallout">
          <a:avLst/>
        </a:prstGeom>
        <a:gradFill rotWithShape="0">
          <a:gsLst>
            <a:gs pos="0">
              <a:schemeClr val="accent3">
                <a:hueOff val="-13803598"/>
                <a:satOff val="-36385"/>
                <a:lumOff val="-9412"/>
                <a:alphaOff val="0"/>
                <a:shade val="47500"/>
                <a:satMod val="137000"/>
              </a:schemeClr>
            </a:gs>
            <a:gs pos="55000">
              <a:schemeClr val="accent3">
                <a:hueOff val="-13803598"/>
                <a:satOff val="-36385"/>
                <a:lumOff val="-9412"/>
                <a:alphaOff val="0"/>
                <a:shade val="69000"/>
                <a:satMod val="137000"/>
              </a:schemeClr>
            </a:gs>
            <a:gs pos="100000">
              <a:schemeClr val="accent3">
                <a:hueOff val="-13803598"/>
                <a:satOff val="-36385"/>
                <a:lumOff val="-941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Учитель пропонує учням порівняти за довжиною олівці, мости…</a:t>
          </a:r>
          <a:endParaRPr lang="ru-RU" sz="2400" kern="1200" dirty="0"/>
        </a:p>
      </dsp:txBody>
      <dsp:txXfrm rot="10800000">
        <a:off x="0" y="949"/>
        <a:ext cx="9144000" cy="204179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2A73FC-CE65-4D8B-99BF-E8A76EA96AB9}">
      <dsp:nvSpPr>
        <dsp:cNvPr id="0" name=""/>
        <dsp:cNvSpPr/>
      </dsp:nvSpPr>
      <dsp:spPr>
        <a:xfrm>
          <a:off x="1979718" y="292"/>
          <a:ext cx="5184562" cy="10558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Для того, щоб </a:t>
          </a:r>
          <a:r>
            <a:rPr lang="uk-UA" sz="2400" b="1" i="1" kern="1200" dirty="0" smtClean="0"/>
            <a:t>виміряти довжину відрізку </a:t>
          </a:r>
          <a:r>
            <a:rPr lang="uk-UA" sz="2400" kern="1200" dirty="0" smtClean="0"/>
            <a:t>лінійкою, треба:</a:t>
          </a:r>
          <a:endParaRPr lang="ru-RU" sz="2400" kern="1200" dirty="0"/>
        </a:p>
      </dsp:txBody>
      <dsp:txXfrm>
        <a:off x="1979718" y="292"/>
        <a:ext cx="5184562" cy="1055876"/>
      </dsp:txXfrm>
    </dsp:sp>
    <dsp:sp modelId="{98EFEC55-1371-4A77-9124-9B6AD450FA65}">
      <dsp:nvSpPr>
        <dsp:cNvPr id="0" name=""/>
        <dsp:cNvSpPr/>
      </dsp:nvSpPr>
      <dsp:spPr>
        <a:xfrm rot="5400000">
          <a:off x="4479610" y="1148558"/>
          <a:ext cx="184778" cy="184778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0BFF85-9CAC-448A-AFEA-2C1465A0CBD6}">
      <dsp:nvSpPr>
        <dsp:cNvPr id="0" name=""/>
        <dsp:cNvSpPr/>
      </dsp:nvSpPr>
      <dsp:spPr>
        <a:xfrm>
          <a:off x="1979718" y="1425725"/>
          <a:ext cx="5184562" cy="1055876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Прикласти лінійку так, щоб початок відрізку співпав з поділкою 0 на лінійці. </a:t>
          </a:r>
          <a:endParaRPr lang="ru-RU" sz="2400" kern="1200" dirty="0"/>
        </a:p>
      </dsp:txBody>
      <dsp:txXfrm>
        <a:off x="1979718" y="1425725"/>
        <a:ext cx="5184562" cy="1055876"/>
      </dsp:txXfrm>
    </dsp:sp>
    <dsp:sp modelId="{F17556BB-3C5A-4C0A-A258-666CDFAB1807}">
      <dsp:nvSpPr>
        <dsp:cNvPr id="0" name=""/>
        <dsp:cNvSpPr/>
      </dsp:nvSpPr>
      <dsp:spPr>
        <a:xfrm rot="5400000">
          <a:off x="4479610" y="2573990"/>
          <a:ext cx="184778" cy="184778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-6901799"/>
                <a:satOff val="-18192"/>
                <a:lumOff val="-4706"/>
                <a:alphaOff val="0"/>
                <a:shade val="47500"/>
                <a:satMod val="137000"/>
              </a:schemeClr>
            </a:gs>
            <a:gs pos="55000">
              <a:schemeClr val="accent3">
                <a:hueOff val="-6901799"/>
                <a:satOff val="-18192"/>
                <a:lumOff val="-4706"/>
                <a:alphaOff val="0"/>
                <a:shade val="69000"/>
                <a:satMod val="137000"/>
              </a:schemeClr>
            </a:gs>
            <a:gs pos="100000">
              <a:schemeClr val="accent3">
                <a:hueOff val="-6901799"/>
                <a:satOff val="-18192"/>
                <a:lumOff val="-4706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0905C14-1707-4E8D-9930-C382604A3A63}">
      <dsp:nvSpPr>
        <dsp:cNvPr id="0" name=""/>
        <dsp:cNvSpPr/>
      </dsp:nvSpPr>
      <dsp:spPr>
        <a:xfrm>
          <a:off x="1979718" y="2851158"/>
          <a:ext cx="5184562" cy="1055876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-6996450"/>
            <a:satOff val="-18698"/>
            <a:lumOff val="-1550"/>
            <a:alphaOff val="0"/>
          </a:schemeClr>
        </a:solidFill>
        <a:ln w="6350" cap="rnd" cmpd="sng" algn="ctr">
          <a:solidFill>
            <a:schemeClr val="accent3">
              <a:tint val="40000"/>
              <a:alpha val="90000"/>
              <a:hueOff val="-6996450"/>
              <a:satOff val="-18698"/>
              <a:lumOff val="-155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Знайти на лінійці число, якому відповідає кінець відрізку.</a:t>
          </a:r>
          <a:endParaRPr lang="ru-RU" sz="2400" kern="1200" dirty="0"/>
        </a:p>
      </dsp:txBody>
      <dsp:txXfrm>
        <a:off x="1979718" y="2851158"/>
        <a:ext cx="5184562" cy="1055876"/>
      </dsp:txXfrm>
    </dsp:sp>
    <dsp:sp modelId="{834349AA-29A2-4D0D-9234-24A6F2F8C7E5}">
      <dsp:nvSpPr>
        <dsp:cNvPr id="0" name=""/>
        <dsp:cNvSpPr/>
      </dsp:nvSpPr>
      <dsp:spPr>
        <a:xfrm rot="5400000">
          <a:off x="4479610" y="3999423"/>
          <a:ext cx="184778" cy="184778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-13803598"/>
                <a:satOff val="-36385"/>
                <a:lumOff val="-9412"/>
                <a:alphaOff val="0"/>
                <a:shade val="47500"/>
                <a:satMod val="137000"/>
              </a:schemeClr>
            </a:gs>
            <a:gs pos="55000">
              <a:schemeClr val="accent3">
                <a:hueOff val="-13803598"/>
                <a:satOff val="-36385"/>
                <a:lumOff val="-9412"/>
                <a:alphaOff val="0"/>
                <a:shade val="69000"/>
                <a:satMod val="137000"/>
              </a:schemeClr>
            </a:gs>
            <a:gs pos="100000">
              <a:schemeClr val="accent3">
                <a:hueOff val="-13803598"/>
                <a:satOff val="-36385"/>
                <a:lumOff val="-941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88F401-6803-497F-8189-DA653B2D7152}">
      <dsp:nvSpPr>
        <dsp:cNvPr id="0" name=""/>
        <dsp:cNvSpPr/>
      </dsp:nvSpPr>
      <dsp:spPr>
        <a:xfrm>
          <a:off x="1979718" y="4276590"/>
          <a:ext cx="5184562" cy="1055876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-13992901"/>
            <a:satOff val="-37397"/>
            <a:lumOff val="-3101"/>
            <a:alphaOff val="0"/>
          </a:schemeClr>
        </a:solidFill>
        <a:ln w="6350" cap="rnd" cmpd="sng" algn="ctr">
          <a:solidFill>
            <a:schemeClr val="accent3">
              <a:tint val="40000"/>
              <a:alpha val="90000"/>
              <a:hueOff val="-13992901"/>
              <a:satOff val="-37397"/>
              <a:lumOff val="-3101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Зробити висновок: стільки ж сантиметрів міститься в довжині даного відрізку.</a:t>
          </a:r>
          <a:endParaRPr lang="ru-RU" sz="2400" kern="1200" dirty="0"/>
        </a:p>
      </dsp:txBody>
      <dsp:txXfrm>
        <a:off x="1979718" y="4276590"/>
        <a:ext cx="5184562" cy="105587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F0A2417-0911-42CA-B569-32E0C135C26A}">
      <dsp:nvSpPr>
        <dsp:cNvPr id="0" name=""/>
        <dsp:cNvSpPr/>
      </dsp:nvSpPr>
      <dsp:spPr>
        <a:xfrm>
          <a:off x="0" y="3218603"/>
          <a:ext cx="9036496" cy="211175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Проводимо аналогію з нумерацією чисел другого десятка: ми 10 окремих паличок зв'язали у пучок і отримали нову лічильну одиницю – 1 десяток; аналогічно можна 10 окремих сантиметрів замінити новою одиницею вимірювання довжини – 1 дм.</a:t>
          </a:r>
          <a:endParaRPr lang="ru-RU" sz="2400" kern="1200" dirty="0"/>
        </a:p>
      </dsp:txBody>
      <dsp:txXfrm>
        <a:off x="0" y="3218603"/>
        <a:ext cx="9036496" cy="2111752"/>
      </dsp:txXfrm>
    </dsp:sp>
    <dsp:sp modelId="{B1EEBF4B-5254-4454-8D0C-9C6894DD19B3}">
      <dsp:nvSpPr>
        <dsp:cNvPr id="0" name=""/>
        <dsp:cNvSpPr/>
      </dsp:nvSpPr>
      <dsp:spPr>
        <a:xfrm rot="10800000">
          <a:off x="0" y="2404"/>
          <a:ext cx="9036496" cy="3247874"/>
        </a:xfrm>
        <a:prstGeom prst="upArrowCallout">
          <a:avLst/>
        </a:prstGeom>
        <a:gradFill rotWithShape="0">
          <a:gsLst>
            <a:gs pos="0">
              <a:schemeClr val="accent3">
                <a:hueOff val="-13803598"/>
                <a:satOff val="-36385"/>
                <a:lumOff val="-9412"/>
                <a:alphaOff val="0"/>
                <a:shade val="47500"/>
                <a:satMod val="137000"/>
              </a:schemeClr>
            </a:gs>
            <a:gs pos="55000">
              <a:schemeClr val="accent3">
                <a:hueOff val="-13803598"/>
                <a:satOff val="-36385"/>
                <a:lumOff val="-9412"/>
                <a:alphaOff val="0"/>
                <a:shade val="69000"/>
                <a:satMod val="137000"/>
              </a:schemeClr>
            </a:gs>
            <a:gs pos="100000">
              <a:schemeClr val="accent3">
                <a:hueOff val="-13803598"/>
                <a:satOff val="-36385"/>
                <a:lumOff val="-941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Вчитель пропонує дітям виміряти довжину парти. Зробити це, застосовуючи одиницю вимірювання  1 см, дуже незручно, тому вчитель нагадує дітям, що за еталон приймають довжину будь-якого відрізка, може  в цьому випадку взяти за еталон інший відрізок, довжина якого більше, ніж 1 см. </a:t>
          </a:r>
          <a:endParaRPr lang="ru-RU" sz="2400" kern="1200" dirty="0"/>
        </a:p>
      </dsp:txBody>
      <dsp:txXfrm rot="10800000">
        <a:off x="0" y="2404"/>
        <a:ext cx="9036496" cy="32478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6BF85-6B53-42AF-AE80-5A7A1C9825A5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A3A2F0-2562-47D1-B7C0-FD1EBB73E66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3A2F0-2562-47D1-B7C0-FD1EBB73E66F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gif"/><Relationship Id="rId4" Type="http://schemas.openxmlformats.org/officeDocument/2006/relationships/image" Target="../media/image48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gi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gi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8077200" cy="4192488"/>
          </a:xfrm>
        </p:spPr>
        <p:txBody>
          <a:bodyPr>
            <a:normAutofit/>
          </a:bodyPr>
          <a:lstStyle/>
          <a:p>
            <a:pPr algn="ctr"/>
            <a:r>
              <a:rPr lang="uk-UA" sz="4800" dirty="0" smtClean="0"/>
              <a:t>Методика навчання основних величин в курсі математики початкової школи</a:t>
            </a:r>
            <a:endParaRPr lang="uk-UA" sz="4800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23528" y="5085184"/>
            <a:ext cx="8429652" cy="1508760"/>
          </a:xfrm>
          <a:prstGeom prst="rect">
            <a:avLst/>
          </a:prstGeom>
        </p:spPr>
        <p:txBody>
          <a:bodyPr vert="horz" lIns="118872" tIns="0" rIns="4572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Зміст лекції: доктор пед. наук Скворцова Світлана Олексіївна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Технічна  підтримка: Гаран Марина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3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Сергіївна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arinochka\Desktop\Рисунок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2557463"/>
            <a:ext cx="9132887" cy="17430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Вимірювання довжини відрізка за допомогою моделі сантиметру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Спосіб крокування</a:t>
            </a:r>
          </a:p>
          <a:p>
            <a:endParaRPr lang="ru-RU" dirty="0"/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350" y="4869160"/>
            <a:ext cx="901065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285852" y="3500438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781984" y="3500438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282050" y="3500438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782116" y="3500438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928794" y="3743270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4</a:t>
            </a:r>
            <a:endParaRPr lang="ru-RU" sz="20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139438" y="3500438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39504" y="3500438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139570" y="3500438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639636" y="3500438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139702" y="3500438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639768" y="3500438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143768" y="3500438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572132" y="3743270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7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Вимірювання довжини відрізка за допомогою лінійки. Підготовка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 smtClean="0"/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5"/>
            <a:ext cx="8964488" cy="2789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65104"/>
            <a:ext cx="8715404" cy="179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642910" y="3929066"/>
            <a:ext cx="3071834" cy="1588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42910" y="3429000"/>
            <a:ext cx="2000264" cy="158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85720" y="5285264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85786" y="5286388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85852" y="5286388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785918" y="5286388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928662" y="5743534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4</a:t>
            </a:r>
            <a:endParaRPr lang="ru-RU" sz="2000" b="1" dirty="0"/>
          </a:p>
        </p:txBody>
      </p:sp>
      <p:sp>
        <p:nvSpPr>
          <p:cNvPr id="17" name="Прямоугольник 16"/>
          <p:cNvSpPr/>
          <p:nvPr/>
        </p:nvSpPr>
        <p:spPr>
          <a:xfrm rot="420000">
            <a:off x="2560905" y="5183651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420000">
            <a:off x="3060971" y="5245125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420000">
            <a:off x="3561037" y="5326527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 rot="420000">
            <a:off x="4061103" y="5397965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420000">
            <a:off x="4561169" y="5459439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 rot="420000">
            <a:off x="5061235" y="5530877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3643306" y="5743534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6</a:t>
            </a:r>
            <a:endParaRPr lang="ru-RU" sz="2000" b="1" dirty="0"/>
          </a:p>
        </p:txBody>
      </p:sp>
      <p:sp>
        <p:nvSpPr>
          <p:cNvPr id="24" name="Прямоугольник 23"/>
          <p:cNvSpPr/>
          <p:nvPr/>
        </p:nvSpPr>
        <p:spPr>
          <a:xfrm rot="300000">
            <a:off x="4919939" y="5173687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 rot="300000">
            <a:off x="5420005" y="5236640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 rot="300000">
            <a:off x="5920071" y="5263574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 rot="300000">
            <a:off x="6420137" y="5326087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 rot="300000">
            <a:off x="6920203" y="5379516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 rot="300000">
            <a:off x="7420269" y="5406450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 rot="300000">
            <a:off x="7920335" y="5450954"/>
            <a:ext cx="504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6505386" y="5743534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7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Вимірювання довжини відрізка за допомогою лінійки. Ознайомлення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 smtClean="0"/>
          </a:p>
          <a:p>
            <a:endParaRPr lang="ru-RU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628800"/>
            <a:ext cx="6948264" cy="1914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077072"/>
            <a:ext cx="7793310" cy="2172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621240" y="2928934"/>
            <a:ext cx="522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71670" y="2928934"/>
            <a:ext cx="540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49670" y="2928934"/>
            <a:ext cx="522000" cy="1440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285852" y="5786454"/>
            <a:ext cx="428628" cy="4286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286644" y="5786454"/>
            <a:ext cx="428628" cy="4286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8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70" y="155448"/>
            <a:ext cx="9144000" cy="1252728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Вимірювання довжини відрізка за допомогою лінійки. Первинне закріплення</a:t>
            </a:r>
            <a:endParaRPr lang="ru-RU" sz="36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628800"/>
            <a:ext cx="7509520" cy="1810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717032"/>
            <a:ext cx="7344816" cy="293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32856"/>
            <a:ext cx="9144000" cy="3077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 l="14259" t="48938" r="13909" b="30173"/>
          <a:stretch>
            <a:fillRect/>
          </a:stretch>
        </p:blipFill>
        <p:spPr bwMode="auto">
          <a:xfrm>
            <a:off x="5715008" y="4714884"/>
            <a:ext cx="642938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14259" t="48938" r="13909" b="30173"/>
          <a:stretch>
            <a:fillRect/>
          </a:stretch>
        </p:blipFill>
        <p:spPr bwMode="auto">
          <a:xfrm>
            <a:off x="2428892" y="4714884"/>
            <a:ext cx="642938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14259" t="48938" r="13909" b="30173"/>
          <a:stretch>
            <a:fillRect/>
          </a:stretch>
        </p:blipFill>
        <p:spPr bwMode="auto">
          <a:xfrm>
            <a:off x="642910" y="4714884"/>
            <a:ext cx="642938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Вимірювання довжини відрізка за допомогою лінійки. Ознайомлення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 smtClean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57224" y="4814840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2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357554" y="4814840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5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072330" y="4814840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6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Алгоритм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525240"/>
          <a:ext cx="9144000" cy="5332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2A73FC-CE65-4D8B-99BF-E8A76EA96A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5C2A73FC-CE65-4D8B-99BF-E8A76EA96A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EFEC55-1371-4A77-9124-9B6AD450FA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98EFEC55-1371-4A77-9124-9B6AD450FA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00BFF85-9CAC-448A-AFEA-2C1465A0C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B00BFF85-9CAC-448A-AFEA-2C1465A0CB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7556BB-3C5A-4C0A-A258-666CDFAB18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17556BB-3C5A-4C0A-A258-666CDFAB18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905C14-1707-4E8D-9930-C382604A3A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D0905C14-1707-4E8D-9930-C382604A3A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4349AA-29A2-4D0D-9234-24A6F2F8C7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834349AA-29A2-4D0D-9234-24A6F2F8C7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288F401-6803-497F-8189-DA653B2D71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A288F401-6803-497F-8189-DA653B2D71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Креслення відрізків заданої довжини</a:t>
            </a:r>
            <a:endParaRPr lang="ru-RU" sz="36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8229600" cy="966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8892480" cy="3232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l="14259" t="48938" r="13909" b="30173"/>
          <a:stretch>
            <a:fillRect/>
          </a:stretch>
        </p:blipFill>
        <p:spPr bwMode="auto">
          <a:xfrm rot="780000">
            <a:off x="1725276" y="5448132"/>
            <a:ext cx="642938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Креслення відрізків заданої довжини</a:t>
            </a:r>
            <a:endParaRPr lang="ru-RU" sz="36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9144000" cy="1868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b="72620"/>
          <a:stretch>
            <a:fillRect/>
          </a:stretch>
        </p:blipFill>
        <p:spPr bwMode="auto">
          <a:xfrm>
            <a:off x="539552" y="3429000"/>
            <a:ext cx="82296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6" descr="D:\Документы Тани\Матеріали для нових презентацій\Зображення\Робочий кабінет\Edit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66880" y="3786190"/>
            <a:ext cx="1133484" cy="1133484"/>
          </a:xfrm>
          <a:prstGeom prst="rect">
            <a:avLst/>
          </a:prstGeom>
          <a:noFill/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000232" y="4786322"/>
            <a:ext cx="1928826" cy="42862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repeatCount="300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93987E-6 L 0.21805 0.0647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" y="32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2" presetClass="entr" presetSubtype="1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8229600" cy="17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Дії з іменованими числами, поданими у одиницях довжини</a:t>
            </a:r>
            <a:endParaRPr lang="ru-RU" sz="3600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645024"/>
            <a:ext cx="8820472" cy="1801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285852" y="2314510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4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928926" y="2314510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3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143636" y="2314510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7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357818" y="2886014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4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291072" y="2886014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3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215206" y="2886014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7</a:t>
            </a:r>
            <a:endParaRPr lang="ru-RU" sz="20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14259" t="48938" r="13909" b="30173"/>
          <a:stretch>
            <a:fillRect/>
          </a:stretch>
        </p:blipFill>
        <p:spPr bwMode="auto">
          <a:xfrm>
            <a:off x="642910" y="2928934"/>
            <a:ext cx="607223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l="14259" t="48938" r="13909" b="30173"/>
          <a:stretch>
            <a:fillRect/>
          </a:stretch>
        </p:blipFill>
        <p:spPr bwMode="auto">
          <a:xfrm>
            <a:off x="2571736" y="2928934"/>
            <a:ext cx="607223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/>
          <a:srcRect l="14259" t="48938" r="13909" b="30173"/>
          <a:stretch>
            <a:fillRect/>
          </a:stretch>
        </p:blipFill>
        <p:spPr bwMode="auto">
          <a:xfrm>
            <a:off x="785786" y="4929198"/>
            <a:ext cx="642942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1714480" y="4314774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4</a:t>
            </a:r>
            <a:endParaRPr lang="ru-RU" sz="2000" b="1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/>
          <a:srcRect l="14259" t="48938" r="13909" b="30173"/>
          <a:stretch>
            <a:fillRect/>
          </a:stretch>
        </p:blipFill>
        <p:spPr bwMode="auto">
          <a:xfrm>
            <a:off x="2857488" y="4929198"/>
            <a:ext cx="62865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3286116" y="4314774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2</a:t>
            </a:r>
            <a:endParaRPr lang="ru-RU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719568" y="4671964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4</a:t>
            </a:r>
            <a:endParaRPr lang="ru-RU" sz="2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862576" y="4671964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2</a:t>
            </a:r>
            <a:endParaRPr lang="ru-RU" sz="2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7929586" y="4643446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6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4" grpId="0"/>
      <p:bldP spid="16" grpId="0"/>
      <p:bldP spid="18" grpId="0"/>
      <p:bldP spid="19" grpId="0"/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8229600" cy="259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l="14259" t="48938" r="13909" b="30173"/>
          <a:stretch>
            <a:fillRect/>
          </a:stretch>
        </p:blipFill>
        <p:spPr bwMode="auto">
          <a:xfrm>
            <a:off x="571472" y="3357562"/>
            <a:ext cx="607223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Дії з іменованими числами, поданими у одиницях довжини</a:t>
            </a:r>
            <a:endParaRPr lang="ru-RU" sz="3600" dirty="0"/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437112"/>
            <a:ext cx="8568952" cy="1551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076098" y="2886014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3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933618" y="2928934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4</a:t>
            </a:r>
            <a:endParaRPr lang="ru-RU" sz="2000" b="1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 l="14259" t="48938" r="13909" b="30173"/>
          <a:stretch>
            <a:fillRect/>
          </a:stretch>
        </p:blipFill>
        <p:spPr bwMode="auto">
          <a:xfrm>
            <a:off x="1857356" y="4143380"/>
            <a:ext cx="607223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790610" y="3671832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5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433948" y="3100328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4</a:t>
            </a:r>
            <a:endParaRPr lang="ru-RU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7358082" y="3071810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3</a:t>
            </a:r>
            <a:endParaRPr lang="ru-RU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433948" y="3571876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4</a:t>
            </a:r>
            <a:endParaRPr lang="ru-RU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362642" y="3571876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5</a:t>
            </a:r>
            <a:endParaRPr lang="ru-RU" sz="2000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14259" t="48938" r="13909" b="30173"/>
          <a:stretch>
            <a:fillRect/>
          </a:stretch>
        </p:blipFill>
        <p:spPr bwMode="auto">
          <a:xfrm>
            <a:off x="3214678" y="3357562"/>
            <a:ext cx="607223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2219106" y="4786322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219106" y="5172030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450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1880"/>
                <a:gridCol w="5652120"/>
              </a:tblGrid>
              <a:tr h="465622"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74935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Довжина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Одиниці вимірювання довжини –  сантиметр, дециметр, метр.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Вимірювання довжин відрізків. Запис результатів вимірювання довжини відрізка.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Побудова відрізків заданої довжини.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Має уявлення  </a:t>
                      </a:r>
                      <a:r>
                        <a:rPr kumimoji="0" lang="uk-UA" sz="20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 довжину як властивість об’єктів навколишнього світу мати протяжність;</a:t>
                      </a:r>
                      <a:endParaRPr kumimoji="0" lang="ru-RU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знає</a:t>
                      </a:r>
                      <a:r>
                        <a:rPr kumimoji="0" lang="uk-UA" sz="20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одиниці вимірювання довжини –  сантиметр, дециметр, метр, їх скорочене позначення, співвідношення між ними</a:t>
                      </a:r>
                      <a:r>
                        <a:rPr kumimoji="0" lang="uk-UA" sz="20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;</a:t>
                      </a:r>
                      <a:endParaRPr kumimoji="0" lang="ru-RU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розуміє,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які одиниці вимірювання довжини доцільно використовувати в конкретному випадку;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вимірює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довжину відрізка за допомогою </a:t>
                      </a:r>
                      <a:r>
                        <a:rPr kumimoji="0" lang="uk-UA" sz="2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лінійки</a:t>
                      </a:r>
                      <a:r>
                        <a:rPr kumimoji="0" lang="uk-UA" sz="2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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вимірює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довжину оточуючих предметів;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записує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результати вимірювання із використанням різних одиниць</a:t>
                      </a: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(см, дм, м)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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порівнює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довжини відрізків «на око», накладанням;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порівнює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довжини відрізків за результатами їх вимірювання;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будує</a:t>
                      </a:r>
                      <a:r>
                        <a:rPr kumimoji="0" lang="uk-UA" sz="20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відрізок заданої довжини</a:t>
                      </a:r>
                      <a:endParaRPr kumimoji="0" lang="ru-RU" sz="2000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0" y="44624"/>
            <a:ext cx="8938320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uk-UA" sz="3600" b="1" dirty="0" smtClean="0">
                <a:solidFill>
                  <a:srgbClr val="FFC000"/>
                </a:solidFill>
              </a:rPr>
              <a:t>Величини (протягом року)</a:t>
            </a:r>
            <a:endParaRPr lang="ru-RU" sz="3600" dirty="0" smtClean="0">
              <a:solidFill>
                <a:srgbClr val="FFC00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Нова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навчальна програма 2011 р. (</a:t>
            </a:r>
            <a:r>
              <a:rPr kumimoji="0" lang="uk-UA" sz="3600" b="1" i="0" u="none" strike="noStrike" kern="1200" cap="none" spc="0" normalizeH="0" baseline="0" noProof="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зі змінами 2015 р.)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клас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536372" y="2173920"/>
            <a:ext cx="5572132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8229600" cy="1913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Порівняння іменованих </a:t>
            </a:r>
            <a:r>
              <a:rPr lang="uk-UA" sz="3600" dirty="0" smtClean="0"/>
              <a:t>чисел</a:t>
            </a:r>
            <a:r>
              <a:rPr lang="uk-UA" sz="3600" dirty="0" smtClean="0"/>
              <a:t>, поданих у одиницях довжини</a:t>
            </a:r>
            <a:endParaRPr lang="ru-RU" sz="3600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61048"/>
            <a:ext cx="8676456" cy="20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14259" t="48938" r="13909" b="30173"/>
          <a:stretch>
            <a:fillRect/>
          </a:stretch>
        </p:blipFill>
        <p:spPr bwMode="auto">
          <a:xfrm>
            <a:off x="857224" y="3000372"/>
            <a:ext cx="600079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285852" y="2428868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3</a:t>
            </a:r>
            <a:endParaRPr lang="ru-RU" sz="2000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 l="14259" t="48938" r="13909" b="30173"/>
          <a:stretch>
            <a:fillRect/>
          </a:stretch>
        </p:blipFill>
        <p:spPr bwMode="auto">
          <a:xfrm>
            <a:off x="857224" y="3000372"/>
            <a:ext cx="600079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861916" y="3143248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5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076758" y="2671700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2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286380" y="3143248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5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219634" y="3143248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3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148328" y="3143248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2</a:t>
            </a:r>
            <a:endParaRPr lang="ru-RU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076230" y="4357694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8</a:t>
            </a:r>
            <a:endParaRPr lang="ru-RU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576296" y="4743402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8</a:t>
            </a:r>
            <a:endParaRPr lang="ru-RU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000232" y="5143512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1</a:t>
            </a:r>
            <a:endParaRPr lang="ru-RU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504858" y="5572140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1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Дециметр. (Сотня). </a:t>
            </a:r>
            <a:r>
              <a:rPr lang="uk-UA" sz="3600" dirty="0" smtClean="0"/>
              <a:t>Підготовка</a:t>
            </a:r>
            <a:endParaRPr lang="ru-RU" sz="3600" dirty="0"/>
          </a:p>
        </p:txBody>
      </p:sp>
      <p:pic>
        <p:nvPicPr>
          <p:cNvPr id="1638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045" y="1803421"/>
            <a:ext cx="8008045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Marinochka\Desktop\Рисунок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07" y="2714620"/>
            <a:ext cx="761997" cy="714380"/>
          </a:xfrm>
          <a:prstGeom prst="rect">
            <a:avLst/>
          </a:prstGeom>
          <a:noFill/>
        </p:spPr>
      </p:pic>
      <p:pic>
        <p:nvPicPr>
          <p:cNvPr id="10" name="Picture 2" descr="C:\Users\Marinochka\Desktop\Рисунок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2714620"/>
            <a:ext cx="761997" cy="714380"/>
          </a:xfrm>
          <a:prstGeom prst="rect">
            <a:avLst/>
          </a:prstGeom>
          <a:noFill/>
        </p:spPr>
      </p:pic>
      <p:pic>
        <p:nvPicPr>
          <p:cNvPr id="11" name="Picture 2" descr="C:\Users\Marinochka\Desktop\Рисунок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2714620"/>
            <a:ext cx="761997" cy="714380"/>
          </a:xfrm>
          <a:prstGeom prst="rect">
            <a:avLst/>
          </a:prstGeom>
          <a:noFill/>
        </p:spPr>
      </p:pic>
      <p:pic>
        <p:nvPicPr>
          <p:cNvPr id="12" name="Picture 2" descr="C:\Users\Marinochka\Desktop\Рисунок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24185" y="2714620"/>
            <a:ext cx="761997" cy="714380"/>
          </a:xfrm>
          <a:prstGeom prst="rect">
            <a:avLst/>
          </a:prstGeom>
          <a:noFill/>
        </p:spPr>
      </p:pic>
      <p:pic>
        <p:nvPicPr>
          <p:cNvPr id="13" name="Picture 2" descr="C:\Users\Marinochka\Desktop\Рисунок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3" y="2714620"/>
            <a:ext cx="761997" cy="714380"/>
          </a:xfrm>
          <a:prstGeom prst="rect">
            <a:avLst/>
          </a:prstGeom>
          <a:noFill/>
        </p:spPr>
      </p:pic>
      <p:pic>
        <p:nvPicPr>
          <p:cNvPr id="14" name="Picture 2" descr="C:\Users\Marinochka\Desktop\Рисунок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714620"/>
            <a:ext cx="761997" cy="714380"/>
          </a:xfrm>
          <a:prstGeom prst="rect">
            <a:avLst/>
          </a:prstGeom>
          <a:noFill/>
        </p:spPr>
      </p:pic>
      <p:pic>
        <p:nvPicPr>
          <p:cNvPr id="15" name="Picture 2" descr="C:\Users\Marinochka\Desktop\Рисунок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714620"/>
            <a:ext cx="761997" cy="714380"/>
          </a:xfrm>
          <a:prstGeom prst="rect">
            <a:avLst/>
          </a:prstGeom>
          <a:noFill/>
        </p:spPr>
      </p:pic>
      <p:pic>
        <p:nvPicPr>
          <p:cNvPr id="16" name="Picture 2" descr="C:\Users\Marinochka\Desktop\Рисунок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4581" y="2714620"/>
            <a:ext cx="761997" cy="714380"/>
          </a:xfrm>
          <a:prstGeom prst="rect">
            <a:avLst/>
          </a:prstGeom>
          <a:noFill/>
        </p:spPr>
      </p:pic>
      <p:pic>
        <p:nvPicPr>
          <p:cNvPr id="17" name="Picture 2" descr="C:\Users\Marinochka\Desktop\Рисунок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2714620"/>
            <a:ext cx="761997" cy="714380"/>
          </a:xfrm>
          <a:prstGeom prst="rect">
            <a:avLst/>
          </a:prstGeom>
          <a:noFill/>
        </p:spPr>
      </p:pic>
      <p:pic>
        <p:nvPicPr>
          <p:cNvPr id="18" name="Picture 2" descr="C:\Users\Marinochka\Desktop\Рисунок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779" y="2714620"/>
            <a:ext cx="761997" cy="714380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6291072" y="3743270"/>
            <a:ext cx="638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10</a:t>
            </a:r>
            <a:endParaRPr lang="ru-RU" sz="2000" b="1" dirty="0"/>
          </a:p>
        </p:txBody>
      </p:sp>
      <p:pic>
        <p:nvPicPr>
          <p:cNvPr id="3076" name="Picture 4" descr="C:\Users\Marinochka\Desktop\Рисунок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2681288"/>
            <a:ext cx="1500198" cy="819150"/>
          </a:xfrm>
          <a:prstGeom prst="rect">
            <a:avLst/>
          </a:prstGeom>
          <a:noFill/>
        </p:spPr>
      </p:pic>
      <p:pic>
        <p:nvPicPr>
          <p:cNvPr id="23" name="Picture 4" descr="C:\Users\Marinochka\Desktop\Рисунок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2681288"/>
            <a:ext cx="1500198" cy="819150"/>
          </a:xfrm>
          <a:prstGeom prst="rect">
            <a:avLst/>
          </a:prstGeom>
          <a:noFill/>
        </p:spPr>
      </p:pic>
      <p:pic>
        <p:nvPicPr>
          <p:cNvPr id="24" name="Picture 4" descr="C:\Users\Marinochka\Desktop\Рисунок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2681288"/>
            <a:ext cx="1500198" cy="819150"/>
          </a:xfrm>
          <a:prstGeom prst="rect">
            <a:avLst/>
          </a:prstGeom>
          <a:noFill/>
        </p:spPr>
      </p:pic>
      <p:pic>
        <p:nvPicPr>
          <p:cNvPr id="25" name="Picture 4" descr="C:\Users\Marinochka\Desktop\Рисунок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2681288"/>
            <a:ext cx="1500198" cy="819150"/>
          </a:xfrm>
          <a:prstGeom prst="rect">
            <a:avLst/>
          </a:prstGeom>
          <a:noFill/>
        </p:spPr>
      </p:pic>
      <p:pic>
        <p:nvPicPr>
          <p:cNvPr id="26" name="Picture 4" descr="C:\Users\Marinochka\Desktop\Рисунок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2681288"/>
            <a:ext cx="1500198" cy="819150"/>
          </a:xfrm>
          <a:prstGeom prst="rect">
            <a:avLst/>
          </a:prstGeom>
          <a:noFill/>
        </p:spPr>
      </p:pic>
      <p:sp>
        <p:nvSpPr>
          <p:cNvPr id="27" name="TextBox 26"/>
          <p:cNvSpPr txBox="1"/>
          <p:nvPr/>
        </p:nvSpPr>
        <p:spPr>
          <a:xfrm>
            <a:off x="6362510" y="4457650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5</a:t>
            </a:r>
            <a:endParaRPr lang="ru-RU" sz="2000" b="1" dirty="0"/>
          </a:p>
        </p:txBody>
      </p:sp>
      <p:pic>
        <p:nvPicPr>
          <p:cNvPr id="3077" name="Picture 5" descr="C:\Users\Marinochka\Desktop\Рисунок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2786058"/>
            <a:ext cx="1857388" cy="685800"/>
          </a:xfrm>
          <a:prstGeom prst="rect">
            <a:avLst/>
          </a:prstGeom>
          <a:noFill/>
        </p:spPr>
      </p:pic>
      <p:pic>
        <p:nvPicPr>
          <p:cNvPr id="30" name="Picture 5" descr="C:\Users\Marinochka\Desktop\Рисунок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2786058"/>
            <a:ext cx="1928826" cy="685800"/>
          </a:xfrm>
          <a:prstGeom prst="rect">
            <a:avLst/>
          </a:prstGeom>
          <a:noFill/>
        </p:spPr>
      </p:pic>
      <p:pic>
        <p:nvPicPr>
          <p:cNvPr id="31" name="Picture 5" descr="C:\Users\Marinochka\Desktop\Рисунок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2786058"/>
            <a:ext cx="1928826" cy="685800"/>
          </a:xfrm>
          <a:prstGeom prst="rect">
            <a:avLst/>
          </a:prstGeom>
          <a:noFill/>
        </p:spPr>
      </p:pic>
      <p:pic>
        <p:nvPicPr>
          <p:cNvPr id="32" name="Picture 5" descr="C:\Users\Marinochka\Desktop\Рисунок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2786058"/>
            <a:ext cx="1928826" cy="685800"/>
          </a:xfrm>
          <a:prstGeom prst="rect">
            <a:avLst/>
          </a:prstGeom>
          <a:noFill/>
        </p:spPr>
      </p:pic>
      <p:sp>
        <p:nvSpPr>
          <p:cNvPr id="33" name="TextBox 32"/>
          <p:cNvSpPr txBox="1"/>
          <p:nvPr/>
        </p:nvSpPr>
        <p:spPr>
          <a:xfrm>
            <a:off x="6357950" y="5214950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4</a:t>
            </a:r>
            <a:endParaRPr lang="ru-RU" sz="2000" b="1" dirty="0"/>
          </a:p>
        </p:txBody>
      </p:sp>
      <p:pic>
        <p:nvPicPr>
          <p:cNvPr id="3078" name="Picture 6" descr="C:\Users\Marinochka\Desktop\Рисунок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786" y="2856351"/>
            <a:ext cx="3786214" cy="644087"/>
          </a:xfrm>
          <a:prstGeom prst="rect">
            <a:avLst/>
          </a:prstGeom>
          <a:noFill/>
        </p:spPr>
      </p:pic>
      <p:pic>
        <p:nvPicPr>
          <p:cNvPr id="37" name="Picture 6" descr="C:\Users\Marinochka\Desktop\Рисунок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2856351"/>
            <a:ext cx="3786214" cy="644087"/>
          </a:xfrm>
          <a:prstGeom prst="rect">
            <a:avLst/>
          </a:prstGeom>
          <a:noFill/>
        </p:spPr>
      </p:pic>
      <p:sp>
        <p:nvSpPr>
          <p:cNvPr id="38" name="TextBox 37"/>
          <p:cNvSpPr txBox="1"/>
          <p:nvPr/>
        </p:nvSpPr>
        <p:spPr>
          <a:xfrm>
            <a:off x="6357950" y="5814972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2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7" grpId="0"/>
      <p:bldP spid="33" grpId="0"/>
      <p:bldP spid="3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59496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Дециметр. Мотивація введення нової одиниці вимірювання довжини.</a:t>
            </a:r>
            <a:br>
              <a:rPr lang="uk-UA" sz="3600" dirty="0" smtClean="0"/>
            </a:b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07504" y="1525240"/>
          <a:ext cx="9036496" cy="5332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EEBF4B-5254-4454-8D0C-9C6894DD19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B1EEBF4B-5254-4454-8D0C-9C6894DD19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0A2417-0911-42CA-B569-32E0C135C2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F0A2417-0911-42CA-B569-32E0C135C2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Дециметр. Ознайомлення</a:t>
            </a:r>
            <a:endParaRPr lang="ru-RU" sz="3600" dirty="0"/>
          </a:p>
        </p:txBody>
      </p:sp>
      <p:pic>
        <p:nvPicPr>
          <p:cNvPr id="174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72816"/>
            <a:ext cx="8229600" cy="3096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472518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Співвідношення одиниць вимірювання довжини</a:t>
            </a:r>
            <a:endParaRPr lang="ru-RU" sz="3600" dirty="0"/>
          </a:p>
        </p:txBody>
      </p:sp>
      <p:pic>
        <p:nvPicPr>
          <p:cNvPr id="5836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1"/>
            <a:ext cx="9144000" cy="1171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0968"/>
            <a:ext cx="9144000" cy="1198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941168"/>
            <a:ext cx="9144000" cy="655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429124" y="1928802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3 0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429124" y="2285992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3 0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576560" y="3600394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3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572000" y="3957584"/>
            <a:ext cx="28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3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 b="20252"/>
          <a:stretch>
            <a:fillRect/>
          </a:stretch>
        </p:blipFill>
        <p:spPr bwMode="auto">
          <a:xfrm>
            <a:off x="467544" y="1481975"/>
            <a:ext cx="8229600" cy="3375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Складене іменоване число</a:t>
            </a:r>
            <a:endParaRPr lang="ru-RU" sz="3600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5357826"/>
            <a:ext cx="8195348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071934" y="1885906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1 2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643042" y="3929090"/>
            <a:ext cx="4071966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500166" y="3824615"/>
            <a:ext cx="4929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B0F0"/>
                </a:solidFill>
              </a:rPr>
              <a:t>1</a:t>
            </a:r>
            <a:r>
              <a:rPr lang="uk-UA" sz="2400" dirty="0" smtClean="0">
                <a:solidFill>
                  <a:srgbClr val="FF0066"/>
                </a:solidFill>
              </a:rPr>
              <a:t>2</a:t>
            </a:r>
            <a:r>
              <a:rPr lang="en-US" sz="2400" dirty="0" smtClean="0"/>
              <a:t> </a:t>
            </a:r>
            <a:r>
              <a:rPr lang="uk-UA" sz="2400" dirty="0" smtClean="0"/>
              <a:t>см = </a:t>
            </a:r>
            <a:r>
              <a:rPr lang="uk-UA" sz="2400" dirty="0" smtClean="0">
                <a:solidFill>
                  <a:srgbClr val="00B0F0"/>
                </a:solidFill>
              </a:rPr>
              <a:t>10</a:t>
            </a:r>
            <a:r>
              <a:rPr lang="uk-UA" sz="2400" dirty="0" smtClean="0"/>
              <a:t> </a:t>
            </a:r>
            <a:r>
              <a:rPr lang="uk-UA" sz="2400" dirty="0" err="1" smtClean="0"/>
              <a:t>см</a:t>
            </a:r>
            <a:r>
              <a:rPr lang="uk-UA" sz="2400" dirty="0" smtClean="0"/>
              <a:t> + </a:t>
            </a:r>
            <a:r>
              <a:rPr lang="uk-UA" sz="2400" dirty="0" smtClean="0">
                <a:solidFill>
                  <a:srgbClr val="FF0066"/>
                </a:solidFill>
              </a:rPr>
              <a:t>2</a:t>
            </a:r>
            <a:r>
              <a:rPr lang="uk-UA" sz="2400" dirty="0" smtClean="0"/>
              <a:t> </a:t>
            </a:r>
            <a:r>
              <a:rPr lang="uk-UA" sz="2400" dirty="0" err="1" smtClean="0"/>
              <a:t>см</a:t>
            </a:r>
            <a:r>
              <a:rPr lang="uk-UA" sz="2400" dirty="0" smtClean="0"/>
              <a:t>  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28794" y="4214842"/>
            <a:ext cx="2205054" cy="5619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143372" y="3824615"/>
            <a:ext cx="4929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= </a:t>
            </a:r>
            <a:r>
              <a:rPr lang="uk-UA" sz="2400" dirty="0" smtClean="0">
                <a:solidFill>
                  <a:srgbClr val="00B0F0"/>
                </a:solidFill>
              </a:rPr>
              <a:t>1</a:t>
            </a:r>
            <a:r>
              <a:rPr lang="uk-UA" sz="2400" dirty="0" smtClean="0"/>
              <a:t> дм </a:t>
            </a:r>
            <a:r>
              <a:rPr lang="uk-UA" sz="2400" dirty="0" smtClean="0">
                <a:solidFill>
                  <a:srgbClr val="FF0066"/>
                </a:solidFill>
              </a:rPr>
              <a:t>2</a:t>
            </a:r>
            <a:r>
              <a:rPr lang="uk-UA" sz="2400" dirty="0" smtClean="0"/>
              <a:t> см 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715008" y="3786214"/>
            <a:ext cx="2205054" cy="10001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95" t="79749"/>
          <a:stretch>
            <a:fillRect/>
          </a:stretch>
        </p:blipFill>
        <p:spPr bwMode="auto">
          <a:xfrm>
            <a:off x="500034" y="5000636"/>
            <a:ext cx="8197110" cy="857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1714480" y="6191928"/>
            <a:ext cx="4929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B0F0"/>
                </a:solidFill>
              </a:rPr>
              <a:t>10</a:t>
            </a:r>
            <a:r>
              <a:rPr lang="uk-UA" sz="2800" i="1" dirty="0" smtClean="0"/>
              <a:t> </a:t>
            </a:r>
            <a:r>
              <a:rPr lang="uk-UA" sz="2800" i="1" dirty="0" err="1" smtClean="0"/>
              <a:t>см+</a:t>
            </a:r>
            <a:r>
              <a:rPr lang="uk-UA" sz="2800" i="1" dirty="0" smtClean="0"/>
              <a:t> </a:t>
            </a:r>
            <a:r>
              <a:rPr lang="uk-UA" sz="2800" i="1" dirty="0" smtClean="0">
                <a:solidFill>
                  <a:srgbClr val="FF0066"/>
                </a:solidFill>
              </a:rPr>
              <a:t>5</a:t>
            </a:r>
            <a:r>
              <a:rPr lang="uk-UA" sz="2800" i="1" dirty="0" smtClean="0"/>
              <a:t> </a:t>
            </a:r>
            <a:r>
              <a:rPr lang="uk-UA" sz="2800" i="1" dirty="0" err="1" smtClean="0"/>
              <a:t>см=</a:t>
            </a:r>
            <a:r>
              <a:rPr lang="uk-UA" sz="2800" i="1" dirty="0" smtClean="0"/>
              <a:t> </a:t>
            </a:r>
            <a:r>
              <a:rPr lang="uk-UA" sz="2800" i="1" dirty="0" smtClean="0">
                <a:solidFill>
                  <a:srgbClr val="00B0F0"/>
                </a:solidFill>
              </a:rPr>
              <a:t>1</a:t>
            </a:r>
            <a:r>
              <a:rPr lang="uk-UA" sz="2800" i="1" dirty="0" smtClean="0"/>
              <a:t>дм </a:t>
            </a:r>
            <a:r>
              <a:rPr lang="uk-UA" sz="2800" i="1" dirty="0" smtClean="0">
                <a:solidFill>
                  <a:srgbClr val="FF0066"/>
                </a:solidFill>
              </a:rPr>
              <a:t>5</a:t>
            </a:r>
            <a:r>
              <a:rPr lang="uk-UA" sz="2800" i="1" dirty="0" smtClean="0"/>
              <a:t> см </a:t>
            </a:r>
            <a:endParaRPr lang="ru-RU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9" grpId="0" animBg="1"/>
      <p:bldP spid="10" grpId="0"/>
      <p:bldP spid="11" grpId="0" animBg="1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Переведення </a:t>
            </a:r>
            <a:r>
              <a:rPr lang="uk-UA" sz="3600" dirty="0" smtClean="0"/>
              <a:t>складеного іменованого числа у просте</a:t>
            </a:r>
            <a:endParaRPr lang="ru-RU" sz="3600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78240"/>
          <a:stretch>
            <a:fillRect/>
          </a:stretch>
        </p:blipFill>
        <p:spPr bwMode="auto">
          <a:xfrm>
            <a:off x="251520" y="1628800"/>
            <a:ext cx="8229600" cy="37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897451"/>
            <a:ext cx="8670987" cy="1603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571604" y="2214554"/>
            <a:ext cx="56436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B0F0"/>
                </a:solidFill>
              </a:rPr>
              <a:t>1дм </a:t>
            </a:r>
            <a:r>
              <a:rPr lang="uk-UA" sz="2400" dirty="0" smtClean="0">
                <a:solidFill>
                  <a:srgbClr val="FF0066"/>
                </a:solidFill>
              </a:rPr>
              <a:t>6 см </a:t>
            </a:r>
            <a:r>
              <a:rPr lang="uk-UA" sz="2400" dirty="0" smtClean="0"/>
              <a:t>=</a:t>
            </a:r>
            <a:r>
              <a:rPr lang="uk-UA" sz="2400" dirty="0" smtClean="0">
                <a:solidFill>
                  <a:srgbClr val="00B0F0"/>
                </a:solidFill>
              </a:rPr>
              <a:t> 10</a:t>
            </a:r>
            <a:r>
              <a:rPr lang="uk-UA" sz="2400" dirty="0" smtClean="0"/>
              <a:t> </a:t>
            </a:r>
            <a:r>
              <a:rPr lang="uk-UA" sz="2400" dirty="0" err="1" smtClean="0">
                <a:solidFill>
                  <a:srgbClr val="FF0066"/>
                </a:solidFill>
              </a:rPr>
              <a:t>см</a:t>
            </a:r>
            <a:r>
              <a:rPr lang="uk-UA" sz="2400" dirty="0" smtClean="0">
                <a:solidFill>
                  <a:srgbClr val="FF0066"/>
                </a:solidFill>
              </a:rPr>
              <a:t> </a:t>
            </a:r>
            <a:r>
              <a:rPr lang="uk-UA" sz="2400" dirty="0" smtClean="0"/>
              <a:t>+ </a:t>
            </a:r>
            <a:r>
              <a:rPr lang="uk-UA" sz="2400" dirty="0" smtClean="0">
                <a:solidFill>
                  <a:srgbClr val="FF0066"/>
                </a:solidFill>
              </a:rPr>
              <a:t>6</a:t>
            </a:r>
            <a:r>
              <a:rPr lang="uk-UA" sz="2400" dirty="0" smtClean="0"/>
              <a:t> </a:t>
            </a:r>
            <a:r>
              <a:rPr lang="uk-UA" sz="2400" dirty="0" smtClean="0">
                <a:solidFill>
                  <a:srgbClr val="FF0066"/>
                </a:solidFill>
              </a:rPr>
              <a:t>см </a:t>
            </a:r>
            <a:r>
              <a:rPr lang="uk-UA" sz="2400" dirty="0" smtClean="0"/>
              <a:t>= </a:t>
            </a:r>
            <a:r>
              <a:rPr lang="uk-UA" sz="2400" dirty="0" smtClean="0">
                <a:solidFill>
                  <a:srgbClr val="00B0F0"/>
                </a:solidFill>
              </a:rPr>
              <a:t>1</a:t>
            </a:r>
            <a:r>
              <a:rPr lang="uk-UA" sz="2400" dirty="0" smtClean="0">
                <a:solidFill>
                  <a:srgbClr val="FF0066"/>
                </a:solidFill>
              </a:rPr>
              <a:t>6 см</a:t>
            </a:r>
          </a:p>
          <a:p>
            <a:r>
              <a:rPr lang="uk-UA" sz="2400" dirty="0" smtClean="0">
                <a:solidFill>
                  <a:srgbClr val="00B0F0"/>
                </a:solidFill>
              </a:rPr>
              <a:t>4дм</a:t>
            </a:r>
            <a:r>
              <a:rPr lang="uk-UA" sz="2400" dirty="0" smtClean="0">
                <a:solidFill>
                  <a:srgbClr val="FF0066"/>
                </a:solidFill>
              </a:rPr>
              <a:t> 7 см </a:t>
            </a:r>
            <a:r>
              <a:rPr lang="uk-UA" sz="2400" dirty="0" smtClean="0"/>
              <a:t>=</a:t>
            </a:r>
            <a:r>
              <a:rPr lang="uk-UA" sz="2400" dirty="0" smtClean="0">
                <a:solidFill>
                  <a:srgbClr val="FF0066"/>
                </a:solidFill>
              </a:rPr>
              <a:t> </a:t>
            </a:r>
            <a:r>
              <a:rPr lang="uk-UA" sz="2400" dirty="0" smtClean="0">
                <a:solidFill>
                  <a:srgbClr val="00B0F0"/>
                </a:solidFill>
              </a:rPr>
              <a:t>40</a:t>
            </a:r>
            <a:r>
              <a:rPr lang="uk-UA" sz="2400" dirty="0" smtClean="0">
                <a:solidFill>
                  <a:srgbClr val="FF0066"/>
                </a:solidFill>
              </a:rPr>
              <a:t> </a:t>
            </a:r>
            <a:r>
              <a:rPr lang="uk-UA" sz="2400" dirty="0" err="1" smtClean="0">
                <a:solidFill>
                  <a:srgbClr val="FF0066"/>
                </a:solidFill>
              </a:rPr>
              <a:t>см</a:t>
            </a:r>
            <a:r>
              <a:rPr lang="uk-UA" sz="2400" dirty="0" smtClean="0">
                <a:solidFill>
                  <a:srgbClr val="FF0066"/>
                </a:solidFill>
              </a:rPr>
              <a:t> </a:t>
            </a:r>
            <a:r>
              <a:rPr lang="uk-UA" sz="2400" dirty="0" smtClean="0"/>
              <a:t>+</a:t>
            </a:r>
            <a:r>
              <a:rPr lang="uk-UA" sz="2400" dirty="0" smtClean="0">
                <a:solidFill>
                  <a:srgbClr val="FF0066"/>
                </a:solidFill>
              </a:rPr>
              <a:t> 7 </a:t>
            </a:r>
            <a:r>
              <a:rPr lang="uk-UA" sz="2400" dirty="0" err="1" smtClean="0">
                <a:solidFill>
                  <a:srgbClr val="FF0066"/>
                </a:solidFill>
              </a:rPr>
              <a:t>см</a:t>
            </a:r>
            <a:r>
              <a:rPr lang="uk-UA" sz="2400" dirty="0" smtClean="0">
                <a:solidFill>
                  <a:srgbClr val="FF0066"/>
                </a:solidFill>
              </a:rPr>
              <a:t> </a:t>
            </a:r>
            <a:r>
              <a:rPr lang="uk-UA" sz="2400" dirty="0" smtClean="0"/>
              <a:t>=</a:t>
            </a:r>
            <a:r>
              <a:rPr lang="uk-UA" sz="2400" dirty="0" smtClean="0">
                <a:solidFill>
                  <a:srgbClr val="FF0066"/>
                </a:solidFill>
              </a:rPr>
              <a:t> </a:t>
            </a:r>
            <a:r>
              <a:rPr lang="uk-UA" sz="2400" dirty="0" smtClean="0">
                <a:solidFill>
                  <a:srgbClr val="00B0F0"/>
                </a:solidFill>
              </a:rPr>
              <a:t>4</a:t>
            </a:r>
            <a:r>
              <a:rPr lang="uk-UA" sz="2400" dirty="0" smtClean="0">
                <a:solidFill>
                  <a:srgbClr val="FF0066"/>
                </a:solidFill>
              </a:rPr>
              <a:t>7 </a:t>
            </a:r>
            <a:r>
              <a:rPr lang="uk-UA" sz="2400" dirty="0" err="1" smtClean="0">
                <a:solidFill>
                  <a:srgbClr val="FF0066"/>
                </a:solidFill>
              </a:rPr>
              <a:t>см</a:t>
            </a:r>
            <a:r>
              <a:rPr lang="uk-UA" sz="2400" dirty="0" smtClean="0">
                <a:solidFill>
                  <a:srgbClr val="FF0066"/>
                </a:solidFill>
              </a:rPr>
              <a:t> </a:t>
            </a:r>
            <a:endParaRPr lang="ru-RU" sz="2400" dirty="0">
              <a:solidFill>
                <a:srgbClr val="FF0066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t="59425"/>
          <a:stretch>
            <a:fillRect/>
          </a:stretch>
        </p:blipFill>
        <p:spPr bwMode="auto">
          <a:xfrm>
            <a:off x="251520" y="3000372"/>
            <a:ext cx="8229600" cy="692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071670" y="4357694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1 3 см</a:t>
            </a:r>
            <a:endParaRPr lang="ru-RU" sz="2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2071670" y="4857760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1 8 см</a:t>
            </a:r>
            <a:endParaRPr lang="ru-RU" sz="2800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5572132" y="4357694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1 9 см</a:t>
            </a:r>
            <a:endParaRPr lang="ru-RU" sz="28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5572132" y="4857760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1 4 см</a:t>
            </a:r>
            <a:endParaRPr lang="ru-RU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  <p:bldP spid="9" grpId="0"/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Одиниця довжини - метр</a:t>
            </a:r>
            <a:endParaRPr lang="ru-RU" sz="3600" dirty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8229600" cy="214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2924944"/>
            <a:ext cx="8568952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818" name="Picture 2" descr="http://s017.radikal.ru/i404/1110/c2/07e17389ac1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253883"/>
            <a:ext cx="2519177" cy="2461265"/>
          </a:xfrm>
          <a:prstGeom prst="rect">
            <a:avLst/>
          </a:prstGeom>
          <a:noFill/>
        </p:spPr>
      </p:pic>
      <p:pic>
        <p:nvPicPr>
          <p:cNvPr id="34820" name="Picture 4" descr="http://www.santi.com.ua/numbers/ind3/santimet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5214950"/>
            <a:ext cx="3781425" cy="1400175"/>
          </a:xfrm>
          <a:prstGeom prst="rect">
            <a:avLst/>
          </a:prstGeom>
          <a:noFill/>
        </p:spPr>
      </p:pic>
      <p:pic>
        <p:nvPicPr>
          <p:cNvPr id="34822" name="Picture 6" descr="http://obsledui.ru/wp-content/uploads/2013/02/%D1%80%D1%83%D0%BB%D0%B5%D1%82%D0%BA%D0%B0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3286124"/>
            <a:ext cx="4762500" cy="28575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857488" y="1857364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50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786050" y="2171634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100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009888" y="2528824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1 0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648262" y="1857364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7 0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719700" y="2171634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9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719700" y="2528824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1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Одиниця довжини - метр</a:t>
            </a:r>
            <a:endParaRPr lang="ru-RU" sz="3600" dirty="0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8229600" cy="4095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488" y="2143116"/>
            <a:ext cx="2000264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929190" y="2143116"/>
            <a:ext cx="2000264" cy="20717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2143116"/>
            <a:ext cx="2000264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4357694"/>
            <a:ext cx="8858280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Одиниця довжини - метр</a:t>
            </a:r>
            <a:endParaRPr lang="ru-RU" sz="3600" dirty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8229600" cy="2972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861860"/>
            <a:ext cx="8424936" cy="1576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Довжина. 1 клас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400" dirty="0" smtClean="0"/>
              <a:t>Порівняння за довжиною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08920"/>
            <a:ext cx="9143999" cy="3382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Одиниці вимірювання довжини: </a:t>
            </a: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>см</a:t>
            </a:r>
            <a:r>
              <a:rPr lang="uk-UA" sz="3600" dirty="0" smtClean="0"/>
              <a:t>, дм, м</a:t>
            </a:r>
            <a:endParaRPr lang="ru-RU" sz="3600" dirty="0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8229600" cy="1541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717032"/>
            <a:ext cx="8688618" cy="14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42976" y="2814576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6 0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143372" y="2428868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3 0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147932" y="2814576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5 0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428860" y="4214818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428860" y="4643446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219502" y="4214818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&gt;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219502" y="4643446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&gt;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8077022" y="4214818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8077022" y="4643446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450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1880"/>
                <a:gridCol w="5652120"/>
              </a:tblGrid>
              <a:tr h="465622"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749352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Маса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Одиниця вимірювання маси – кілограм.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Зважування й відважування предметів. Запис результатів вимірювання маси.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одиницю вимірювання маси – кілограм;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розуміє,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що всі предмети навколишнього середовища мають масу;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порівнює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предмети за масою «на руку»;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записує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результати вимірювання маси;</a:t>
                      </a: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використовує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 записах скорочене позначення одиниць вимірювання маси </a:t>
                      </a: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(кг);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0" y="44624"/>
            <a:ext cx="8938320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uk-UA" sz="3600" b="1" dirty="0" smtClean="0">
                <a:solidFill>
                  <a:srgbClr val="FFC000"/>
                </a:solidFill>
              </a:rPr>
              <a:t>Величини (протягом року)</a:t>
            </a:r>
            <a:endParaRPr lang="ru-RU" sz="3600" dirty="0" smtClean="0">
              <a:solidFill>
                <a:srgbClr val="FFC00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Нова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навчальна програма 2011 р. (</a:t>
            </a:r>
            <a:r>
              <a:rPr kumimoji="0" lang="uk-UA" sz="3600" b="1" i="0" u="none" strike="noStrike" kern="1200" cap="none" spc="0" normalizeH="0" baseline="0" noProof="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зі змінами 2015 р.)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клас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536372" y="2173920"/>
            <a:ext cx="5572132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Маса. Одиниця вимірювання маси – кілограм. Підготовка</a:t>
            </a:r>
            <a:endParaRPr lang="ru-RU" sz="3600" dirty="0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8229600" cy="1820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933056"/>
            <a:ext cx="8805187" cy="2245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80" y="155448"/>
            <a:ext cx="86868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Одиниця вимірювання маси – кілограм. Ознайомлення</a:t>
            </a:r>
            <a:endParaRPr lang="ru-RU" sz="3600" dirty="0"/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43017"/>
            <a:ext cx="8229600" cy="448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04858" y="4243336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7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648130" y="4243336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3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4714884"/>
            <a:ext cx="5286412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8" y="4714884"/>
            <a:ext cx="3143272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6868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Одиниця вимірювання маси – кілограм. Закріплення</a:t>
            </a:r>
            <a:endParaRPr lang="ru-RU" sz="3600" dirty="0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8229600" cy="2370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1942"/>
            <a:ext cx="8748464" cy="2432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71472" y="6396359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3 </a:t>
            </a:r>
            <a:r>
              <a:rPr lang="uk-UA" sz="2400" b="1" dirty="0" smtClean="0"/>
              <a:t>кг + 2 </a:t>
            </a:r>
            <a:r>
              <a:rPr lang="uk-UA" sz="2400" b="1" dirty="0" err="1" smtClean="0"/>
              <a:t>кг</a:t>
            </a:r>
            <a:r>
              <a:rPr lang="uk-UA" sz="2400" b="1" dirty="0" smtClean="0"/>
              <a:t> = 5 </a:t>
            </a:r>
            <a:r>
              <a:rPr lang="uk-UA" sz="2400" b="1" dirty="0" err="1" smtClean="0"/>
              <a:t>кг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857356" y="3600394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648262" y="3600394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&gt;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857884" y="6396359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5</a:t>
            </a:r>
            <a:r>
              <a:rPr lang="en-US" sz="2400" b="1" dirty="0" smtClean="0"/>
              <a:t> </a:t>
            </a:r>
            <a:r>
              <a:rPr lang="uk-UA" sz="2400" b="1" dirty="0" smtClean="0"/>
              <a:t>кг + 3 </a:t>
            </a:r>
            <a:r>
              <a:rPr lang="uk-UA" sz="2400" b="1" dirty="0" err="1" smtClean="0"/>
              <a:t>кг</a:t>
            </a:r>
            <a:r>
              <a:rPr lang="uk-UA" sz="2400" b="1" dirty="0" smtClean="0"/>
              <a:t> = 8 </a:t>
            </a:r>
            <a:r>
              <a:rPr lang="uk-UA" sz="2400" b="1" dirty="0" err="1" smtClean="0"/>
              <a:t>кг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786182" y="6396335"/>
            <a:ext cx="2428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5 кг </a:t>
            </a:r>
            <a:r>
              <a:rPr lang="en-US" sz="2400" b="1" dirty="0" smtClean="0"/>
              <a:t>&lt;</a:t>
            </a:r>
            <a:r>
              <a:rPr lang="uk-UA" sz="2400" b="1" dirty="0" smtClean="0"/>
              <a:t> 8 кг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450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1880"/>
                <a:gridCol w="5652120"/>
              </a:tblGrid>
              <a:tr h="465622"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749352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Місткість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Одиниця вимірювання місткості – 1 літр.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Вимірювання місткості посудини за допомогою літрової мірки. Запис результатів вимірювання місткості посудини.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одиницю вимірювання місткості – літр;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розуміє,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що посудини </a:t>
                      </a:r>
                      <a:r>
                        <a:rPr kumimoji="0" lang="uk-UA" sz="2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маютьмісткість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порівнює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об’єкти за місткістю;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записує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результати вимірювання місткості;</a:t>
                      </a: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використовує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 записах скорочене позначення одиниць вимірювання (</a:t>
                      </a: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);</a:t>
                      </a:r>
                      <a:endParaRPr kumimoji="0" lang="ru-RU" sz="2000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0" y="44624"/>
            <a:ext cx="8938320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uk-UA" sz="3600" b="1" dirty="0" smtClean="0">
                <a:solidFill>
                  <a:srgbClr val="FFC000"/>
                </a:solidFill>
              </a:rPr>
              <a:t>Величини (протягом року)</a:t>
            </a:r>
            <a:endParaRPr lang="ru-RU" sz="3600" dirty="0" smtClean="0">
              <a:solidFill>
                <a:srgbClr val="FFC00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Нова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навчальна програма 2011 р. (</a:t>
            </a:r>
            <a:r>
              <a:rPr kumimoji="0" lang="uk-UA" sz="3600" b="1" i="0" u="none" strike="noStrike" kern="1200" cap="none" spc="0" normalizeH="0" baseline="0" noProof="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зі змінами 2015 р.)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клас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536372" y="2173920"/>
            <a:ext cx="5572132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60" y="155448"/>
            <a:ext cx="91440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Місткість. Одиниця вимірювання місткості – 1 літр. Підготовка</a:t>
            </a:r>
            <a:endParaRPr lang="ru-RU" sz="3600" dirty="0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8229600" cy="2085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55448"/>
            <a:ext cx="8929718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Одиниця вимірювання місткості – 1 літр. Ознайомлення</a:t>
            </a:r>
            <a:endParaRPr lang="ru-RU" sz="3600" dirty="0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8229600" cy="1850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55578"/>
            <a:ext cx="8820472" cy="1875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3857628"/>
            <a:ext cx="6143636" cy="19288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143636" y="3786190"/>
            <a:ext cx="2714644" cy="2286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55448"/>
            <a:ext cx="8786874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Одиниця вимірювання місткості – 1 літр. Закріплення</a:t>
            </a:r>
            <a:endParaRPr lang="ru-RU" sz="3600" dirty="0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8229600" cy="1688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501008"/>
            <a:ext cx="8463381" cy="2501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араллелограмм 6"/>
          <p:cNvSpPr/>
          <p:nvPr/>
        </p:nvSpPr>
        <p:spPr>
          <a:xfrm rot="900000" flipV="1">
            <a:off x="403805" y="4760838"/>
            <a:ext cx="564258" cy="896430"/>
          </a:xfrm>
          <a:prstGeom prst="parallelogram">
            <a:avLst>
              <a:gd name="adj" fmla="val 42787"/>
            </a:avLst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араллелограмм 7"/>
          <p:cNvSpPr/>
          <p:nvPr/>
        </p:nvSpPr>
        <p:spPr>
          <a:xfrm rot="20700000" flipH="1" flipV="1">
            <a:off x="686638" y="4760838"/>
            <a:ext cx="564258" cy="896430"/>
          </a:xfrm>
          <a:prstGeom prst="parallelogram">
            <a:avLst>
              <a:gd name="adj" fmla="val 42787"/>
            </a:avLst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араллелограмм 8"/>
          <p:cNvSpPr/>
          <p:nvPr/>
        </p:nvSpPr>
        <p:spPr>
          <a:xfrm rot="900000" flipV="1">
            <a:off x="1046747" y="4760838"/>
            <a:ext cx="564258" cy="896430"/>
          </a:xfrm>
          <a:prstGeom prst="parallelogram">
            <a:avLst>
              <a:gd name="adj" fmla="val 42787"/>
            </a:avLst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араллелограмм 9"/>
          <p:cNvSpPr/>
          <p:nvPr/>
        </p:nvSpPr>
        <p:spPr>
          <a:xfrm rot="20700000" flipH="1" flipV="1">
            <a:off x="1329580" y="4760838"/>
            <a:ext cx="564258" cy="896430"/>
          </a:xfrm>
          <a:prstGeom prst="parallelogram">
            <a:avLst>
              <a:gd name="adj" fmla="val 42787"/>
            </a:avLst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10"/>
          <p:cNvSpPr/>
          <p:nvPr/>
        </p:nvSpPr>
        <p:spPr>
          <a:xfrm rot="900000" flipV="1">
            <a:off x="1749436" y="4760838"/>
            <a:ext cx="564258" cy="896430"/>
          </a:xfrm>
          <a:prstGeom prst="parallelogram">
            <a:avLst>
              <a:gd name="adj" fmla="val 42787"/>
            </a:avLst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11"/>
          <p:cNvSpPr/>
          <p:nvPr/>
        </p:nvSpPr>
        <p:spPr>
          <a:xfrm rot="20700000" flipH="1" flipV="1">
            <a:off x="2032269" y="4760838"/>
            <a:ext cx="564258" cy="896430"/>
          </a:xfrm>
          <a:prstGeom prst="parallelogram">
            <a:avLst>
              <a:gd name="adj" fmla="val 42787"/>
            </a:avLst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900000" flipV="1">
            <a:off x="2404069" y="4760838"/>
            <a:ext cx="564258" cy="896430"/>
          </a:xfrm>
          <a:prstGeom prst="parallelogram">
            <a:avLst>
              <a:gd name="adj" fmla="val 42787"/>
            </a:avLst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20700000" flipH="1" flipV="1">
            <a:off x="2686902" y="4760838"/>
            <a:ext cx="564258" cy="896430"/>
          </a:xfrm>
          <a:prstGeom prst="parallelogram">
            <a:avLst>
              <a:gd name="adj" fmla="val 42787"/>
            </a:avLst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155209" flipV="1">
            <a:off x="5266138" y="4661392"/>
            <a:ext cx="823092" cy="1080816"/>
          </a:xfrm>
          <a:prstGeom prst="parallelogram">
            <a:avLst>
              <a:gd name="adj" fmla="val 42787"/>
            </a:avLst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араллелограмм 15"/>
          <p:cNvSpPr/>
          <p:nvPr/>
        </p:nvSpPr>
        <p:spPr>
          <a:xfrm rot="20425687" flipH="1" flipV="1">
            <a:off x="5693379" y="4690048"/>
            <a:ext cx="935987" cy="1052451"/>
          </a:xfrm>
          <a:prstGeom prst="parallelogram">
            <a:avLst>
              <a:gd name="adj" fmla="val 42787"/>
            </a:avLst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16"/>
          <p:cNvSpPr/>
          <p:nvPr/>
        </p:nvSpPr>
        <p:spPr>
          <a:xfrm rot="1155209" flipV="1">
            <a:off x="6417117" y="4650416"/>
            <a:ext cx="823092" cy="1080816"/>
          </a:xfrm>
          <a:prstGeom prst="parallelogram">
            <a:avLst>
              <a:gd name="adj" fmla="val 42787"/>
            </a:avLst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17"/>
          <p:cNvSpPr/>
          <p:nvPr/>
        </p:nvSpPr>
        <p:spPr>
          <a:xfrm rot="20425687" flipH="1" flipV="1">
            <a:off x="6844358" y="4679072"/>
            <a:ext cx="935987" cy="1052451"/>
          </a:xfrm>
          <a:prstGeom prst="parallelogram">
            <a:avLst>
              <a:gd name="adj" fmla="val 42787"/>
            </a:avLst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Порівняння. Дії з іменованими числами</a:t>
            </a:r>
            <a:endParaRPr lang="ru-RU" sz="3600" dirty="0"/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229600" cy="1460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609824"/>
            <a:ext cx="8352928" cy="2033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76296" y="1957320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&gt;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504858" y="2314510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500298" y="2671700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&gt;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933486" y="4029022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3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14612" y="4429132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2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571736" y="4786322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4   </a:t>
            </a:r>
            <a:r>
              <a:rPr lang="ru-RU" sz="2000" b="1" dirty="0" smtClean="0"/>
              <a:t>кг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428860" y="5143512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8</a:t>
            </a:r>
            <a:r>
              <a:rPr lang="en-US" sz="2000" b="1" dirty="0" smtClean="0"/>
              <a:t>   </a:t>
            </a:r>
            <a:r>
              <a:rPr lang="ru-RU" sz="2000" b="1" dirty="0" smtClean="0"/>
              <a:t>л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Довжина. 1 клас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Підготовка: порівняння за довжиною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09120"/>
            <a:ext cx="8820472" cy="1669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72816"/>
            <a:ext cx="8640960" cy="230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000100" y="3357562"/>
            <a:ext cx="6624000" cy="144000"/>
          </a:xfrm>
          <a:prstGeom prst="rect">
            <a:avLst/>
          </a:prstGeom>
          <a:solidFill>
            <a:srgbClr val="92D050">
              <a:alpha val="60000"/>
            </a:srgb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3642190"/>
            <a:ext cx="684000" cy="144000"/>
          </a:xfrm>
          <a:prstGeom prst="rect">
            <a:avLst/>
          </a:prstGeom>
          <a:solidFill>
            <a:srgbClr val="92D050">
              <a:alpha val="48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786182" y="5857892"/>
            <a:ext cx="3643338" cy="50006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857884" y="5357826"/>
            <a:ext cx="1643074" cy="428628"/>
          </a:xfrm>
          <a:prstGeom prst="ellipse">
            <a:avLst/>
          </a:prstGeom>
          <a:noFill/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450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1880"/>
                <a:gridCol w="5652120"/>
              </a:tblGrid>
              <a:tr h="465622"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749352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Час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Одиниці вимірювання часу – година, доба, тиждень.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Визначення часу за годинником.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назви днів тижня та їх послідовність;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має уявлення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 добу;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визначає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час за годинником з точністю до годин;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записує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результати визначення часу за годинником;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використовує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 записах скорочене позначення одиниць вимірювання часу (</a:t>
                      </a:r>
                      <a:r>
                        <a:rPr kumimoji="0" lang="uk-UA" sz="20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год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  <a:endParaRPr kumimoji="0" lang="ru-RU" sz="2000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0" y="44624"/>
            <a:ext cx="8938320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uk-UA" sz="3600" b="1" dirty="0" smtClean="0">
                <a:solidFill>
                  <a:srgbClr val="FFC000"/>
                </a:solidFill>
              </a:rPr>
              <a:t>Величини (протягом року)</a:t>
            </a:r>
            <a:endParaRPr lang="ru-RU" sz="3600" dirty="0" smtClean="0">
              <a:solidFill>
                <a:srgbClr val="FFC00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Нова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навчальна програма 2011 р. (</a:t>
            </a:r>
            <a:r>
              <a:rPr kumimoji="0" lang="uk-UA" sz="3600" b="1" i="0" u="none" strike="noStrike" kern="1200" cap="none" spc="0" normalizeH="0" baseline="0" noProof="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зі змінами 2015 р.)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клас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536372" y="2173920"/>
            <a:ext cx="5572132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Час. Одиниця вимірювання часу - тиждень</a:t>
            </a:r>
            <a:endParaRPr lang="ru-RU" sz="3600" dirty="0"/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8229600" cy="2027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05064"/>
            <a:ext cx="8001595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Час. Одиниця вимірювання часу - доба</a:t>
            </a:r>
            <a:endParaRPr lang="ru-RU" sz="3600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6752"/>
            <a:ext cx="8229600" cy="250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713981"/>
            <a:ext cx="8512658" cy="3144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0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060848"/>
            <a:ext cx="8145755" cy="3395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3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" y="155448"/>
            <a:ext cx="5436128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Визначення часу за</a:t>
            </a:r>
            <a:br>
              <a:rPr lang="uk-UA" sz="3600" dirty="0" smtClean="0"/>
            </a:br>
            <a:r>
              <a:rPr lang="uk-UA" sz="3600" dirty="0" smtClean="0"/>
              <a:t>годинником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400" dirty="0" smtClean="0"/>
              <a:t>Підготовка</a:t>
            </a:r>
            <a:endParaRPr lang="ru-RU" sz="2400" dirty="0"/>
          </a:p>
        </p:txBody>
      </p:sp>
      <p:pic>
        <p:nvPicPr>
          <p:cNvPr id="159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708920"/>
            <a:ext cx="8892480" cy="241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9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286124"/>
            <a:ext cx="9001156" cy="1616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http://www.progimp.ru/i/albums/2011/06/676/6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87720" y="0"/>
            <a:ext cx="3756280" cy="25542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9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/>
              <a:t>Ознайомлення з годинником</a:t>
            </a:r>
            <a:endParaRPr lang="ru-RU" sz="3600" dirty="0"/>
          </a:p>
        </p:txBody>
      </p:sp>
      <p:pic>
        <p:nvPicPr>
          <p:cNvPr id="20486" name="Picture 6" descr="http://www.progimp.ru/i/articles/upload/2011/05/675/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8979" y="0"/>
            <a:ext cx="2045021" cy="2000240"/>
          </a:xfrm>
          <a:prstGeom prst="rect">
            <a:avLst/>
          </a:prstGeom>
          <a:noFill/>
        </p:spPr>
      </p:pic>
      <p:pic>
        <p:nvPicPr>
          <p:cNvPr id="160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4" y="2133125"/>
            <a:ext cx="8715404" cy="4057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Ознайомлення з годинником</a:t>
            </a:r>
            <a:endParaRPr lang="ru-RU" sz="3600" dirty="0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8229600" cy="3005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Визначення часу за годинником</a:t>
            </a:r>
            <a:endParaRPr lang="ru-RU" sz="3600" dirty="0"/>
          </a:p>
        </p:txBody>
      </p:sp>
      <p:pic>
        <p:nvPicPr>
          <p:cNvPr id="162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69957"/>
            <a:ext cx="9144000" cy="318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628800"/>
            <a:ext cx="6624736" cy="1946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2928926" y="5000636"/>
            <a:ext cx="1571636" cy="1571636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714744" y="5786454"/>
            <a:ext cx="285752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 flipH="1" flipV="1">
            <a:off x="3499636" y="5572141"/>
            <a:ext cx="429424" cy="795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572132" y="5477548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/>
              <a:t>3   од</a:t>
            </a:r>
            <a:r>
              <a:rPr lang="en-US" sz="2800" i="1" dirty="0" smtClean="0"/>
              <a:t>  </a:t>
            </a:r>
            <a:endParaRPr lang="ru-RU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2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8898046" cy="3043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9103582" cy="273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1714480" y="2571744"/>
            <a:ext cx="4429156" cy="21431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3786182" y="2571744"/>
            <a:ext cx="785818" cy="21431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857884" y="2571744"/>
            <a:ext cx="1643074" cy="28575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 flipV="1">
            <a:off x="2857488" y="2571744"/>
            <a:ext cx="4429156" cy="28575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1214414" y="4857760"/>
            <a:ext cx="285752" cy="14287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 flipH="1" flipV="1">
            <a:off x="999304" y="4857761"/>
            <a:ext cx="429424" cy="795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0800000">
            <a:off x="3143240" y="5000636"/>
            <a:ext cx="35719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3286116" y="4856964"/>
            <a:ext cx="429424" cy="795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5750727" y="5107793"/>
            <a:ext cx="214314" cy="14287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 flipH="1" flipV="1">
            <a:off x="5571336" y="4857761"/>
            <a:ext cx="429424" cy="795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072462" y="5070486"/>
            <a:ext cx="214314" cy="14446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7857352" y="4857761"/>
            <a:ext cx="429424" cy="795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3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52736"/>
            <a:ext cx="8229600" cy="3131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Доба – 24 години</a:t>
            </a:r>
            <a:endParaRPr lang="ru-RU" sz="3600" dirty="0"/>
          </a:p>
        </p:txBody>
      </p:sp>
      <p:pic>
        <p:nvPicPr>
          <p:cNvPr id="164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8229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933056"/>
            <a:ext cx="320205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8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077072"/>
            <a:ext cx="328309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8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5680561"/>
            <a:ext cx="8640960" cy="74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87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2204864"/>
            <a:ext cx="7812360" cy="2474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4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4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4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64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242" y="104570"/>
            <a:ext cx="8229600" cy="1252728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Підготовка до введення одиниці вимірювання довжини -  сантиметру</a:t>
            </a:r>
            <a:br>
              <a:rPr lang="uk-UA" sz="3600" dirty="0" smtClean="0"/>
            </a:br>
            <a:endParaRPr lang="ru-RU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4000" cy="246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89040"/>
            <a:ext cx="8215338" cy="2831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810647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9"/>
            <a:ext cx="9144000" cy="1029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58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2776"/>
            <a:ext cx="9144000" cy="2008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1340768"/>
            <a:ext cx="9144000" cy="2088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915816" y="1340768"/>
            <a:ext cx="6228184" cy="2088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156176" y="1412776"/>
            <a:ext cx="3203848" cy="2088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589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861048"/>
            <a:ext cx="8979320" cy="2377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5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450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1880"/>
                <a:gridCol w="5652120"/>
              </a:tblGrid>
              <a:tr h="465622"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749352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Вартість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Одиниці вартості –  копійка, гривня.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Співвідношення між одиницями вартості.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що товари мають вартість, виражену грошовими </a:t>
                      </a:r>
                      <a:r>
                        <a:rPr kumimoji="0" lang="uk-UA" sz="2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одиницями</a:t>
                      </a:r>
                      <a:r>
                        <a:rPr kumimoji="0" lang="uk-UA" sz="2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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одиниці вартості (гривня, копійка) і співвідношення між </a:t>
                      </a:r>
                      <a:r>
                        <a:rPr kumimoji="0" lang="uk-UA" sz="2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ними</a:t>
                      </a:r>
                      <a:r>
                        <a:rPr kumimoji="0" lang="uk-UA" sz="2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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виконує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найпростіші розрахунки з використанням монет і купюр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записує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результати обчислення вартості;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використовує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 записах скорочене позначення одиниць вимірювання вартості </a:t>
                      </a: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uk-UA" sz="20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грн</a:t>
                      </a: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к.).</a:t>
                      </a:r>
                      <a:endParaRPr kumimoji="0" lang="ru-RU" sz="2000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0" y="44624"/>
            <a:ext cx="8938320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uk-UA" sz="3600" b="1" dirty="0" smtClean="0">
                <a:solidFill>
                  <a:srgbClr val="FFC000"/>
                </a:solidFill>
              </a:rPr>
              <a:t>Величини (протягом року)</a:t>
            </a:r>
            <a:endParaRPr lang="ru-RU" sz="3600" dirty="0" smtClean="0">
              <a:solidFill>
                <a:srgbClr val="FFC00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Нова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навчальна програма 2011 р. (</a:t>
            </a:r>
            <a:r>
              <a:rPr kumimoji="0" lang="uk-UA" sz="3600" b="1" i="0" u="none" strike="noStrike" kern="1200" cap="none" spc="0" normalizeH="0" baseline="0" noProof="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зі змінами 2015 р.)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клас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536372" y="2173920"/>
            <a:ext cx="5572132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Вартість</a:t>
            </a:r>
            <a:endParaRPr lang="ru-RU" sz="3600" dirty="0"/>
          </a:p>
        </p:txBody>
      </p:sp>
      <p:pic>
        <p:nvPicPr>
          <p:cNvPr id="168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229600" cy="2851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89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07270"/>
            <a:ext cx="9144000" cy="807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8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Одиниця вартості - гривня</a:t>
            </a:r>
            <a:endParaRPr lang="ru-RU" sz="3600" dirty="0"/>
          </a:p>
        </p:txBody>
      </p:sp>
      <p:pic>
        <p:nvPicPr>
          <p:cNvPr id="169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8229600" cy="2366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99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58474"/>
            <a:ext cx="9144000" cy="656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9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565342"/>
            <a:ext cx="8898685" cy="3159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Одиниця вартості - гривня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229600" cy="2380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10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996952"/>
            <a:ext cx="8460432" cy="2262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10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517232"/>
            <a:ext cx="9144000" cy="1152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1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1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450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1880"/>
                <a:gridCol w="5652120"/>
              </a:tblGrid>
              <a:tr h="465622"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749352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Дії з іменованими числами (величинами)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Порівняння, додавання і віднімання іменованих чисел (величин).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порівнює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іменовані числа (довжини, маси, місткості, вартості);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додає і віднімає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іменовані числа (довжини, маси, місткості, вартості), виражені в однакових одиницях вимірювання.</a:t>
                      </a:r>
                      <a:endParaRPr kumimoji="0" lang="ru-RU" sz="2000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0" y="44624"/>
            <a:ext cx="8938320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uk-UA" sz="3600" b="1" dirty="0" smtClean="0">
                <a:solidFill>
                  <a:srgbClr val="FFC000"/>
                </a:solidFill>
              </a:rPr>
              <a:t>Величини (протягом року)</a:t>
            </a:r>
            <a:endParaRPr lang="ru-RU" sz="3600" dirty="0" smtClean="0">
              <a:solidFill>
                <a:srgbClr val="FFC00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Нова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навчальна програма 2011 р. (</a:t>
            </a:r>
            <a:r>
              <a:rPr kumimoji="0" lang="uk-UA" sz="3600" b="1" i="0" u="none" strike="noStrike" kern="1200" cap="none" spc="0" normalizeH="0" baseline="0" noProof="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зі змінами 2015 р.)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клас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536372" y="2173920"/>
            <a:ext cx="5572132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Дякую </a:t>
            </a:r>
            <a:r>
              <a:rPr lang="uk-UA" smtClean="0"/>
              <a:t>за увагу!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686800" cy="1252728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Мотивація введення одиниці вимірювання довжини - сантиметру</a:t>
            </a:r>
            <a:br>
              <a:rPr lang="uk-UA" sz="3600" dirty="0" smtClean="0"/>
            </a:b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484784"/>
          <a:ext cx="9144000" cy="5373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36B3D29-341A-460B-97FF-6CD1220E8D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36B3D29-341A-460B-97FF-6CD1220E8D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C205199-1E0F-4D09-9285-C7A5057E67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C205199-1E0F-4D09-9285-C7A5057E67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5C48F7D-974B-47AA-BA1D-CEE7E2F30F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15C48F7D-974B-47AA-BA1D-CEE7E2F30F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Marinochka\Desktop\Рисунок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225" y="4624411"/>
            <a:ext cx="8589963" cy="2162175"/>
          </a:xfrm>
          <a:prstGeom prst="rect">
            <a:avLst/>
          </a:prstGeom>
          <a:noFill/>
        </p:spPr>
      </p:pic>
      <p:pic>
        <p:nvPicPr>
          <p:cNvPr id="3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520000">
            <a:off x="5720675" y="2974577"/>
            <a:ext cx="706438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520000">
            <a:off x="6292179" y="3117453"/>
            <a:ext cx="706438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520000">
            <a:off x="6863683" y="3260329"/>
            <a:ext cx="706438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520000">
            <a:off x="5149171" y="2811859"/>
            <a:ext cx="706438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4120000">
            <a:off x="4577667" y="2617387"/>
            <a:ext cx="706438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20000">
            <a:off x="3309934" y="2339586"/>
            <a:ext cx="706438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20000">
            <a:off x="2770174" y="2625338"/>
            <a:ext cx="706438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180000">
            <a:off x="1738298" y="3161098"/>
            <a:ext cx="706438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20000">
            <a:off x="2270108" y="2911090"/>
            <a:ext cx="706438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686800" cy="1252728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Мотивація введення одиниці вимірювання довжини - сантиметру</a:t>
            </a:r>
            <a:br>
              <a:rPr lang="uk-UA" sz="3600" dirty="0" smtClean="0"/>
            </a:br>
            <a:endParaRPr lang="ru-RU" sz="3600" dirty="0"/>
          </a:p>
        </p:txBody>
      </p:sp>
      <p:pic>
        <p:nvPicPr>
          <p:cNvPr id="1026" name="Picture 2" descr="C:\Users\Marinochka\Desktop\Рисунок1+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b="56393"/>
          <a:stretch>
            <a:fillRect/>
          </a:stretch>
        </p:blipFill>
        <p:spPr bwMode="auto">
          <a:xfrm>
            <a:off x="0" y="1357298"/>
            <a:ext cx="8229600" cy="1000132"/>
          </a:xfrm>
          <a:prstGeom prst="rect">
            <a:avLst/>
          </a:prstGeom>
          <a:noFill/>
        </p:spPr>
      </p:pic>
      <p:grpSp>
        <p:nvGrpSpPr>
          <p:cNvPr id="27" name="Группа 26"/>
          <p:cNvGrpSpPr/>
          <p:nvPr/>
        </p:nvGrpSpPr>
        <p:grpSpPr>
          <a:xfrm>
            <a:off x="1785918" y="2928932"/>
            <a:ext cx="2286016" cy="1214448"/>
            <a:chOff x="1785918" y="2928932"/>
            <a:chExt cx="2286016" cy="1214448"/>
          </a:xfrm>
        </p:grpSpPr>
        <p:cxnSp>
          <p:nvCxnSpPr>
            <p:cNvPr id="18" name="Прямая соединительная линия 17"/>
            <p:cNvCxnSpPr/>
            <p:nvPr/>
          </p:nvCxnSpPr>
          <p:spPr>
            <a:xfrm flipV="1">
              <a:off x="1857356" y="3000372"/>
              <a:ext cx="2128346" cy="107343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Овал 18"/>
            <p:cNvSpPr/>
            <p:nvPr/>
          </p:nvSpPr>
          <p:spPr>
            <a:xfrm flipV="1">
              <a:off x="1785918" y="4000502"/>
              <a:ext cx="142876" cy="14287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 flipV="1">
              <a:off x="3929058" y="2928932"/>
              <a:ext cx="142876" cy="14287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" name="Группа 27"/>
          <p:cNvGrpSpPr/>
          <p:nvPr/>
        </p:nvGrpSpPr>
        <p:grpSpPr>
          <a:xfrm rot="2629002">
            <a:off x="4547630" y="2912942"/>
            <a:ext cx="2736271" cy="1521086"/>
            <a:chOff x="1785918" y="2928932"/>
            <a:chExt cx="2286016" cy="1214448"/>
          </a:xfrm>
          <a:solidFill>
            <a:srgbClr val="0000FF"/>
          </a:solidFill>
        </p:grpSpPr>
        <p:cxnSp>
          <p:nvCxnSpPr>
            <p:cNvPr id="29" name="Прямая соединительная линия 28"/>
            <p:cNvCxnSpPr/>
            <p:nvPr/>
          </p:nvCxnSpPr>
          <p:spPr>
            <a:xfrm flipV="1">
              <a:off x="1857356" y="3000372"/>
              <a:ext cx="2128346" cy="107343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Овал 29"/>
            <p:cNvSpPr/>
            <p:nvPr/>
          </p:nvSpPr>
          <p:spPr>
            <a:xfrm flipV="1">
              <a:off x="1785918" y="4000502"/>
              <a:ext cx="142876" cy="14287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 flipV="1">
              <a:off x="3929058" y="2928932"/>
              <a:ext cx="142876" cy="14287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3539134" y="5195826"/>
            <a:ext cx="532800" cy="162000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4071934" y="5195826"/>
            <a:ext cx="532800" cy="162000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3539134" y="5715016"/>
            <a:ext cx="532800" cy="162000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4071934" y="5715016"/>
            <a:ext cx="532800" cy="162000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4610704" y="5715016"/>
            <a:ext cx="532800" cy="162000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5110770" y="5715016"/>
            <a:ext cx="532800" cy="162000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3539134" y="6267396"/>
            <a:ext cx="532800" cy="162000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4071934" y="6267396"/>
            <a:ext cx="532800" cy="162000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4610704" y="6267396"/>
            <a:ext cx="532800" cy="162000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5143504" y="6267396"/>
            <a:ext cx="532800" cy="162000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5643570" y="6267396"/>
            <a:ext cx="532800" cy="162000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6182340" y="6267396"/>
            <a:ext cx="532800" cy="162000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03512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Ознайомлення із одиницею вимірювання довжини - сантиметром</a:t>
            </a:r>
            <a:br>
              <a:rPr lang="uk-UA" sz="3600" dirty="0" smtClean="0"/>
            </a:br>
            <a:endParaRPr lang="ru-RU" sz="3600" dirty="0"/>
          </a:p>
        </p:txBody>
      </p:sp>
      <p:pic>
        <p:nvPicPr>
          <p:cNvPr id="7475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643050"/>
            <a:ext cx="8229600" cy="2316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50" y="5373216"/>
            <a:ext cx="897255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 rot="780000">
            <a:off x="364137" y="2856634"/>
            <a:ext cx="709200" cy="648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780000">
            <a:off x="1069647" y="3008682"/>
            <a:ext cx="716400" cy="648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872592">
            <a:off x="1783696" y="3203400"/>
            <a:ext cx="720000" cy="648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780000">
            <a:off x="2427060" y="3365061"/>
            <a:ext cx="709200" cy="648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780000">
            <a:off x="3141441" y="3507938"/>
            <a:ext cx="709200" cy="648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 rot="1500000">
            <a:off x="3133322" y="2889523"/>
            <a:ext cx="504000" cy="64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 rot="1500000">
            <a:off x="3576165" y="3111444"/>
            <a:ext cx="540000" cy="64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rot="1500000">
            <a:off x="4062017" y="3332173"/>
            <a:ext cx="504000" cy="64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 rot="1500000">
            <a:off x="4490645" y="3532465"/>
            <a:ext cx="504000" cy="64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720000">
            <a:off x="4354200" y="2910415"/>
            <a:ext cx="936000" cy="6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720000">
            <a:off x="5282890" y="3096967"/>
            <a:ext cx="936000" cy="6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 rot="720000">
            <a:off x="6211584" y="3311281"/>
            <a:ext cx="936000" cy="6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720000">
            <a:off x="7139952" y="3525595"/>
            <a:ext cx="936000" cy="6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Вимірювання довжини відрізка за допомогою моделі сантиметру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400" dirty="0" smtClean="0"/>
              <a:t>Спосіб укладання моделей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2566989"/>
            <a:ext cx="9177882" cy="158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072198" y="3571876"/>
            <a:ext cx="587802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555834" y="3571876"/>
            <a:ext cx="587802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55768" y="3571876"/>
            <a:ext cx="587802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500562" y="3571876"/>
            <a:ext cx="587802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000496" y="3571876"/>
            <a:ext cx="587802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853</TotalTime>
  <Words>1236</Words>
  <Application>Microsoft Office PowerPoint</Application>
  <PresentationFormat>Экран (4:3)</PresentationFormat>
  <Paragraphs>228</Paragraphs>
  <Slides>58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59" baseType="lpstr">
      <vt:lpstr>Модульная</vt:lpstr>
      <vt:lpstr>Методика навчання основних величин в курсі математики початкової школи</vt:lpstr>
      <vt:lpstr>Слайд 2</vt:lpstr>
      <vt:lpstr>Довжина. 1 клас</vt:lpstr>
      <vt:lpstr>Довжина. 1 клас</vt:lpstr>
      <vt:lpstr>Підготовка до введення одиниці вимірювання довжини -  сантиметру </vt:lpstr>
      <vt:lpstr>Мотивація введення одиниці вимірювання довжини - сантиметру </vt:lpstr>
      <vt:lpstr>Мотивація введення одиниці вимірювання довжини - сантиметру </vt:lpstr>
      <vt:lpstr>Ознайомлення із одиницею вимірювання довжини - сантиметром </vt:lpstr>
      <vt:lpstr>Вимірювання довжини відрізка за допомогою моделі сантиметру</vt:lpstr>
      <vt:lpstr>Вимірювання довжини відрізка за допомогою моделі сантиметру</vt:lpstr>
      <vt:lpstr>Вимірювання довжини відрізка за допомогою лінійки. Підготовка</vt:lpstr>
      <vt:lpstr>Вимірювання довжини відрізка за допомогою лінійки. Ознайомлення</vt:lpstr>
      <vt:lpstr>Вимірювання довжини відрізка за допомогою лінійки. Первинне закріплення</vt:lpstr>
      <vt:lpstr>Вимірювання довжини відрізка за допомогою лінійки. Ознайомлення</vt:lpstr>
      <vt:lpstr>Алгоритм</vt:lpstr>
      <vt:lpstr>Креслення відрізків заданої довжини</vt:lpstr>
      <vt:lpstr>Креслення відрізків заданої довжини</vt:lpstr>
      <vt:lpstr>Дії з іменованими числами, поданими у одиницях довжини</vt:lpstr>
      <vt:lpstr>Дії з іменованими числами, поданими у одиницях довжини</vt:lpstr>
      <vt:lpstr>Порівняння іменованих чисел, поданих у одиницях довжини</vt:lpstr>
      <vt:lpstr>Дециметр. (Сотня). Підготовка</vt:lpstr>
      <vt:lpstr>Дециметр. Мотивація введення нової одиниці вимірювання довжини. </vt:lpstr>
      <vt:lpstr>Дециметр. Ознайомлення</vt:lpstr>
      <vt:lpstr>Співвідношення одиниць вимірювання довжини</vt:lpstr>
      <vt:lpstr>Складене іменоване число</vt:lpstr>
      <vt:lpstr>Переведення складеного іменованого числа у просте</vt:lpstr>
      <vt:lpstr>Одиниця довжини - метр</vt:lpstr>
      <vt:lpstr>Одиниця довжини - метр</vt:lpstr>
      <vt:lpstr>Одиниця довжини - метр</vt:lpstr>
      <vt:lpstr>Одиниці вимірювання довжини:  см, дм, м</vt:lpstr>
      <vt:lpstr>Слайд 31</vt:lpstr>
      <vt:lpstr>Маса. Одиниця вимірювання маси – кілограм. Підготовка</vt:lpstr>
      <vt:lpstr>Одиниця вимірювання маси – кілограм. Ознайомлення</vt:lpstr>
      <vt:lpstr>Одиниця вимірювання маси – кілограм. Закріплення</vt:lpstr>
      <vt:lpstr>Слайд 35</vt:lpstr>
      <vt:lpstr>Місткість. Одиниця вимірювання місткості – 1 літр. Підготовка</vt:lpstr>
      <vt:lpstr>Одиниця вимірювання місткості – 1 літр. Ознайомлення</vt:lpstr>
      <vt:lpstr>Одиниця вимірювання місткості – 1 літр. Закріплення</vt:lpstr>
      <vt:lpstr>Порівняння. Дії з іменованими числами</vt:lpstr>
      <vt:lpstr>Слайд 40</vt:lpstr>
      <vt:lpstr>Час. Одиниця вимірювання часу - тиждень</vt:lpstr>
      <vt:lpstr>Час. Одиниця вимірювання часу - доба</vt:lpstr>
      <vt:lpstr>Визначення часу за годинником</vt:lpstr>
      <vt:lpstr>Ознайомлення з годинником</vt:lpstr>
      <vt:lpstr>Ознайомлення з годинником</vt:lpstr>
      <vt:lpstr>Визначення часу за годинником</vt:lpstr>
      <vt:lpstr>Слайд 47</vt:lpstr>
      <vt:lpstr>Слайд 48</vt:lpstr>
      <vt:lpstr>Доба – 24 години</vt:lpstr>
      <vt:lpstr>Слайд 50</vt:lpstr>
      <vt:lpstr>Слайд 51</vt:lpstr>
      <vt:lpstr>Слайд 52</vt:lpstr>
      <vt:lpstr>Вартість</vt:lpstr>
      <vt:lpstr>Одиниця вартості - гривня</vt:lpstr>
      <vt:lpstr>Одиниця вартості - гривня</vt:lpstr>
      <vt:lpstr>Слайд 56</vt:lpstr>
      <vt:lpstr>Слайд 57</vt:lpstr>
      <vt:lpstr>Дякую за увагу!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навчання основних величин в курсі математики початкової школи</dc:title>
  <dc:creator>Светлана</dc:creator>
  <cp:lastModifiedBy>Marinochka</cp:lastModifiedBy>
  <cp:revision>81</cp:revision>
  <dcterms:created xsi:type="dcterms:W3CDTF">2013-04-28T18:10:59Z</dcterms:created>
  <dcterms:modified xsi:type="dcterms:W3CDTF">2016-01-27T20:24:49Z</dcterms:modified>
</cp:coreProperties>
</file>