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96" r:id="rId3"/>
    <p:sldId id="371" r:id="rId4"/>
    <p:sldId id="394" r:id="rId5"/>
    <p:sldId id="373" r:id="rId6"/>
    <p:sldId id="372" r:id="rId7"/>
    <p:sldId id="397" r:id="rId8"/>
    <p:sldId id="375" r:id="rId9"/>
    <p:sldId id="376" r:id="rId10"/>
    <p:sldId id="377" r:id="rId11"/>
    <p:sldId id="378" r:id="rId12"/>
    <p:sldId id="379" r:id="rId13"/>
    <p:sldId id="380" r:id="rId14"/>
    <p:sldId id="393" r:id="rId15"/>
    <p:sldId id="398" r:id="rId16"/>
    <p:sldId id="389" r:id="rId17"/>
    <p:sldId id="390" r:id="rId18"/>
    <p:sldId id="381" r:id="rId19"/>
    <p:sldId id="399" r:id="rId20"/>
    <p:sldId id="386" r:id="rId21"/>
    <p:sldId id="382" r:id="rId22"/>
    <p:sldId id="383" r:id="rId23"/>
    <p:sldId id="392" r:id="rId24"/>
    <p:sldId id="385" r:id="rId25"/>
    <p:sldId id="384" r:id="rId26"/>
    <p:sldId id="387" r:id="rId27"/>
    <p:sldId id="388" r:id="rId28"/>
    <p:sldId id="391" r:id="rId29"/>
    <p:sldId id="39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37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19B00D-E301-48F6-B81D-18CBA1B75A2F}" type="doc">
      <dgm:prSet loTypeId="urn:microsoft.com/office/officeart/2005/8/layout/orgChart1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ED00015-BF47-4CCF-80F7-31507A7FD85E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b="1" dirty="0" smtClean="0"/>
            <a:t>Підходи до визначення </a:t>
          </a:r>
          <a:r>
            <a:rPr lang="uk-UA" sz="2400" b="1" i="1" dirty="0" smtClean="0"/>
            <a:t>периметру многокутника</a:t>
          </a:r>
          <a:r>
            <a:rPr lang="uk-UA" sz="2400" b="1" dirty="0" smtClean="0"/>
            <a:t>:</a:t>
          </a:r>
        </a:p>
        <a:p>
          <a:pPr defTabSz="2889250">
            <a:lnSpc>
              <a:spcPct val="90000"/>
            </a:lnSpc>
            <a:spcBef>
              <a:spcPct val="0"/>
            </a:spcBef>
          </a:pPr>
          <a:endParaRPr lang="ru-RU" sz="2400" dirty="0"/>
        </a:p>
      </dgm:t>
    </dgm:pt>
    <dgm:pt modelId="{7AE2B23D-A72A-4592-98CA-643C4454995C}" type="parTrans" cxnId="{CC50DEEB-5D74-4FDA-A4A7-EBD583F13A68}">
      <dgm:prSet/>
      <dgm:spPr/>
      <dgm:t>
        <a:bodyPr/>
        <a:lstStyle/>
        <a:p>
          <a:endParaRPr lang="ru-RU" sz="2400"/>
        </a:p>
      </dgm:t>
    </dgm:pt>
    <dgm:pt modelId="{A731B41A-C9CB-437E-9393-E54F8403584C}" type="sibTrans" cxnId="{CC50DEEB-5D74-4FDA-A4A7-EBD583F13A68}">
      <dgm:prSet/>
      <dgm:spPr/>
      <dgm:t>
        <a:bodyPr/>
        <a:lstStyle/>
        <a:p>
          <a:endParaRPr lang="ru-RU" sz="2400"/>
        </a:p>
      </dgm:t>
    </dgm:pt>
    <dgm:pt modelId="{7392F59A-772A-4605-BA4D-E7AEF1479CB9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b="1" dirty="0" smtClean="0"/>
            <a:t>Периметр многокутника </a:t>
          </a:r>
          <a:r>
            <a:rPr lang="uk-UA" sz="2400" dirty="0" smtClean="0"/>
            <a:t>–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dirty="0" smtClean="0"/>
            <a:t>сума усіх сторін многокутника.</a:t>
          </a:r>
        </a:p>
        <a:p>
          <a:pPr defTabSz="2889250">
            <a:lnSpc>
              <a:spcPct val="90000"/>
            </a:lnSpc>
            <a:spcBef>
              <a:spcPct val="0"/>
            </a:spcBef>
          </a:pPr>
          <a:endParaRPr lang="ru-RU" sz="2400" dirty="0"/>
        </a:p>
      </dgm:t>
    </dgm:pt>
    <dgm:pt modelId="{D99611AE-F872-4FD3-B54A-3225E6326A9F}" type="parTrans" cxnId="{129B73A5-65B2-461E-8554-450FA04D635B}">
      <dgm:prSet/>
      <dgm:spPr/>
      <dgm:t>
        <a:bodyPr/>
        <a:lstStyle/>
        <a:p>
          <a:endParaRPr lang="ru-RU" sz="2400"/>
        </a:p>
      </dgm:t>
    </dgm:pt>
    <dgm:pt modelId="{13FDBEA9-FEC2-49A9-8F84-9EE16A101954}" type="sibTrans" cxnId="{129B73A5-65B2-461E-8554-450FA04D635B}">
      <dgm:prSet/>
      <dgm:spPr/>
      <dgm:t>
        <a:bodyPr/>
        <a:lstStyle/>
        <a:p>
          <a:endParaRPr lang="ru-RU" sz="2400"/>
        </a:p>
      </dgm:t>
    </dgm:pt>
    <dgm:pt modelId="{99520723-047A-4F55-A317-F8E27050683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b="1" dirty="0" smtClean="0"/>
            <a:t>Периметр многокутника </a:t>
          </a:r>
          <a:r>
            <a:rPr lang="uk-UA" sz="2400" dirty="0" smtClean="0"/>
            <a:t>- довжина замкненої ламаної, що обмежує цей многокутник.</a:t>
          </a:r>
          <a:endParaRPr lang="ru-RU" sz="2400" dirty="0" smtClean="0"/>
        </a:p>
        <a:p>
          <a:pPr defTabSz="2889250">
            <a:lnSpc>
              <a:spcPct val="90000"/>
            </a:lnSpc>
            <a:spcBef>
              <a:spcPct val="0"/>
            </a:spcBef>
          </a:pPr>
          <a:endParaRPr lang="ru-RU" sz="2400" dirty="0"/>
        </a:p>
      </dgm:t>
    </dgm:pt>
    <dgm:pt modelId="{978C8288-84CC-411E-9F22-C8B2FB1AA687}" type="parTrans" cxnId="{FFE03B78-7BD1-4D6B-9445-0E79EADDBF39}">
      <dgm:prSet/>
      <dgm:spPr/>
      <dgm:t>
        <a:bodyPr/>
        <a:lstStyle/>
        <a:p>
          <a:endParaRPr lang="ru-RU" sz="2400"/>
        </a:p>
      </dgm:t>
    </dgm:pt>
    <dgm:pt modelId="{D5D42EB6-DC93-4B75-AB5C-92B59C84FC64}" type="sibTrans" cxnId="{FFE03B78-7BD1-4D6B-9445-0E79EADDBF39}">
      <dgm:prSet/>
      <dgm:spPr/>
      <dgm:t>
        <a:bodyPr/>
        <a:lstStyle/>
        <a:p>
          <a:endParaRPr lang="ru-RU" sz="2400"/>
        </a:p>
      </dgm:t>
    </dgm:pt>
    <dgm:pt modelId="{5F7CFDDD-3ADF-4089-A3EB-AD2379834076}" type="pres">
      <dgm:prSet presAssocID="{7B19B00D-E301-48F6-B81D-18CBA1B75A2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104F5AD-413A-4DD2-A430-6627F0869AE7}" type="pres">
      <dgm:prSet presAssocID="{EED00015-BF47-4CCF-80F7-31507A7FD85E}" presName="hierRoot1" presStyleCnt="0">
        <dgm:presLayoutVars>
          <dgm:hierBranch val="init"/>
        </dgm:presLayoutVars>
      </dgm:prSet>
      <dgm:spPr/>
    </dgm:pt>
    <dgm:pt modelId="{ED75FE3E-1349-4E20-AE8B-0956BA2F1321}" type="pres">
      <dgm:prSet presAssocID="{EED00015-BF47-4CCF-80F7-31507A7FD85E}" presName="rootComposite1" presStyleCnt="0"/>
      <dgm:spPr/>
    </dgm:pt>
    <dgm:pt modelId="{30DBF348-F2B6-4C63-82CB-60BF67DC2FAD}" type="pres">
      <dgm:prSet presAssocID="{EED00015-BF47-4CCF-80F7-31507A7FD85E}" presName="rootText1" presStyleLbl="node0" presStyleIdx="0" presStyleCnt="1">
        <dgm:presLayoutVars>
          <dgm:chPref val="3"/>
        </dgm:presLayoutVars>
      </dgm:prSet>
      <dgm:spPr/>
    </dgm:pt>
    <dgm:pt modelId="{9F6D62FB-9875-401C-B8D0-31A8C43851A7}" type="pres">
      <dgm:prSet presAssocID="{EED00015-BF47-4CCF-80F7-31507A7FD85E}" presName="rootConnector1" presStyleLbl="node1" presStyleIdx="0" presStyleCnt="0"/>
      <dgm:spPr/>
    </dgm:pt>
    <dgm:pt modelId="{2B80AC9E-CDB2-407F-9355-DD69D33A5A1C}" type="pres">
      <dgm:prSet presAssocID="{EED00015-BF47-4CCF-80F7-31507A7FD85E}" presName="hierChild2" presStyleCnt="0"/>
      <dgm:spPr/>
    </dgm:pt>
    <dgm:pt modelId="{8835C333-39A7-485A-9CD5-E46485A3B20A}" type="pres">
      <dgm:prSet presAssocID="{D99611AE-F872-4FD3-B54A-3225E6326A9F}" presName="Name37" presStyleLbl="parChTrans1D2" presStyleIdx="0" presStyleCnt="2"/>
      <dgm:spPr/>
    </dgm:pt>
    <dgm:pt modelId="{3430D112-63AD-4D49-859F-A3C77A034DAD}" type="pres">
      <dgm:prSet presAssocID="{7392F59A-772A-4605-BA4D-E7AEF1479CB9}" presName="hierRoot2" presStyleCnt="0">
        <dgm:presLayoutVars>
          <dgm:hierBranch val="init"/>
        </dgm:presLayoutVars>
      </dgm:prSet>
      <dgm:spPr/>
    </dgm:pt>
    <dgm:pt modelId="{C59A2F38-5AEE-4590-AD4B-AF762F4CCB4B}" type="pres">
      <dgm:prSet presAssocID="{7392F59A-772A-4605-BA4D-E7AEF1479CB9}" presName="rootComposite" presStyleCnt="0"/>
      <dgm:spPr/>
    </dgm:pt>
    <dgm:pt modelId="{E480DB3A-E214-4F57-B692-A57DF8BA7A1E}" type="pres">
      <dgm:prSet presAssocID="{7392F59A-772A-4605-BA4D-E7AEF1479CB9}" presName="rootText" presStyleLbl="node2" presStyleIdx="0" presStyleCnt="2">
        <dgm:presLayoutVars>
          <dgm:chPref val="3"/>
        </dgm:presLayoutVars>
      </dgm:prSet>
      <dgm:spPr/>
    </dgm:pt>
    <dgm:pt modelId="{B8CF6684-4F04-475D-B4A4-25CE6B58FAFD}" type="pres">
      <dgm:prSet presAssocID="{7392F59A-772A-4605-BA4D-E7AEF1479CB9}" presName="rootConnector" presStyleLbl="node2" presStyleIdx="0" presStyleCnt="2"/>
      <dgm:spPr/>
    </dgm:pt>
    <dgm:pt modelId="{073471D4-7E49-4058-AEBA-B35D4434AB9C}" type="pres">
      <dgm:prSet presAssocID="{7392F59A-772A-4605-BA4D-E7AEF1479CB9}" presName="hierChild4" presStyleCnt="0"/>
      <dgm:spPr/>
    </dgm:pt>
    <dgm:pt modelId="{550D1B2D-DE94-4FA1-B9E6-879C30723AB7}" type="pres">
      <dgm:prSet presAssocID="{7392F59A-772A-4605-BA4D-E7AEF1479CB9}" presName="hierChild5" presStyleCnt="0"/>
      <dgm:spPr/>
    </dgm:pt>
    <dgm:pt modelId="{4953C158-471B-4039-8A53-8DC5AF875CB1}" type="pres">
      <dgm:prSet presAssocID="{978C8288-84CC-411E-9F22-C8B2FB1AA687}" presName="Name37" presStyleLbl="parChTrans1D2" presStyleIdx="1" presStyleCnt="2"/>
      <dgm:spPr/>
    </dgm:pt>
    <dgm:pt modelId="{D91A994A-F325-4BE6-888C-CDB66E7BBB29}" type="pres">
      <dgm:prSet presAssocID="{99520723-047A-4F55-A317-F8E270506838}" presName="hierRoot2" presStyleCnt="0">
        <dgm:presLayoutVars>
          <dgm:hierBranch val="init"/>
        </dgm:presLayoutVars>
      </dgm:prSet>
      <dgm:spPr/>
    </dgm:pt>
    <dgm:pt modelId="{EE96F85B-2533-4FE9-BB10-55D124F71253}" type="pres">
      <dgm:prSet presAssocID="{99520723-047A-4F55-A317-F8E270506838}" presName="rootComposite" presStyleCnt="0"/>
      <dgm:spPr/>
    </dgm:pt>
    <dgm:pt modelId="{221E71C3-1538-4869-A323-A6864C077511}" type="pres">
      <dgm:prSet presAssocID="{99520723-047A-4F55-A317-F8E270506838}" presName="rootText" presStyleLbl="node2" presStyleIdx="1" presStyleCnt="2">
        <dgm:presLayoutVars>
          <dgm:chPref val="3"/>
        </dgm:presLayoutVars>
      </dgm:prSet>
      <dgm:spPr/>
    </dgm:pt>
    <dgm:pt modelId="{BA3264D9-DC2A-4B60-8736-F3FB0BFDADB3}" type="pres">
      <dgm:prSet presAssocID="{99520723-047A-4F55-A317-F8E270506838}" presName="rootConnector" presStyleLbl="node2" presStyleIdx="1" presStyleCnt="2"/>
      <dgm:spPr/>
    </dgm:pt>
    <dgm:pt modelId="{1EE5DC97-3187-457A-94DF-C3CB6FE9DA7D}" type="pres">
      <dgm:prSet presAssocID="{99520723-047A-4F55-A317-F8E270506838}" presName="hierChild4" presStyleCnt="0"/>
      <dgm:spPr/>
    </dgm:pt>
    <dgm:pt modelId="{44489AC7-0390-4507-9CC8-7EB7911838CA}" type="pres">
      <dgm:prSet presAssocID="{99520723-047A-4F55-A317-F8E270506838}" presName="hierChild5" presStyleCnt="0"/>
      <dgm:spPr/>
    </dgm:pt>
    <dgm:pt modelId="{C8B51C65-81F7-4E31-A3CB-F7100A5AA6DA}" type="pres">
      <dgm:prSet presAssocID="{EED00015-BF47-4CCF-80F7-31507A7FD85E}" presName="hierChild3" presStyleCnt="0"/>
      <dgm:spPr/>
    </dgm:pt>
  </dgm:ptLst>
  <dgm:cxnLst>
    <dgm:cxn modelId="{4168423A-61BE-41B6-8B5D-47F255114FDA}" type="presOf" srcId="{7392F59A-772A-4605-BA4D-E7AEF1479CB9}" destId="{B8CF6684-4F04-475D-B4A4-25CE6B58FAFD}" srcOrd="1" destOrd="0" presId="urn:microsoft.com/office/officeart/2005/8/layout/orgChart1"/>
    <dgm:cxn modelId="{9050EB8B-18EA-49EE-8CF3-29A8445370EE}" type="presOf" srcId="{EED00015-BF47-4CCF-80F7-31507A7FD85E}" destId="{30DBF348-F2B6-4C63-82CB-60BF67DC2FAD}" srcOrd="0" destOrd="0" presId="urn:microsoft.com/office/officeart/2005/8/layout/orgChart1"/>
    <dgm:cxn modelId="{1F4E8FEB-6E2D-45FB-8B06-8217D826885A}" type="presOf" srcId="{978C8288-84CC-411E-9F22-C8B2FB1AA687}" destId="{4953C158-471B-4039-8A53-8DC5AF875CB1}" srcOrd="0" destOrd="0" presId="urn:microsoft.com/office/officeart/2005/8/layout/orgChart1"/>
    <dgm:cxn modelId="{F8F34629-122D-43B8-BBD2-A5242CEFADC2}" type="presOf" srcId="{EED00015-BF47-4CCF-80F7-31507A7FD85E}" destId="{9F6D62FB-9875-401C-B8D0-31A8C43851A7}" srcOrd="1" destOrd="0" presId="urn:microsoft.com/office/officeart/2005/8/layout/orgChart1"/>
    <dgm:cxn modelId="{4788629F-E268-4DD3-9246-CEE0772DE157}" type="presOf" srcId="{7B19B00D-E301-48F6-B81D-18CBA1B75A2F}" destId="{5F7CFDDD-3ADF-4089-A3EB-AD2379834076}" srcOrd="0" destOrd="0" presId="urn:microsoft.com/office/officeart/2005/8/layout/orgChart1"/>
    <dgm:cxn modelId="{129B73A5-65B2-461E-8554-450FA04D635B}" srcId="{EED00015-BF47-4CCF-80F7-31507A7FD85E}" destId="{7392F59A-772A-4605-BA4D-E7AEF1479CB9}" srcOrd="0" destOrd="0" parTransId="{D99611AE-F872-4FD3-B54A-3225E6326A9F}" sibTransId="{13FDBEA9-FEC2-49A9-8F84-9EE16A101954}"/>
    <dgm:cxn modelId="{FFE03B78-7BD1-4D6B-9445-0E79EADDBF39}" srcId="{EED00015-BF47-4CCF-80F7-31507A7FD85E}" destId="{99520723-047A-4F55-A317-F8E270506838}" srcOrd="1" destOrd="0" parTransId="{978C8288-84CC-411E-9F22-C8B2FB1AA687}" sibTransId="{D5D42EB6-DC93-4B75-AB5C-92B59C84FC64}"/>
    <dgm:cxn modelId="{EC3E9A81-F581-4D97-B928-7DEE225E3C9E}" type="presOf" srcId="{99520723-047A-4F55-A317-F8E270506838}" destId="{BA3264D9-DC2A-4B60-8736-F3FB0BFDADB3}" srcOrd="1" destOrd="0" presId="urn:microsoft.com/office/officeart/2005/8/layout/orgChart1"/>
    <dgm:cxn modelId="{834B64A1-A40B-477B-89BA-8A6D66638D55}" type="presOf" srcId="{D99611AE-F872-4FD3-B54A-3225E6326A9F}" destId="{8835C333-39A7-485A-9CD5-E46485A3B20A}" srcOrd="0" destOrd="0" presId="urn:microsoft.com/office/officeart/2005/8/layout/orgChart1"/>
    <dgm:cxn modelId="{8134F632-FB15-4D9A-92FF-F417B6A4D429}" type="presOf" srcId="{99520723-047A-4F55-A317-F8E270506838}" destId="{221E71C3-1538-4869-A323-A6864C077511}" srcOrd="0" destOrd="0" presId="urn:microsoft.com/office/officeart/2005/8/layout/orgChart1"/>
    <dgm:cxn modelId="{CC50DEEB-5D74-4FDA-A4A7-EBD583F13A68}" srcId="{7B19B00D-E301-48F6-B81D-18CBA1B75A2F}" destId="{EED00015-BF47-4CCF-80F7-31507A7FD85E}" srcOrd="0" destOrd="0" parTransId="{7AE2B23D-A72A-4592-98CA-643C4454995C}" sibTransId="{A731B41A-C9CB-437E-9393-E54F8403584C}"/>
    <dgm:cxn modelId="{FC1F8DFA-35C4-4C4A-8A8E-6E25399737A3}" type="presOf" srcId="{7392F59A-772A-4605-BA4D-E7AEF1479CB9}" destId="{E480DB3A-E214-4F57-B692-A57DF8BA7A1E}" srcOrd="0" destOrd="0" presId="urn:microsoft.com/office/officeart/2005/8/layout/orgChart1"/>
    <dgm:cxn modelId="{F893B32D-902E-4F63-A1EC-4AC81E0CA134}" type="presParOf" srcId="{5F7CFDDD-3ADF-4089-A3EB-AD2379834076}" destId="{A104F5AD-413A-4DD2-A430-6627F0869AE7}" srcOrd="0" destOrd="0" presId="urn:microsoft.com/office/officeart/2005/8/layout/orgChart1"/>
    <dgm:cxn modelId="{80A15054-DB01-4989-9CEF-F6B5312CD7EE}" type="presParOf" srcId="{A104F5AD-413A-4DD2-A430-6627F0869AE7}" destId="{ED75FE3E-1349-4E20-AE8B-0956BA2F1321}" srcOrd="0" destOrd="0" presId="urn:microsoft.com/office/officeart/2005/8/layout/orgChart1"/>
    <dgm:cxn modelId="{4D015376-423E-48DF-8A21-FA0E8DEB7313}" type="presParOf" srcId="{ED75FE3E-1349-4E20-AE8B-0956BA2F1321}" destId="{30DBF348-F2B6-4C63-82CB-60BF67DC2FAD}" srcOrd="0" destOrd="0" presId="urn:microsoft.com/office/officeart/2005/8/layout/orgChart1"/>
    <dgm:cxn modelId="{F358C251-018A-4998-893A-10F3BF7F52C4}" type="presParOf" srcId="{ED75FE3E-1349-4E20-AE8B-0956BA2F1321}" destId="{9F6D62FB-9875-401C-B8D0-31A8C43851A7}" srcOrd="1" destOrd="0" presId="urn:microsoft.com/office/officeart/2005/8/layout/orgChart1"/>
    <dgm:cxn modelId="{962EE8BA-EE96-403C-B5C7-9D9EF3D701E3}" type="presParOf" srcId="{A104F5AD-413A-4DD2-A430-6627F0869AE7}" destId="{2B80AC9E-CDB2-407F-9355-DD69D33A5A1C}" srcOrd="1" destOrd="0" presId="urn:microsoft.com/office/officeart/2005/8/layout/orgChart1"/>
    <dgm:cxn modelId="{078AE0A6-E3DA-44D1-8BF7-B70EFC942D5A}" type="presParOf" srcId="{2B80AC9E-CDB2-407F-9355-DD69D33A5A1C}" destId="{8835C333-39A7-485A-9CD5-E46485A3B20A}" srcOrd="0" destOrd="0" presId="urn:microsoft.com/office/officeart/2005/8/layout/orgChart1"/>
    <dgm:cxn modelId="{C04772F4-5E85-4604-ABAB-EB3FD8455DB5}" type="presParOf" srcId="{2B80AC9E-CDB2-407F-9355-DD69D33A5A1C}" destId="{3430D112-63AD-4D49-859F-A3C77A034DAD}" srcOrd="1" destOrd="0" presId="urn:microsoft.com/office/officeart/2005/8/layout/orgChart1"/>
    <dgm:cxn modelId="{526E5D81-C3E0-4B7B-89EA-FEE38E570DED}" type="presParOf" srcId="{3430D112-63AD-4D49-859F-A3C77A034DAD}" destId="{C59A2F38-5AEE-4590-AD4B-AF762F4CCB4B}" srcOrd="0" destOrd="0" presId="urn:microsoft.com/office/officeart/2005/8/layout/orgChart1"/>
    <dgm:cxn modelId="{9391ACA5-7B28-4822-B9D9-78C7A7CFE100}" type="presParOf" srcId="{C59A2F38-5AEE-4590-AD4B-AF762F4CCB4B}" destId="{E480DB3A-E214-4F57-B692-A57DF8BA7A1E}" srcOrd="0" destOrd="0" presId="urn:microsoft.com/office/officeart/2005/8/layout/orgChart1"/>
    <dgm:cxn modelId="{067B38D4-8E2D-427D-95A4-22F90D45057B}" type="presParOf" srcId="{C59A2F38-5AEE-4590-AD4B-AF762F4CCB4B}" destId="{B8CF6684-4F04-475D-B4A4-25CE6B58FAFD}" srcOrd="1" destOrd="0" presId="urn:microsoft.com/office/officeart/2005/8/layout/orgChart1"/>
    <dgm:cxn modelId="{8F6CC429-231F-4F84-BB3D-60A26DBC4723}" type="presParOf" srcId="{3430D112-63AD-4D49-859F-A3C77A034DAD}" destId="{073471D4-7E49-4058-AEBA-B35D4434AB9C}" srcOrd="1" destOrd="0" presId="urn:microsoft.com/office/officeart/2005/8/layout/orgChart1"/>
    <dgm:cxn modelId="{62482AD3-2B47-43D3-9A81-E9F70418463B}" type="presParOf" srcId="{3430D112-63AD-4D49-859F-A3C77A034DAD}" destId="{550D1B2D-DE94-4FA1-B9E6-879C30723AB7}" srcOrd="2" destOrd="0" presId="urn:microsoft.com/office/officeart/2005/8/layout/orgChart1"/>
    <dgm:cxn modelId="{4EFE392F-80F1-48DE-A7A8-B0DD87980919}" type="presParOf" srcId="{2B80AC9E-CDB2-407F-9355-DD69D33A5A1C}" destId="{4953C158-471B-4039-8A53-8DC5AF875CB1}" srcOrd="2" destOrd="0" presId="urn:microsoft.com/office/officeart/2005/8/layout/orgChart1"/>
    <dgm:cxn modelId="{A4850188-7E79-4A97-AB0E-265E04057A7B}" type="presParOf" srcId="{2B80AC9E-CDB2-407F-9355-DD69D33A5A1C}" destId="{D91A994A-F325-4BE6-888C-CDB66E7BBB29}" srcOrd="3" destOrd="0" presId="urn:microsoft.com/office/officeart/2005/8/layout/orgChart1"/>
    <dgm:cxn modelId="{619FA444-E08B-46D8-B88D-74FABFA05717}" type="presParOf" srcId="{D91A994A-F325-4BE6-888C-CDB66E7BBB29}" destId="{EE96F85B-2533-4FE9-BB10-55D124F71253}" srcOrd="0" destOrd="0" presId="urn:microsoft.com/office/officeart/2005/8/layout/orgChart1"/>
    <dgm:cxn modelId="{29E157F9-108A-4CC3-9718-936DE5A7B9A0}" type="presParOf" srcId="{EE96F85B-2533-4FE9-BB10-55D124F71253}" destId="{221E71C3-1538-4869-A323-A6864C077511}" srcOrd="0" destOrd="0" presId="urn:microsoft.com/office/officeart/2005/8/layout/orgChart1"/>
    <dgm:cxn modelId="{FE93F0FD-BF74-478B-9758-110E8CDF5091}" type="presParOf" srcId="{EE96F85B-2533-4FE9-BB10-55D124F71253}" destId="{BA3264D9-DC2A-4B60-8736-F3FB0BFDADB3}" srcOrd="1" destOrd="0" presId="urn:microsoft.com/office/officeart/2005/8/layout/orgChart1"/>
    <dgm:cxn modelId="{E71C1915-2645-4BFC-9B64-A57748B021B3}" type="presParOf" srcId="{D91A994A-F325-4BE6-888C-CDB66E7BBB29}" destId="{1EE5DC97-3187-457A-94DF-C3CB6FE9DA7D}" srcOrd="1" destOrd="0" presId="urn:microsoft.com/office/officeart/2005/8/layout/orgChart1"/>
    <dgm:cxn modelId="{C4A8C3A5-0D63-4124-87CB-39A059EC5CD9}" type="presParOf" srcId="{D91A994A-F325-4BE6-888C-CDB66E7BBB29}" destId="{44489AC7-0390-4507-9CC8-7EB7911838CA}" srcOrd="2" destOrd="0" presId="urn:microsoft.com/office/officeart/2005/8/layout/orgChart1"/>
    <dgm:cxn modelId="{AFB017C3-BB2D-4E2D-BAF1-6711AA18F648}" type="presParOf" srcId="{A104F5AD-413A-4DD2-A430-6627F0869AE7}" destId="{C8B51C65-81F7-4E31-A3CB-F7100A5AA6D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53C158-471B-4039-8A53-8DC5AF875CB1}">
      <dsp:nvSpPr>
        <dsp:cNvPr id="0" name=""/>
        <dsp:cNvSpPr/>
      </dsp:nvSpPr>
      <dsp:spPr>
        <a:xfrm>
          <a:off x="4104456" y="2066331"/>
          <a:ext cx="2246152" cy="7796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9828"/>
              </a:lnTo>
              <a:lnTo>
                <a:pt x="2246152" y="389828"/>
              </a:lnTo>
              <a:lnTo>
                <a:pt x="2246152" y="779656"/>
              </a:lnTo>
            </a:path>
          </a:pathLst>
        </a:custGeom>
        <a:noFill/>
        <a:ln w="48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35C333-39A7-485A-9CD5-E46485A3B20A}">
      <dsp:nvSpPr>
        <dsp:cNvPr id="0" name=""/>
        <dsp:cNvSpPr/>
      </dsp:nvSpPr>
      <dsp:spPr>
        <a:xfrm>
          <a:off x="1858303" y="2066331"/>
          <a:ext cx="2246152" cy="779656"/>
        </a:xfrm>
        <a:custGeom>
          <a:avLst/>
          <a:gdLst/>
          <a:ahLst/>
          <a:cxnLst/>
          <a:rect l="0" t="0" r="0" b="0"/>
          <a:pathLst>
            <a:path>
              <a:moveTo>
                <a:pt x="2246152" y="0"/>
              </a:moveTo>
              <a:lnTo>
                <a:pt x="2246152" y="389828"/>
              </a:lnTo>
              <a:lnTo>
                <a:pt x="0" y="389828"/>
              </a:lnTo>
              <a:lnTo>
                <a:pt x="0" y="779656"/>
              </a:lnTo>
            </a:path>
          </a:pathLst>
        </a:custGeom>
        <a:noFill/>
        <a:ln w="48000" cap="flat" cmpd="thickThin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BF348-F2B6-4C63-82CB-60BF67DC2FAD}">
      <dsp:nvSpPr>
        <dsp:cNvPr id="0" name=""/>
        <dsp:cNvSpPr/>
      </dsp:nvSpPr>
      <dsp:spPr>
        <a:xfrm>
          <a:off x="2248131" y="210007"/>
          <a:ext cx="3712648" cy="185632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b="1" kern="1200" dirty="0" smtClean="0"/>
            <a:t>Підходи до визначення </a:t>
          </a:r>
          <a:r>
            <a:rPr lang="uk-UA" sz="2400" b="1" i="1" kern="1200" dirty="0" smtClean="0"/>
            <a:t>периметру многокутника</a:t>
          </a:r>
          <a:r>
            <a:rPr lang="uk-UA" sz="2400" b="1" kern="1200" dirty="0" smtClean="0"/>
            <a:t>:</a:t>
          </a:r>
        </a:p>
        <a:p>
          <a:pPr lvl="0" algn="ctr" defTabSz="2889250">
            <a:lnSpc>
              <a:spcPct val="90000"/>
            </a:lnSpc>
            <a:spcBef>
              <a:spcPct val="0"/>
            </a:spcBef>
          </a:pPr>
          <a:endParaRPr lang="ru-RU" sz="2400" kern="1200" dirty="0"/>
        </a:p>
      </dsp:txBody>
      <dsp:txXfrm>
        <a:off x="2248131" y="210007"/>
        <a:ext cx="3712648" cy="1856324"/>
      </dsp:txXfrm>
    </dsp:sp>
    <dsp:sp modelId="{E480DB3A-E214-4F57-B692-A57DF8BA7A1E}">
      <dsp:nvSpPr>
        <dsp:cNvPr id="0" name=""/>
        <dsp:cNvSpPr/>
      </dsp:nvSpPr>
      <dsp:spPr>
        <a:xfrm>
          <a:off x="1979" y="2845988"/>
          <a:ext cx="3712648" cy="185632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b="1" kern="1200" dirty="0" smtClean="0"/>
            <a:t>Периметр многокутника </a:t>
          </a:r>
          <a:r>
            <a:rPr lang="uk-UA" sz="2400" kern="1200" dirty="0" smtClean="0"/>
            <a:t>–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kern="1200" dirty="0" smtClean="0"/>
            <a:t>сума усіх сторін многокутника.</a:t>
          </a:r>
        </a:p>
        <a:p>
          <a:pPr lvl="0" algn="ctr" defTabSz="2889250">
            <a:lnSpc>
              <a:spcPct val="90000"/>
            </a:lnSpc>
            <a:spcBef>
              <a:spcPct val="0"/>
            </a:spcBef>
          </a:pPr>
          <a:endParaRPr lang="ru-RU" sz="2400" kern="1200" dirty="0"/>
        </a:p>
      </dsp:txBody>
      <dsp:txXfrm>
        <a:off x="1979" y="2845988"/>
        <a:ext cx="3712648" cy="1856324"/>
      </dsp:txXfrm>
    </dsp:sp>
    <dsp:sp modelId="{221E71C3-1538-4869-A323-A6864C077511}">
      <dsp:nvSpPr>
        <dsp:cNvPr id="0" name=""/>
        <dsp:cNvSpPr/>
      </dsp:nvSpPr>
      <dsp:spPr>
        <a:xfrm>
          <a:off x="4494284" y="2845988"/>
          <a:ext cx="3712648" cy="185632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b="1" kern="1200" dirty="0" smtClean="0"/>
            <a:t>Периметр многокутника </a:t>
          </a:r>
          <a:r>
            <a:rPr lang="uk-UA" sz="2400" kern="1200" dirty="0" smtClean="0"/>
            <a:t>- довжина замкненої ламаної, що обмежує цей многокутник.</a:t>
          </a:r>
          <a:endParaRPr lang="ru-RU" sz="2400" kern="1200" dirty="0" smtClean="0"/>
        </a:p>
        <a:p>
          <a:pPr lvl="0" algn="ctr" defTabSz="2889250">
            <a:lnSpc>
              <a:spcPct val="90000"/>
            </a:lnSpc>
            <a:spcBef>
              <a:spcPct val="0"/>
            </a:spcBef>
          </a:pPr>
          <a:endParaRPr lang="ru-RU" sz="2400" kern="1200" dirty="0"/>
        </a:p>
      </dsp:txBody>
      <dsp:txXfrm>
        <a:off x="4494284" y="2845988"/>
        <a:ext cx="3712648" cy="1856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8EC2-239A-49B0-9DFD-76B3A32C18E7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BB53-15A1-40B1-BC5E-E9CDE942C4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8EC2-239A-49B0-9DFD-76B3A32C18E7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BB53-15A1-40B1-BC5E-E9CDE942C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8EC2-239A-49B0-9DFD-76B3A32C18E7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BB53-15A1-40B1-BC5E-E9CDE942C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8EC2-239A-49B0-9DFD-76B3A32C18E7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BB53-15A1-40B1-BC5E-E9CDE942C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8EC2-239A-49B0-9DFD-76B3A32C18E7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BB53-15A1-40B1-BC5E-E9CDE942C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8EC2-239A-49B0-9DFD-76B3A32C18E7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BB53-15A1-40B1-BC5E-E9CDE942C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8EC2-239A-49B0-9DFD-76B3A32C18E7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BB53-15A1-40B1-BC5E-E9CDE942C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8EC2-239A-49B0-9DFD-76B3A32C18E7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BB53-15A1-40B1-BC5E-E9CDE942C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8EC2-239A-49B0-9DFD-76B3A32C18E7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BB53-15A1-40B1-BC5E-E9CDE942C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8EC2-239A-49B0-9DFD-76B3A32C18E7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1BB53-15A1-40B1-BC5E-E9CDE942C4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2A08EC2-239A-49B0-9DFD-76B3A32C18E7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BF1BB53-15A1-40B1-BC5E-E9CDE942C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A08EC2-239A-49B0-9DFD-76B3A32C18E7}" type="datetimeFigureOut">
              <a:rPr lang="ru-RU" smtClean="0"/>
              <a:pPr/>
              <a:t>27.01.2016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BF1BB53-15A1-40B1-BC5E-E9CDE942C4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8077200" cy="4192488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/>
              <a:t>Методика навчання основних величин в курсі математики 2-го класу</a:t>
            </a:r>
            <a:endParaRPr lang="uk-UA" sz="48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23528" y="5085184"/>
            <a:ext cx="8429652" cy="1508760"/>
          </a:xfrm>
          <a:prstGeom prst="rect">
            <a:avLst/>
          </a:prstGeom>
        </p:spPr>
        <p:txBody>
          <a:bodyPr vert="horz" lIns="118872" tIns="0" rIns="45720" bIns="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Зміст лекції: доктор пед. наук </a:t>
            </a:r>
            <a:r>
              <a:rPr kumimoji="0" lang="uk-UA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Скворцова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Світлана Олексіївна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Технічна  підтримка: </a:t>
            </a:r>
            <a:r>
              <a:rPr kumimoji="0" lang="uk-UA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Гаран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Марина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Сергіївна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Одиниці часу, пов'язані з обертанням небесних тіл</a:t>
            </a:r>
            <a:endParaRPr lang="ru-RU" sz="3600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8604448" cy="658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564904"/>
            <a:ext cx="9144000" cy="1484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Одиниці часу, пов'язані з обертанням небесних тіл</a:t>
            </a:r>
            <a:endParaRPr lang="ru-RU" sz="3600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8424936" cy="650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64904"/>
            <a:ext cx="9144000" cy="231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Назви місяців відповідно пір року</a:t>
            </a:r>
            <a:endParaRPr lang="ru-RU" sz="36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229600" cy="1955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14348" y="2857496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</a:t>
            </a:r>
            <a:r>
              <a:rPr lang="uk-UA" sz="2400" dirty="0" err="1" smtClean="0"/>
              <a:t>ічень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14348" y="3253087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Лютий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786050" y="2538707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Березень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786050" y="2857496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Квітень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857752" y="2538707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Черве</a:t>
            </a:r>
            <a:r>
              <a:rPr lang="uk-UA" sz="2400" dirty="0" err="1" smtClean="0"/>
              <a:t>нь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857752" y="3214686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</a:t>
            </a:r>
            <a:r>
              <a:rPr lang="uk-UA" sz="2400" dirty="0" err="1" smtClean="0"/>
              <a:t>ерпень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786578" y="2500306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Вересень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786578" y="2895897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Жовтень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84984"/>
            <a:ext cx="8229600" cy="208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836712"/>
            <a:ext cx="77914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Визначення часу за годинником</a:t>
            </a:r>
            <a:endParaRPr lang="ru-RU" sz="3600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29600" cy="228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428736"/>
          <a:ext cx="9144000" cy="5450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1880"/>
                <a:gridCol w="5652120"/>
              </a:tblGrid>
              <a:tr h="465622">
                <a:tc>
                  <a:txBody>
                    <a:bodyPr/>
                    <a:lstStyle/>
                    <a:p>
                      <a:pPr algn="ctr" rtl="0" eaLnBrk="1" latinLnBrk="0" hangingPunct="1"/>
                      <a:r>
                        <a:rPr kumimoji="0" lang="uk-UA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Зміст навчального матеріалу</a:t>
                      </a:r>
                      <a:endParaRPr kumimoji="0" lang="ru-RU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/>
                      <a:r>
                        <a:rPr kumimoji="0" lang="uk-UA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Державні вимоги до рівня загальноосвітньої підготовки учнів</a:t>
                      </a:r>
                      <a:endParaRPr kumimoji="0" lang="ru-RU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49352">
                <a:tc>
                  <a:txBody>
                    <a:bodyPr/>
                    <a:lstStyle/>
                    <a:p>
                      <a:r>
                        <a:rPr kumimoji="0" lang="uk-UA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Іменовані числа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Додавання і віднімання іменованих чисел, поданих в одиницях вимірювання довжини, маси, місткості.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Перетворення величин, виражених в одиницях двох найменувань.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Порівняння іменованих чисел, порівняння іменованого числа та суми або різниці іменованих чисел.</a:t>
                      </a:r>
                      <a:endParaRPr kumimoji="0"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kumimoji="0" lang="uk-UA" sz="20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розуміє 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зміст поняття «іменоване число»;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перетворює 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величини, виражені в одиницях двох найменувань;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виконує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дії додавання й віднімання з іменованими числами, поданими в однакових одиницях вимірювання;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порівнює 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іменовані числа, подані у одиницях довжини, маси, місткості.</a:t>
                      </a:r>
                      <a:endParaRPr kumimoji="0"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44624"/>
            <a:ext cx="8938320" cy="1252728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uk-UA" sz="3600" b="1" dirty="0" smtClean="0">
                <a:solidFill>
                  <a:srgbClr val="FFC000"/>
                </a:solidFill>
              </a:rPr>
              <a:t>Величини (протягом року)</a:t>
            </a:r>
            <a:endParaRPr lang="ru-RU" sz="3600" dirty="0" smtClean="0">
              <a:solidFill>
                <a:srgbClr val="FFC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Нова 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навчальна програма 2011 р. (</a:t>
            </a:r>
            <a:r>
              <a:rPr kumimoji="0" lang="uk-UA" sz="3600" b="1" i="0" u="none" strike="noStrike" kern="1200" cap="none" spc="0" normalizeH="0" baseline="0" noProof="0" dirty="0" smtClean="0">
                <a:ln w="12700">
                  <a:noFill/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зі змінами 2015 р.)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uk-UA" sz="36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2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клас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536372" y="2173920"/>
            <a:ext cx="5572132" cy="51435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Перетворення іменованих чисел. Порівняння іменованих чисел</a:t>
            </a:r>
            <a:endParaRPr lang="ru-RU" sz="36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8229600" cy="183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221" y="3838848"/>
            <a:ext cx="8560259" cy="1695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643042" y="2385948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3</a:t>
            </a:r>
            <a:r>
              <a:rPr lang="en-US" sz="2000" b="1" dirty="0" smtClean="0"/>
              <a:t>   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428860" y="2385948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2</a:t>
            </a:r>
            <a:r>
              <a:rPr lang="en-US" sz="2000" b="1" dirty="0" smtClean="0"/>
              <a:t>   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000892" y="2428868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2 4</a:t>
            </a:r>
            <a:endParaRPr lang="ru-RU" sz="2000" b="1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6200000" flipH="1">
            <a:off x="2570942" y="4358488"/>
            <a:ext cx="144464" cy="1428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00298" y="4029022"/>
            <a:ext cx="56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&lt;</a:t>
            </a:r>
            <a:endParaRPr lang="ru-RU" sz="2000" b="1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16200000" flipH="1">
            <a:off x="2928132" y="4785528"/>
            <a:ext cx="144464" cy="1428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857488" y="4456062"/>
            <a:ext cx="56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=</a:t>
            </a:r>
            <a:endParaRPr lang="ru-RU" sz="2000" b="1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2285190" y="5144306"/>
            <a:ext cx="144464" cy="1428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14546" y="4857760"/>
            <a:ext cx="56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&gt;</a:t>
            </a:r>
            <a:endParaRPr lang="ru-RU" sz="2000" b="1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16200000" flipH="1">
            <a:off x="6071404" y="4358489"/>
            <a:ext cx="144464" cy="1428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00760" y="4071942"/>
            <a:ext cx="56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&lt;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5" grpId="0"/>
      <p:bldP spid="17" grpId="0"/>
      <p:bldP spid="19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Додавання і віднімання іменованих чисел</a:t>
            </a:r>
            <a:endParaRPr lang="ru-RU" sz="3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8229600" cy="1349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8709975" cy="1649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17032"/>
            <a:ext cx="8460432" cy="221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57818" y="2643182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1</a:t>
            </a:r>
            <a:r>
              <a:rPr lang="uk-UA" sz="2800" i="1" dirty="0" smtClean="0"/>
              <a:t>3</a:t>
            </a:r>
            <a:r>
              <a:rPr lang="en-US" sz="2800" i="1" dirty="0" smtClean="0"/>
              <a:t> </a:t>
            </a:r>
            <a:r>
              <a:rPr lang="ru-RU" sz="2800" i="1" dirty="0" smtClean="0"/>
              <a:t>см – 7см  = 6 см</a:t>
            </a:r>
            <a:r>
              <a:rPr lang="en-US" sz="2800" i="1" dirty="0" smtClean="0"/>
              <a:t>   </a:t>
            </a:r>
            <a:endParaRPr lang="ru-RU" sz="28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143108" y="4214818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1 1 </a:t>
            </a:r>
            <a:r>
              <a:rPr lang="en-US" sz="2400" b="1" dirty="0" smtClean="0"/>
              <a:t>   </a:t>
            </a:r>
            <a:r>
              <a:rPr lang="ru-RU" sz="2400" b="1" dirty="0" smtClean="0"/>
              <a:t>см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43768" y="4214818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7 </a:t>
            </a:r>
            <a:r>
              <a:rPr lang="en-US" sz="2400" b="1" dirty="0" smtClean="0"/>
              <a:t>   </a:t>
            </a:r>
            <a:r>
              <a:rPr lang="ru-RU" sz="2400" b="1" dirty="0" smtClean="0"/>
              <a:t>дм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229600" cy="157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342" y="2060848"/>
            <a:ext cx="8600658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786050" y="681319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4 5 </a:t>
            </a:r>
            <a:r>
              <a:rPr lang="en-US" sz="2400" b="1" dirty="0" smtClean="0"/>
              <a:t>   </a:t>
            </a:r>
            <a:r>
              <a:rPr lang="ru-RU" sz="2400" b="1" dirty="0" smtClean="0"/>
              <a:t>см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00298" y="1038509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4 2 </a:t>
            </a:r>
            <a:r>
              <a:rPr lang="en-US" sz="2400" b="1" dirty="0" smtClean="0"/>
              <a:t>   </a:t>
            </a:r>
            <a:r>
              <a:rPr lang="ru-RU" sz="2400" b="1" dirty="0" smtClean="0"/>
              <a:t>л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928926" y="1428736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 </a:t>
            </a:r>
            <a:r>
              <a:rPr lang="en-US" sz="2400" b="1" dirty="0" smtClean="0"/>
              <a:t>  </a:t>
            </a:r>
            <a:r>
              <a:rPr lang="ru-RU" sz="2400" b="1" dirty="0" smtClean="0"/>
              <a:t>см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86248" y="3714752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4 см</a:t>
            </a:r>
            <a:endParaRPr lang="ru-RU" sz="28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286248" y="4214818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1 дм 2 см</a:t>
            </a:r>
            <a:endParaRPr lang="ru-RU" sz="28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286248" y="4714884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1 дм 3 см</a:t>
            </a:r>
            <a:endParaRPr lang="ru-RU" sz="28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286248" y="5214950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1 дм 4 см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428736"/>
          <a:ext cx="9144000" cy="5450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1880"/>
                <a:gridCol w="5652120"/>
              </a:tblGrid>
              <a:tr h="465622">
                <a:tc>
                  <a:txBody>
                    <a:bodyPr/>
                    <a:lstStyle/>
                    <a:p>
                      <a:pPr algn="ctr" rtl="0" eaLnBrk="1" latinLnBrk="0" hangingPunct="1"/>
                      <a:r>
                        <a:rPr kumimoji="0" lang="uk-UA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Зміст навчального матеріалу</a:t>
                      </a:r>
                      <a:endParaRPr kumimoji="0" lang="ru-RU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/>
                      <a:r>
                        <a:rPr kumimoji="0" lang="uk-UA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Державні вимоги до рівня загальноосвітньої підготовки учнів</a:t>
                      </a:r>
                      <a:endParaRPr kumimoji="0" lang="ru-RU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49352">
                <a:tc>
                  <a:txBody>
                    <a:bodyPr/>
                    <a:lstStyle/>
                    <a:p>
                      <a:r>
                        <a:rPr kumimoji="0" lang="uk-UA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Периметр многокутника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Периметр многокутника.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Правило знаходження периметра прямокутника (квадрата).</a:t>
                      </a:r>
                      <a:endParaRPr kumimoji="0"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kumimoji="0" lang="uk-UA" sz="20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розуміє 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поняття «периметр многокутника»;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застосовує 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правило знаходження периметра прямокутника (квадрата).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44624"/>
            <a:ext cx="8938320" cy="1252728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uk-UA" sz="3600" b="1" dirty="0" smtClean="0">
                <a:solidFill>
                  <a:srgbClr val="FFC000"/>
                </a:solidFill>
              </a:rPr>
              <a:t>Величини (протягом року)</a:t>
            </a:r>
            <a:endParaRPr lang="ru-RU" sz="3600" dirty="0" smtClean="0">
              <a:solidFill>
                <a:srgbClr val="FFC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Нова 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навчальна програма 2011 р. (</a:t>
            </a:r>
            <a:r>
              <a:rPr kumimoji="0" lang="uk-UA" sz="3600" b="1" i="0" u="none" strike="noStrike" kern="1200" cap="none" spc="0" normalizeH="0" baseline="0" noProof="0" dirty="0" smtClean="0">
                <a:ln w="12700">
                  <a:noFill/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зі змінами 2015 р.)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uk-UA" sz="36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2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клас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536372" y="2204864"/>
            <a:ext cx="5572132" cy="51435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428737"/>
          <a:ext cx="9144000" cy="6038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1880"/>
                <a:gridCol w="5652120"/>
              </a:tblGrid>
              <a:tr h="480558">
                <a:tc>
                  <a:txBody>
                    <a:bodyPr/>
                    <a:lstStyle/>
                    <a:p>
                      <a:pPr algn="ctr" rtl="0" eaLnBrk="1" latinLnBrk="0" hangingPunct="1"/>
                      <a:r>
                        <a:rPr kumimoji="0" lang="uk-UA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Зміст навчального матеріалу</a:t>
                      </a:r>
                      <a:endParaRPr kumimoji="0" lang="ru-RU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/>
                      <a:r>
                        <a:rPr kumimoji="0" lang="uk-UA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Державні вимоги до рівня загальноосвітньої підготовки учнів</a:t>
                      </a:r>
                      <a:endParaRPr kumimoji="0" lang="ru-RU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63102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Узагальнення і систематизація навчального матеріалу </a:t>
                      </a:r>
                      <a:r>
                        <a:rPr lang="uk-UA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за 1-й </a:t>
                      </a:r>
                      <a:r>
                        <a:rPr lang="uk-UA" sz="2000" b="1" dirty="0">
                          <a:latin typeface="Times New Roman"/>
                          <a:ea typeface="Times New Roman"/>
                          <a:cs typeface="Times New Roman"/>
                        </a:rPr>
                        <a:t>клас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Times New Roman"/>
                          <a:cs typeface="Times New Roman"/>
                        </a:rPr>
                        <a:t>Довжина, маса, місткість як властивості предметів навколишнього світу.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Times New Roman"/>
                          <a:ea typeface="Times New Roman"/>
                          <a:cs typeface="Times New Roman"/>
                        </a:rPr>
                        <a:t>Одиниці вимірювання </a:t>
                      </a:r>
                      <a:r>
                        <a:rPr lang="uk-UA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величин</a:t>
                      </a:r>
                      <a:r>
                        <a:rPr lang="uk-UA" sz="2000" dirty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2560320" algn="l"/>
                        </a:tabLst>
                      </a:pP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2560320" algn="l"/>
                        </a:tabLst>
                      </a:pPr>
                      <a:r>
                        <a:rPr lang="uk-UA" sz="20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має </a:t>
                      </a:r>
                      <a:r>
                        <a:rPr lang="uk-UA" sz="2000" i="1" dirty="0">
                          <a:latin typeface="Times New Roman"/>
                          <a:ea typeface="Times New Roman"/>
                          <a:cs typeface="Times New Roman"/>
                        </a:rPr>
                        <a:t>уявлення </a:t>
                      </a:r>
                      <a:r>
                        <a:rPr lang="uk-UA" sz="2000" dirty="0">
                          <a:latin typeface="Times New Roman"/>
                          <a:ea typeface="Times New Roman"/>
                          <a:cs typeface="Times New Roman"/>
                        </a:rPr>
                        <a:t>про довжину, масу, місткість як властивості предметів навколишнього світу;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2560320" algn="l"/>
                        </a:tabLst>
                      </a:pPr>
                      <a:r>
                        <a:rPr lang="uk-UA" sz="2000" i="1" dirty="0">
                          <a:latin typeface="Times New Roman"/>
                          <a:ea typeface="Times New Roman"/>
                          <a:cs typeface="Times New Roman"/>
                        </a:rPr>
                        <a:t>знає</a:t>
                      </a:r>
                      <a:r>
                        <a:rPr lang="uk-UA" sz="2000" dirty="0">
                          <a:latin typeface="Times New Roman"/>
                          <a:ea typeface="Times New Roman"/>
                          <a:cs typeface="Times New Roman"/>
                        </a:rPr>
                        <a:t> одиниці вимірювання довжини –  сантиметр, дециметр, метр і співвідношення між ними; 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2560320" algn="l"/>
                        </a:tabLst>
                      </a:pPr>
                      <a:r>
                        <a:rPr lang="uk-UA" sz="2000" i="1" dirty="0">
                          <a:latin typeface="Times New Roman"/>
                          <a:ea typeface="Times New Roman"/>
                          <a:cs typeface="Times New Roman"/>
                        </a:rPr>
                        <a:t>знає</a:t>
                      </a:r>
                      <a:r>
                        <a:rPr lang="uk-UA" sz="2000" dirty="0">
                          <a:latin typeface="Times New Roman"/>
                          <a:ea typeface="Times New Roman"/>
                          <a:cs typeface="Times New Roman"/>
                        </a:rPr>
                        <a:t> одиниці вимірювання маси – кілограм; місткості – літр;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2560320" algn="l"/>
                        </a:tabLst>
                      </a:pPr>
                      <a:r>
                        <a:rPr lang="uk-UA" sz="2000" i="1" dirty="0">
                          <a:latin typeface="Times New Roman"/>
                          <a:ea typeface="Times New Roman"/>
                          <a:cs typeface="Times New Roman"/>
                        </a:rPr>
                        <a:t>записує </a:t>
                      </a:r>
                      <a:r>
                        <a:rPr lang="uk-UA" sz="2000" dirty="0">
                          <a:latin typeface="Times New Roman"/>
                          <a:ea typeface="Times New Roman"/>
                          <a:cs typeface="Times New Roman"/>
                        </a:rPr>
                        <a:t>результати вимірювання в  сантиметрах, дециметрах, метрах  (см, дм, м);  </a:t>
                      </a:r>
                      <a:r>
                        <a:rPr lang="uk-UA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кілограмах </a:t>
                      </a:r>
                      <a:r>
                        <a:rPr lang="uk-UA" sz="2000" dirty="0">
                          <a:latin typeface="Times New Roman"/>
                          <a:ea typeface="Times New Roman"/>
                          <a:cs typeface="Times New Roman"/>
                        </a:rPr>
                        <a:t>(кг); літрах (л);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29989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Одиниця </a:t>
                      </a:r>
                      <a:r>
                        <a:rPr lang="uk-UA" sz="2000" dirty="0">
                          <a:latin typeface="Times New Roman"/>
                          <a:ea typeface="Times New Roman"/>
                          <a:cs typeface="Times New Roman"/>
                        </a:rPr>
                        <a:t>вимірювання маси – центнер.  Співвідношення між одиницями вимірювання маси: кілограмом – центнером.  </a:t>
                      </a:r>
                      <a:endParaRPr lang="uk-UA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2560320" algn="l"/>
                        </a:tabLst>
                      </a:pPr>
                      <a:r>
                        <a:rPr lang="uk-UA" sz="20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знає </a:t>
                      </a:r>
                      <a:r>
                        <a:rPr lang="uk-UA" sz="2000" dirty="0">
                          <a:latin typeface="Times New Roman"/>
                          <a:ea typeface="Times New Roman"/>
                          <a:cs typeface="Times New Roman"/>
                        </a:rPr>
                        <a:t>одиниці вимірювання маси (кілограм, центнер);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2000" i="1" dirty="0">
                          <a:latin typeface="Times New Roman"/>
                          <a:ea typeface="Times New Roman"/>
                          <a:cs typeface="Times New Roman"/>
                        </a:rPr>
                        <a:t>розуміє </a:t>
                      </a:r>
                      <a:r>
                        <a:rPr lang="uk-UA" sz="2000" dirty="0">
                          <a:latin typeface="Times New Roman"/>
                          <a:ea typeface="Times New Roman"/>
                          <a:cs typeface="Times New Roman"/>
                        </a:rPr>
                        <a:t>які одиниці вимірювання величини доцільно використовувати в конкретному випадку;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2560320" algn="l"/>
                        </a:tabLst>
                      </a:pPr>
                      <a:r>
                        <a:rPr lang="uk-UA" sz="2000" i="1" dirty="0">
                          <a:latin typeface="Times New Roman"/>
                          <a:ea typeface="Times New Roman"/>
                          <a:cs typeface="Times New Roman"/>
                        </a:rPr>
                        <a:t>записує </a:t>
                      </a:r>
                      <a:r>
                        <a:rPr lang="uk-UA" sz="2000" dirty="0">
                          <a:latin typeface="Times New Roman"/>
                          <a:ea typeface="Times New Roman"/>
                          <a:cs typeface="Times New Roman"/>
                        </a:rPr>
                        <a:t>результати вимірювання в  кілограмах (кг); центнерах (ц);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42699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Грошові </a:t>
                      </a:r>
                      <a:r>
                        <a:rPr lang="uk-UA" sz="2000" dirty="0">
                          <a:latin typeface="Times New Roman"/>
                          <a:ea typeface="Times New Roman"/>
                          <a:cs typeface="Times New Roman"/>
                        </a:rPr>
                        <a:t>одиниці – гривня, копійка</a:t>
                      </a:r>
                      <a:r>
                        <a:rPr lang="uk-UA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. Співвідношення </a:t>
                      </a:r>
                      <a:r>
                        <a:rPr lang="uk-UA" sz="2000" dirty="0">
                          <a:latin typeface="Times New Roman"/>
                          <a:ea typeface="Times New Roman"/>
                          <a:cs typeface="Times New Roman"/>
                        </a:rPr>
                        <a:t>між грошовими </a:t>
                      </a:r>
                      <a:r>
                        <a:rPr lang="uk-UA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одиницями.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знає 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грошові одиниці (гривня, копійка), співвідношення між ними;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записує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їх позначення: </a:t>
                      </a:r>
                      <a:r>
                        <a:rPr kumimoji="0" lang="uk-UA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грн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к.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2560320" algn="l"/>
                        </a:tabLst>
                      </a:pP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44624"/>
            <a:ext cx="8938320" cy="1252728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uk-UA" sz="3600" b="1" dirty="0" smtClean="0">
                <a:solidFill>
                  <a:srgbClr val="FFC000"/>
                </a:solidFill>
              </a:rPr>
              <a:t>Величини (протягом року)</a:t>
            </a:r>
            <a:endParaRPr lang="ru-RU" sz="3600" dirty="0" smtClean="0">
              <a:solidFill>
                <a:srgbClr val="FFC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Нова 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навчальна програма 2011 р. (</a:t>
            </a:r>
            <a:r>
              <a:rPr kumimoji="0" lang="uk-UA" sz="3600" b="1" i="0" u="none" strike="noStrike" kern="1200" cap="none" spc="0" normalizeH="0" baseline="0" noProof="0" dirty="0" smtClean="0">
                <a:ln w="12700">
                  <a:noFill/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зі змінами 2015 р.)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uk-UA" sz="36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2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клас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563888" y="2173920"/>
            <a:ext cx="5572132" cy="51435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Периметр многокутника</a:t>
            </a:r>
            <a:endParaRPr lang="ru-RU" sz="36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467544" y="1397000"/>
          <a:ext cx="8208912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DBF348-F2B6-4C63-82CB-60BF67DC2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30DBF348-F2B6-4C63-82CB-60BF67DC2F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35C333-39A7-485A-9CD5-E46485A3B2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8835C333-39A7-485A-9CD5-E46485A3B2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80DB3A-E214-4F57-B692-A57DF8BA7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E480DB3A-E214-4F57-B692-A57DF8BA7A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53C158-471B-4039-8A53-8DC5AF875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4953C158-471B-4039-8A53-8DC5AF875C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1E71C3-1538-4869-A323-A6864C0775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221E71C3-1538-4869-A323-A6864C0775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Периметр многокутника.</a:t>
            </a:r>
            <a:br>
              <a:rPr lang="uk-UA" sz="3600" dirty="0" smtClean="0"/>
            </a:br>
            <a:r>
              <a:rPr lang="uk-UA" sz="3600" dirty="0" smtClean="0"/>
              <a:t>І підхід до визначення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Актуалізація опорних знань</a:t>
            </a:r>
            <a:endParaRPr lang="ru-RU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9011235" cy="211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55448"/>
            <a:ext cx="8820472" cy="1252728"/>
          </a:xfrm>
        </p:spPr>
        <p:txBody>
          <a:bodyPr>
            <a:normAutofit/>
          </a:bodyPr>
          <a:lstStyle/>
          <a:p>
            <a:r>
              <a:rPr lang="uk-UA" sz="3600" dirty="0" smtClean="0"/>
              <a:t>Периметр многокутника. Ознайомлення</a:t>
            </a:r>
            <a:endParaRPr lang="ru-RU" sz="3600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8229600" cy="64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08920"/>
            <a:ext cx="47148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564904"/>
            <a:ext cx="40195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263251"/>
            <a:ext cx="9144000" cy="66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 l="14259" t="48938" r="13909" b="30173"/>
          <a:stretch>
            <a:fillRect/>
          </a:stretch>
        </p:blipFill>
        <p:spPr bwMode="auto">
          <a:xfrm rot="19440000">
            <a:off x="173220" y="2625777"/>
            <a:ext cx="583516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1406" y="4714884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4</a:t>
            </a:r>
            <a:r>
              <a:rPr lang="en-US" sz="2400" b="1" dirty="0" smtClean="0"/>
              <a:t> </a:t>
            </a:r>
            <a:r>
              <a:rPr lang="ru-RU" sz="2400" b="1" dirty="0" smtClean="0"/>
              <a:t>см</a:t>
            </a:r>
            <a:endParaRPr lang="ru-RU" sz="2400" b="1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 l="14259" t="48938" r="13909" b="30173"/>
          <a:stretch>
            <a:fillRect/>
          </a:stretch>
        </p:blipFill>
        <p:spPr bwMode="auto">
          <a:xfrm rot="1620000">
            <a:off x="1470823" y="4558016"/>
            <a:ext cx="607223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14348" y="4714884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+ 5</a:t>
            </a:r>
            <a:r>
              <a:rPr lang="en-US" sz="2400" b="1" dirty="0" smtClean="0"/>
              <a:t>  </a:t>
            </a:r>
            <a:r>
              <a:rPr lang="ru-RU" sz="2400" b="1" dirty="0" smtClean="0"/>
              <a:t>см</a:t>
            </a:r>
            <a:endParaRPr lang="ru-RU" sz="2400" b="1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/>
          <a:srcRect l="14259" t="48938" r="13909" b="30173"/>
          <a:stretch>
            <a:fillRect/>
          </a:stretch>
        </p:blipFill>
        <p:spPr bwMode="auto">
          <a:xfrm>
            <a:off x="500034" y="4357694"/>
            <a:ext cx="578647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643042" y="4714884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+ 8</a:t>
            </a:r>
            <a:r>
              <a:rPr lang="en-US" sz="2400" b="1" dirty="0" smtClean="0"/>
              <a:t> </a:t>
            </a:r>
            <a:r>
              <a:rPr lang="ru-RU" sz="2400" b="1" dirty="0" smtClean="0"/>
              <a:t>см = 17 см</a:t>
            </a:r>
            <a:endParaRPr lang="ru-RU" sz="2400" b="1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/>
          <a:srcRect l="14259" t="48938" r="13909" b="30173"/>
          <a:stretch>
            <a:fillRect/>
          </a:stretch>
        </p:blipFill>
        <p:spPr bwMode="auto">
          <a:xfrm>
            <a:off x="5357818" y="3000372"/>
            <a:ext cx="614366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4857752" y="4714884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6см + 6 см</a:t>
            </a:r>
            <a:endParaRPr lang="ru-RU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286512" y="4714884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+ 3</a:t>
            </a:r>
            <a:r>
              <a:rPr lang="en-US" sz="2400" b="1" dirty="0" smtClean="0"/>
              <a:t> </a:t>
            </a:r>
            <a:r>
              <a:rPr lang="ru-RU" sz="2400" b="1" dirty="0" smtClean="0"/>
              <a:t>см + 3 см</a:t>
            </a:r>
            <a:endParaRPr lang="ru-RU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072462" y="4714884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= 18 см</a:t>
            </a:r>
            <a:endParaRPr lang="ru-RU" sz="2400" b="1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 cstate="print"/>
          <a:srcRect l="14259" t="48938" r="13909" b="30173"/>
          <a:stretch>
            <a:fillRect/>
          </a:stretch>
        </p:blipFill>
        <p:spPr bwMode="auto">
          <a:xfrm rot="5400000">
            <a:off x="2500298" y="5143512"/>
            <a:ext cx="521497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dirty="0" smtClean="0"/>
              <a:t>Периметр многокутника. ІІ підхід до визначення. Актуалізація опорних знань та способів дії</a:t>
            </a:r>
            <a:endParaRPr lang="ru-RU" sz="36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229600" cy="1940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933056"/>
            <a:ext cx="8532440" cy="273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Периметр многокутника. Ознайомлення. ІІ підхід до визначення</a:t>
            </a:r>
            <a:endParaRPr lang="ru-RU" sz="36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8229600" cy="641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708920"/>
            <a:ext cx="32861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714876" y="2871613"/>
            <a:ext cx="4429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Довжина замкненої ламаної</a:t>
            </a:r>
          </a:p>
          <a:p>
            <a:r>
              <a:rPr lang="uk-UA" dirty="0" smtClean="0"/>
              <a:t>АВС</a:t>
            </a:r>
            <a:r>
              <a:rPr lang="en-US" dirty="0" smtClean="0"/>
              <a:t>D</a:t>
            </a:r>
            <a:r>
              <a:rPr lang="uk-UA" dirty="0" smtClean="0"/>
              <a:t> = 3 см + 1 </a:t>
            </a:r>
            <a:r>
              <a:rPr lang="uk-UA" dirty="0" err="1" smtClean="0"/>
              <a:t>см</a:t>
            </a:r>
            <a:r>
              <a:rPr lang="uk-UA" dirty="0" smtClean="0"/>
              <a:t> + 3 </a:t>
            </a:r>
            <a:r>
              <a:rPr lang="uk-UA" dirty="0" err="1" smtClean="0"/>
              <a:t>см</a:t>
            </a:r>
            <a:r>
              <a:rPr lang="uk-UA" dirty="0" smtClean="0"/>
              <a:t> + 5 </a:t>
            </a:r>
            <a:r>
              <a:rPr lang="uk-UA" dirty="0" err="1" smtClean="0"/>
              <a:t>см</a:t>
            </a:r>
            <a:r>
              <a:rPr lang="uk-UA" dirty="0" smtClean="0"/>
              <a:t> = 12 </a:t>
            </a:r>
            <a:r>
              <a:rPr lang="uk-UA" dirty="0" err="1" smtClean="0"/>
              <a:t>см</a:t>
            </a:r>
            <a:endParaRPr lang="ru-RU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1071538" y="4362467"/>
            <a:ext cx="7181850" cy="1495425"/>
            <a:chOff x="1071538" y="4362467"/>
            <a:chExt cx="7181850" cy="1495425"/>
          </a:xfrm>
        </p:grpSpPr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71538" y="4362467"/>
              <a:ext cx="7181850" cy="1495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5652120" y="5286388"/>
              <a:ext cx="220602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uk-UA" sz="2400" dirty="0" smtClean="0">
                  <a:latin typeface="Arial" pitchFamily="34" charset="0"/>
                  <a:cs typeface="Arial" pitchFamily="34" charset="0"/>
                </a:rPr>
                <a:t>многокутник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/>
        </p:nvCxnSpPr>
        <p:spPr>
          <a:xfrm flipV="1">
            <a:off x="1944184" y="3143248"/>
            <a:ext cx="928694" cy="85725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872878" y="3143248"/>
            <a:ext cx="571504" cy="158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444382" y="3143248"/>
            <a:ext cx="928694" cy="85725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>
            <a:off x="1944184" y="4000504"/>
            <a:ext cx="2428892" cy="158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Периметр многокутника. Закріплення</a:t>
            </a:r>
            <a:endParaRPr lang="ru-RU" sz="36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8229600" cy="2284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320645" y="2964653"/>
            <a:ext cx="928694" cy="158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14348" y="3538839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2см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214414" y="3538839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+ 5см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928794" y="3538839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+ 1см </a:t>
            </a:r>
            <a:endParaRPr lang="ru-RU" sz="24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85786" y="2498718"/>
            <a:ext cx="2357454" cy="158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928926" y="2714620"/>
            <a:ext cx="428628" cy="158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143240" y="2928934"/>
            <a:ext cx="928694" cy="158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43174" y="3538839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+ 2см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357554" y="3538839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+ 1см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071934" y="3538839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+ 7см = 18 см</a:t>
            </a:r>
            <a:endParaRPr lang="ru-RU" sz="2400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3822695" y="3178967"/>
            <a:ext cx="499272" cy="79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0800000">
            <a:off x="785786" y="3427411"/>
            <a:ext cx="3286148" cy="158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7" grpId="0"/>
      <p:bldP spid="18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14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4864"/>
            <a:ext cx="21240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2564904"/>
            <a:ext cx="25146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2204864"/>
            <a:ext cx="1248139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2780928"/>
            <a:ext cx="14668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3284984"/>
            <a:ext cx="15335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4088" y="3789040"/>
            <a:ext cx="15811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64088" y="4293096"/>
            <a:ext cx="1619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92280" y="2780928"/>
            <a:ext cx="5238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67744" y="4581539"/>
            <a:ext cx="22288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214414" y="5517232"/>
            <a:ext cx="7715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/>
              <a:t>Розв'язання</a:t>
            </a:r>
          </a:p>
          <a:p>
            <a:r>
              <a:rPr lang="uk-UA" sz="2400" i="1" dirty="0" smtClean="0"/>
              <a:t>6 + 4 +  8 + 2  = 20 (см)</a:t>
            </a:r>
          </a:p>
          <a:p>
            <a:r>
              <a:rPr lang="uk-UA" sz="2400" b="1" i="1" dirty="0" smtClean="0"/>
              <a:t>Відповідь</a:t>
            </a:r>
            <a:r>
              <a:rPr lang="uk-UA" sz="2400" i="1" dirty="0" smtClean="0"/>
              <a:t>:  периметр фігури 20 см.</a:t>
            </a:r>
          </a:p>
          <a:p>
            <a:endParaRPr lang="uk-UA" sz="2400" i="1" dirty="0" smtClean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2571736" y="2857496"/>
            <a:ext cx="1428760" cy="114300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5357818" y="2786058"/>
            <a:ext cx="164307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357818" y="3286124"/>
            <a:ext cx="164307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357818" y="3786190"/>
            <a:ext cx="164307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357818" y="4286256"/>
            <a:ext cx="164307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143768" y="2786058"/>
            <a:ext cx="428628" cy="2000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143108" y="5072074"/>
            <a:ext cx="2286016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143372" y="4572008"/>
            <a:ext cx="164307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428992" y="4572008"/>
            <a:ext cx="164307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000364" y="4643446"/>
            <a:ext cx="164307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071670" y="4572008"/>
            <a:ext cx="164307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4000496" y="2857496"/>
            <a:ext cx="571504" cy="158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16200000" flipH="1">
            <a:off x="4179091" y="3250405"/>
            <a:ext cx="1143008" cy="35719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10800000">
            <a:off x="2571736" y="4000504"/>
            <a:ext cx="2357454" cy="158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8964488" cy="258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85720" y="3286124"/>
            <a:ext cx="8858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/>
              <a:t>Висновок</a:t>
            </a:r>
            <a:r>
              <a:rPr lang="uk-UA" sz="2400" dirty="0" smtClean="0"/>
              <a:t>:</a:t>
            </a:r>
          </a:p>
          <a:p>
            <a:r>
              <a:rPr lang="uk-UA" sz="2400" dirty="0" smtClean="0"/>
              <a:t>різні за формою многокутники можуть мати рівні периметри.</a:t>
            </a:r>
            <a:endParaRPr lang="ru-RU" sz="24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37112"/>
            <a:ext cx="8964488" cy="222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4350641"/>
            <a:ext cx="9144000" cy="2507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-32" y="2214554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8</a:t>
            </a:r>
            <a:r>
              <a:rPr lang="en-US" sz="2400" b="1" dirty="0" smtClean="0"/>
              <a:t> </a:t>
            </a:r>
            <a:r>
              <a:rPr lang="ru-RU" sz="2400" b="1" dirty="0" smtClean="0"/>
              <a:t>см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357554" y="2753021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8</a:t>
            </a:r>
            <a:r>
              <a:rPr lang="en-US" sz="2400" b="1" dirty="0" smtClean="0"/>
              <a:t>  </a:t>
            </a:r>
            <a:r>
              <a:rPr lang="ru-RU" sz="2400" b="1" dirty="0" smtClean="0"/>
              <a:t>см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500826" y="2500306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8</a:t>
            </a:r>
            <a:r>
              <a:rPr lang="en-US" sz="2400" b="1" dirty="0" smtClean="0"/>
              <a:t> </a:t>
            </a:r>
            <a:r>
              <a:rPr lang="ru-RU" sz="2400" b="1" dirty="0" smtClean="0"/>
              <a:t>см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Периметр трикутника, прямокутника, квадрата</a:t>
            </a:r>
            <a:endParaRPr lang="ru-RU" sz="3600" dirty="0"/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2611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876256" y="3717032"/>
            <a:ext cx="226774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76256" y="2060848"/>
            <a:ext cx="2267744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3573016"/>
            <a:ext cx="273630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563888" y="1988840"/>
            <a:ext cx="2736304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51520" y="3717032"/>
            <a:ext cx="2736304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49080"/>
            <a:ext cx="8804478" cy="213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7072"/>
            <a:ext cx="9144000" cy="2117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17032"/>
            <a:ext cx="8964488" cy="2328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4071942"/>
            <a:ext cx="7920880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Дякую за увагу!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Довжина. Маса. Місткість</a:t>
            </a:r>
            <a:endParaRPr lang="ru-RU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8229600" cy="1815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56992"/>
            <a:ext cx="8347732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56792"/>
            <a:ext cx="9144000" cy="170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56992"/>
            <a:ext cx="9013121" cy="2730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dirty="0" smtClean="0"/>
              <a:t>Пропедевтика введення одиниці вимірювання довжини – 1 км; одиниці вимірювання маси – 1 г</a:t>
            </a:r>
            <a:endParaRPr lang="ru-RU" sz="3600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8229600" cy="1578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068960"/>
            <a:ext cx="8352928" cy="2220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5373216"/>
            <a:ext cx="7092280" cy="127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Перетворення величин</a:t>
            </a:r>
            <a:endParaRPr lang="ru-RU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29600" cy="2147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Вартість</a:t>
            </a:r>
            <a:endParaRPr lang="ru-RU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8229600" cy="339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9060548" cy="3296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2131018"/>
            <a:ext cx="8964488" cy="2280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72816"/>
            <a:ext cx="8960933" cy="275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428736"/>
          <a:ext cx="9144000" cy="5450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1880"/>
                <a:gridCol w="5652120"/>
              </a:tblGrid>
              <a:tr h="465622">
                <a:tc>
                  <a:txBody>
                    <a:bodyPr/>
                    <a:lstStyle/>
                    <a:p>
                      <a:pPr algn="ctr" rtl="0" eaLnBrk="1" latinLnBrk="0" hangingPunct="1"/>
                      <a:r>
                        <a:rPr kumimoji="0" lang="uk-UA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Зміст навчального матеріалу</a:t>
                      </a:r>
                      <a:endParaRPr kumimoji="0" lang="ru-RU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eaLnBrk="1" latinLnBrk="0" hangingPunct="1"/>
                      <a:r>
                        <a:rPr kumimoji="0" lang="uk-UA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Державні вимоги до рівня загальноосвітньої підготовки учнів</a:t>
                      </a:r>
                      <a:endParaRPr kumimoji="0" lang="ru-RU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749352">
                <a:tc>
                  <a:txBody>
                    <a:bodyPr/>
                    <a:lstStyle/>
                    <a:p>
                      <a:r>
                        <a:rPr kumimoji="0" lang="uk-UA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Час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Одиниці вимірювання часу.  Доба, місяць, рік.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Година. Хвилина. Визначення часу за годинником.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Співвідношення між одиницями часу. </a:t>
                      </a:r>
                      <a:endParaRPr kumimoji="0"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kumimoji="0" lang="uk-UA" sz="20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знає 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одиниці часу (доба, місяць, рік; година, хвилина) 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знає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співвідношення між добою і місяцем, </a:t>
                      </a:r>
                      <a:r>
                        <a:rPr kumimoji="0" lang="uk-UA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місяцем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і роком; годиною і хвилиною;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визначає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час за годинником;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записує </a:t>
                      </a:r>
                      <a:r>
                        <a:rPr kumimoji="0" lang="uk-UA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результати визначення часу, використовуючи скорочені позначення </a:t>
                      </a: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uk-UA" sz="20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год</a:t>
                      </a: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uk-UA" sz="20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хв</a:t>
                      </a:r>
                      <a:r>
                        <a:rPr kumimoji="0" lang="uk-UA" sz="20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endParaRPr kumimoji="0" lang="ru-RU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44624"/>
            <a:ext cx="8938320" cy="1252728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defRPr/>
            </a:pPr>
            <a:r>
              <a:rPr lang="uk-UA" sz="3600" b="1" dirty="0" smtClean="0">
                <a:solidFill>
                  <a:srgbClr val="FFC000"/>
                </a:solidFill>
              </a:rPr>
              <a:t>Величини (протягом року)</a:t>
            </a:r>
            <a:endParaRPr lang="ru-RU" sz="3600" dirty="0" smtClean="0">
              <a:solidFill>
                <a:srgbClr val="FFC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Нова 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навчальна програма 2011 р. (</a:t>
            </a:r>
            <a:r>
              <a:rPr kumimoji="0" lang="uk-UA" sz="3600" b="1" i="0" u="none" strike="noStrike" kern="1200" cap="none" spc="0" normalizeH="0" baseline="0" noProof="0" dirty="0" smtClean="0">
                <a:ln w="12700">
                  <a:noFill/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зі змінами 2015 р.)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uk-UA" sz="36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2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клас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536372" y="2173920"/>
            <a:ext cx="5572132" cy="51435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Доба. Тиждень. Місяць. Рік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Актуалізація опорних знань.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406" y="2492896"/>
            <a:ext cx="8936594" cy="270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92896"/>
            <a:ext cx="9144000" cy="1745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12077"/>
            <a:ext cx="9144000" cy="255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Одиниці часу, пов'язані з обертанням небесних тіл</a:t>
            </a:r>
            <a:endParaRPr lang="ru-RU" sz="3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8229600" cy="630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20888"/>
            <a:ext cx="8424936" cy="65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40968"/>
            <a:ext cx="9144000" cy="1306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772816"/>
            <a:ext cx="8424936" cy="650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НОГМ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572</TotalTime>
  <Words>796</Words>
  <Application>Microsoft Office PowerPoint</Application>
  <PresentationFormat>Экран (4:3)</PresentationFormat>
  <Paragraphs>133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Модульная</vt:lpstr>
      <vt:lpstr>Методика навчання основних величин в курсі математики 2-го класу</vt:lpstr>
      <vt:lpstr>Слайд 2</vt:lpstr>
      <vt:lpstr>Довжина. Маса. Місткість</vt:lpstr>
      <vt:lpstr>Пропедевтика введення одиниці вимірювання довжини – 1 км; одиниці вимірювання маси – 1 г</vt:lpstr>
      <vt:lpstr>Перетворення величин</vt:lpstr>
      <vt:lpstr>Вартість</vt:lpstr>
      <vt:lpstr>Слайд 7</vt:lpstr>
      <vt:lpstr>Доба. Тиждень. Місяць. Рік</vt:lpstr>
      <vt:lpstr>Одиниці часу, пов'язані з обертанням небесних тіл</vt:lpstr>
      <vt:lpstr>Одиниці часу, пов'язані з обертанням небесних тіл</vt:lpstr>
      <vt:lpstr>Одиниці часу, пов'язані з обертанням небесних тіл</vt:lpstr>
      <vt:lpstr>Назви місяців відповідно пір року</vt:lpstr>
      <vt:lpstr>Слайд 13</vt:lpstr>
      <vt:lpstr>Визначення часу за годинником</vt:lpstr>
      <vt:lpstr>Слайд 15</vt:lpstr>
      <vt:lpstr>Перетворення іменованих чисел. Порівняння іменованих чисел</vt:lpstr>
      <vt:lpstr>Додавання і віднімання іменованих чисел</vt:lpstr>
      <vt:lpstr>Слайд 18</vt:lpstr>
      <vt:lpstr>Слайд 19</vt:lpstr>
      <vt:lpstr>Периметр многокутника</vt:lpstr>
      <vt:lpstr>Периметр многокутника. І підхід до визначення</vt:lpstr>
      <vt:lpstr>Периметр многокутника. Ознайомлення</vt:lpstr>
      <vt:lpstr>Периметр многокутника. ІІ підхід до визначення. Актуалізація опорних знань та способів дії</vt:lpstr>
      <vt:lpstr>Периметр многокутника. Ознайомлення. ІІ підхід до визначення</vt:lpstr>
      <vt:lpstr>Периметр многокутника. Закріплення</vt:lpstr>
      <vt:lpstr>Слайд 26</vt:lpstr>
      <vt:lpstr>Слайд 27</vt:lpstr>
      <vt:lpstr>Периметр трикутника, прямокутника, квадрата</vt:lpstr>
      <vt:lpstr>Дякую за увагу!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навчання основних величин в курсі математики початкової школи</dc:title>
  <dc:creator>Светлана</dc:creator>
  <cp:lastModifiedBy>Marinochka</cp:lastModifiedBy>
  <cp:revision>61</cp:revision>
  <dcterms:created xsi:type="dcterms:W3CDTF">2013-04-28T18:10:59Z</dcterms:created>
  <dcterms:modified xsi:type="dcterms:W3CDTF">2016-01-27T20:51:08Z</dcterms:modified>
</cp:coreProperties>
</file>