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29.07.2016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/>
              <a:t>Державний стандарт</a:t>
            </a:r>
            <a:br>
              <a:rPr lang="uk-UA" sz="3600" dirty="0" smtClean="0"/>
            </a:br>
            <a:r>
              <a:rPr lang="uk-UA" sz="3600" dirty="0" smtClean="0"/>
              <a:t>Змістова лінія  </a:t>
            </a:r>
            <a:r>
              <a:rPr lang="uk-UA" sz="3600" dirty="0" err="1" smtClean="0"/>
              <a:t>“Величини”</a:t>
            </a:r>
            <a:r>
              <a:rPr lang="uk-UA" sz="3600" dirty="0" smtClean="0"/>
              <a:t> 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4430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44"/>
                <a:gridCol w="7772356"/>
              </a:tblGrid>
              <a:tr h="835479">
                <a:tc>
                  <a:txBody>
                    <a:bodyPr/>
                    <a:lstStyle/>
                    <a:p>
                      <a:r>
                        <a:rPr lang="uk-UA" sz="2400" dirty="0" smtClean="0">
                          <a:latin typeface="+mn-lt"/>
                        </a:rPr>
                        <a:t>Зміст</a:t>
                      </a:r>
                      <a:endParaRPr lang="ru-RU" sz="2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Державні вимоги до рівня </a:t>
                      </a:r>
                      <a:r>
                        <a:rPr kumimoji="0" lang="uk-UA" sz="2400" b="1" kern="1200" baseline="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uk-UA" sz="2400" b="1" kern="1200" noProof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загальноосвітньої підготовки учнів</a:t>
                      </a:r>
                      <a:endParaRPr lang="uk-UA" sz="2400" noProof="0" dirty="0" smtClean="0">
                        <a:latin typeface="+mn-lt"/>
                      </a:endParaRPr>
                    </a:p>
                  </a:txBody>
                  <a:tcPr/>
                </a:tc>
              </a:tr>
              <a:tr h="3932112">
                <a:tc>
                  <a:txBody>
                    <a:bodyPr/>
                    <a:lstStyle/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Довжина. </a:t>
                      </a: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Маса. </a:t>
                      </a: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Місткість. </a:t>
                      </a: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Час. </a:t>
                      </a: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Вартість. </a:t>
                      </a: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Площа</a:t>
                      </a:r>
                      <a:endParaRPr kumimoji="0" lang="uk-UA" sz="2000" kern="1200" noProof="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визначати довжини об’єктів навколишньої дійсності за допомогою різних одиниць вимірювання; </a:t>
                      </a: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+mn-lt"/>
                          <a:ea typeface="Times New Roman"/>
                          <a:cs typeface="Times New Roman"/>
                        </a:rPr>
                        <a:t>мати </a:t>
                      </a: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уявлення про вимірювання маси за допомогою терезів, подавати масу в різних одиницях вимірювання; </a:t>
                      </a: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+mn-lt"/>
                          <a:ea typeface="Times New Roman"/>
                          <a:cs typeface="Times New Roman"/>
                        </a:rPr>
                        <a:t>мати </a:t>
                      </a: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уявлення про вимірювання місткості та про літр як одиницю вимірювання; </a:t>
                      </a: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+mn-lt"/>
                          <a:ea typeface="Times New Roman"/>
                          <a:cs typeface="Times New Roman"/>
                        </a:rPr>
                        <a:t>користуватися </a:t>
                      </a: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годинником і календарем як засобами вимірювання часу, подавати проміжки часу в різних одиницях вимірювання; </a:t>
                      </a: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+mn-lt"/>
                          <a:ea typeface="Times New Roman"/>
                          <a:cs typeface="Times New Roman"/>
                        </a:rPr>
                        <a:t>мати </a:t>
                      </a: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уявлення про вартість та співвідношення між </a:t>
                      </a:r>
                      <a:r>
                        <a:rPr lang="uk-UA" sz="2000" dirty="0" smtClean="0">
                          <a:latin typeface="+mn-lt"/>
                          <a:ea typeface="Times New Roman"/>
                          <a:cs typeface="Times New Roman"/>
                        </a:rPr>
                        <a:t>одиницями вартості </a:t>
                      </a: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в Україні; </a:t>
                      </a: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indent="45720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latin typeface="+mn-lt"/>
                          <a:ea typeface="Times New Roman"/>
                          <a:cs typeface="Times New Roman"/>
                        </a:rPr>
                        <a:t>визначати </a:t>
                      </a:r>
                      <a:r>
                        <a:rPr lang="uk-UA" sz="2000" dirty="0">
                          <a:latin typeface="+mn-lt"/>
                          <a:ea typeface="Times New Roman"/>
                          <a:cs typeface="Times New Roman"/>
                        </a:rPr>
                        <a:t>периметр многокутника; </a:t>
                      </a: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lang="uk-UA" sz="2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7552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smtClean="0"/>
              <a:t>Державний стандарт</a:t>
            </a:r>
            <a:br>
              <a:rPr lang="uk-UA" sz="4000" dirty="0" smtClean="0"/>
            </a:br>
            <a:r>
              <a:rPr lang="uk-UA" sz="4000" dirty="0" smtClean="0"/>
              <a:t>Змістова лінія  </a:t>
            </a:r>
            <a:r>
              <a:rPr lang="uk-UA" sz="4000" dirty="0" err="1" smtClean="0"/>
              <a:t>“Величини”</a:t>
            </a:r>
            <a:r>
              <a:rPr lang="uk-UA" sz="4000" dirty="0" smtClean="0"/>
              <a:t> </a:t>
            </a:r>
            <a:endParaRPr lang="ru-RU" dirty="0">
              <a:solidFill>
                <a:srgbClr val="FFC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6444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44"/>
                <a:gridCol w="7772356"/>
              </a:tblGrid>
              <a:tr h="848271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kern="120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Зміст</a:t>
                      </a:r>
                      <a:endParaRPr kumimoji="0" lang="ru-RU" sz="2400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Державні вимоги до рівня  загальноосвітньої підготовки учнів</a:t>
                      </a:r>
                    </a:p>
                  </a:txBody>
                  <a:tcPr/>
                </a:tc>
              </a:tr>
              <a:tr h="3080819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Довжина. Маса. Місткість. Час. Вартість. Площа</a:t>
                      </a:r>
                      <a:endParaRPr kumimoji="0" lang="uk-UA" sz="2000" kern="1200" noProof="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720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застосовувати </a:t>
                      </a:r>
                      <a:r>
                        <a:rPr kumimoji="0" lang="uk-UA" sz="200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формули під час обчислення периметра й площі прямокутника; </a:t>
                      </a: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45720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порівнювати </a:t>
                      </a:r>
                      <a:r>
                        <a:rPr kumimoji="0" lang="uk-UA" sz="200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й упорядковувати об’єкти за різними ознаками (довжиною, масою, місткістю, площею); </a:t>
                      </a: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45720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замінювати </a:t>
                      </a:r>
                      <a:r>
                        <a:rPr kumimoji="0" lang="uk-UA" sz="200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одні одиниці вимірювання величини іншими, порівнювати значення однойменних величин, виконувати арифметичні дії з ними; </a:t>
                      </a: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indent="45720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застосовувати </a:t>
                      </a:r>
                      <a:r>
                        <a:rPr kumimoji="0" lang="uk-UA" sz="2000" kern="1200" dirty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співвідношення між одиницями вимірювання величини під час розв’язування навчально-пізнавальних і практично зорієнтованих </a:t>
                      </a:r>
                      <a:r>
                        <a:rPr kumimoji="0" lang="uk-UA" sz="2000" kern="120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задач</a:t>
                      </a: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ru-RU" sz="2000" kern="120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252728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Державний стандарт</a:t>
            </a:r>
            <a:br>
              <a:rPr lang="uk-UA" sz="3600" dirty="0" smtClean="0"/>
            </a:br>
            <a:r>
              <a:rPr lang="uk-UA" sz="3600" dirty="0" smtClean="0"/>
              <a:t>Змістова лінія  </a:t>
            </a:r>
            <a:r>
              <a:rPr lang="uk-UA" sz="3600" dirty="0" err="1" smtClean="0"/>
              <a:t>“Величини”</a:t>
            </a:r>
            <a:r>
              <a:rPr lang="uk-UA" sz="3600" dirty="0" smtClean="0"/>
              <a:t> 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1428736"/>
          <a:ext cx="9144000" cy="5565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28"/>
                <a:gridCol w="7715272"/>
              </a:tblGrid>
              <a:tr h="1003586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400" kern="120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Зміст</a:t>
                      </a:r>
                      <a:endParaRPr kumimoji="0" lang="ru-RU" sz="2400" kern="1200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400" kern="1200" noProof="0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Державні вимоги до рівня  загальноосвітньої підготовки учнів</a:t>
                      </a:r>
                    </a:p>
                  </a:txBody>
                  <a:tcPr/>
                </a:tc>
              </a:tr>
              <a:tr h="2316463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Групи </a:t>
                      </a:r>
                      <a:r>
                        <a:rPr kumimoji="0" lang="uk-UA" sz="2000" kern="1200" noProof="0" dirty="0" err="1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взаємо-пов’язаних</a:t>
                      </a: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величин</a:t>
                      </a:r>
                      <a:endParaRPr kumimoji="0" lang="uk-UA" sz="2000" kern="1200" noProof="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45720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розуміти, що ситуації, які трапляються в навколишньому світі можуть описуватися трьома взаємопов’язаними величинами (вартість, ціна, кількість; відстань, швидкість, час); </a:t>
                      </a:r>
                    </a:p>
                    <a:p>
                      <a:pPr marL="0" indent="457200" algn="just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uk-UA" sz="20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застосовувати правило знаходження однієї величини за двома іншими під час розв’язування сюжетних задач</a:t>
                      </a: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 smtClean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endParaRPr kumimoji="0" lang="uk-UA" sz="2000" kern="1200" noProof="0" dirty="0">
                        <a:solidFill>
                          <a:schemeClr val="dk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119</TotalTime>
  <Words>226</Words>
  <Application>Microsoft Office PowerPoint</Application>
  <PresentationFormat>Экран (4:3)</PresentationFormat>
  <Paragraphs>43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Модульная</vt:lpstr>
      <vt:lpstr>Державний стандарт Змістова лінія  “Величини” </vt:lpstr>
      <vt:lpstr>Державний стандарт Змістова лінія  “Величини” </vt:lpstr>
      <vt:lpstr>Державний стандарт Змістова лінія  “Величини”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Змістова лінія «Величини» за Державним  стандартом початкової загальної освіти</dc:title>
  <dc:creator>Marinochka</dc:creator>
  <cp:lastModifiedBy>Marinochka</cp:lastModifiedBy>
  <cp:revision>18</cp:revision>
  <dcterms:created xsi:type="dcterms:W3CDTF">2015-04-13T10:15:31Z</dcterms:created>
  <dcterms:modified xsi:type="dcterms:W3CDTF">2016-07-29T09:10:59Z</dcterms:modified>
</cp:coreProperties>
</file>