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6" r:id="rId2"/>
    <p:sldId id="27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першому класі: Метод. </a:t>
          </a:r>
          <a:r>
            <a:rPr lang="uk-UA" sz="2400" dirty="0" err="1" smtClean="0"/>
            <a:t>пос</a:t>
          </a:r>
          <a:r>
            <a:rPr lang="uk-UA" sz="2400" dirty="0" smtClean="0"/>
            <a:t>. для </a:t>
          </a:r>
          <a:r>
            <a:rPr lang="uk-UA" sz="2400" dirty="0" err="1" smtClean="0"/>
            <a:t>вчит</a:t>
          </a:r>
          <a:r>
            <a:rPr lang="uk-UA" sz="2400" dirty="0" smtClean="0"/>
            <a:t>. перших класів та </a:t>
          </a:r>
          <a:r>
            <a:rPr lang="uk-UA" sz="2400" dirty="0" err="1" smtClean="0"/>
            <a:t>студ</a:t>
          </a:r>
          <a:r>
            <a:rPr lang="uk-UA" sz="2400" dirty="0" smtClean="0"/>
            <a:t>. за спец. 6.010100 </a:t>
          </a:r>
          <a:r>
            <a:rPr lang="uk-UA" sz="2400" dirty="0" err="1" smtClean="0"/>
            <a:t>“Початкове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ОКР </a:t>
          </a:r>
          <a:r>
            <a:rPr lang="uk-UA" sz="2400" dirty="0" err="1" smtClean="0"/>
            <a:t>“бакалавр”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 – 240 с. – С. 206-216.</a:t>
          </a:r>
          <a:endParaRPr lang="uk-UA" sz="2400" noProof="0" dirty="0">
            <a:solidFill>
              <a:srgbClr val="FF0000"/>
            </a:solidFill>
          </a:endParaRPr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marL="0" marR="0" indent="0" algn="just" defTabSz="914400" eaLnBrk="1" fontAlgn="auto" latinLnBrk="0" hangingPunct="1">
            <a:lnSpc>
              <a:spcPct val="8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другому класі: Метод. </a:t>
          </a:r>
          <a:r>
            <a:rPr lang="uk-UA" sz="2400" dirty="0" err="1" smtClean="0"/>
            <a:t>пос</a:t>
          </a:r>
          <a:r>
            <a:rPr lang="uk-UA" sz="2400" dirty="0" smtClean="0"/>
            <a:t>. для </a:t>
          </a:r>
          <a:r>
            <a:rPr lang="uk-UA" sz="2400" dirty="0" err="1" smtClean="0"/>
            <a:t>вчит</a:t>
          </a:r>
          <a:r>
            <a:rPr lang="uk-UA" sz="2400" dirty="0" smtClean="0"/>
            <a:t>. перших класів та </a:t>
          </a:r>
          <a:r>
            <a:rPr lang="uk-UA" sz="2400" dirty="0" err="1" smtClean="0"/>
            <a:t>студ</a:t>
          </a:r>
          <a:r>
            <a:rPr lang="uk-UA" sz="2400" dirty="0" smtClean="0"/>
            <a:t>. за спец. 6.010100 </a:t>
          </a:r>
          <a:r>
            <a:rPr lang="uk-UA" sz="2400" dirty="0" err="1" smtClean="0"/>
            <a:t>“Початкове</a:t>
          </a:r>
          <a:r>
            <a:rPr lang="uk-UA" sz="2400" dirty="0" smtClean="0"/>
            <a:t> </a:t>
          </a:r>
          <a:r>
            <a:rPr lang="uk-UA" sz="2400" dirty="0" err="1" smtClean="0"/>
            <a:t>навчання”</a:t>
          </a:r>
          <a:r>
            <a:rPr lang="uk-UA" sz="2400" dirty="0" smtClean="0"/>
            <a:t>, ОКР </a:t>
          </a:r>
          <a:r>
            <a:rPr lang="uk-UA" sz="2400" dirty="0" err="1" smtClean="0"/>
            <a:t>“бакалавр”</a:t>
          </a:r>
          <a:r>
            <a:rPr lang="uk-UA" sz="2400" dirty="0" smtClean="0"/>
            <a:t>. — Одеса: </a:t>
          </a:r>
          <a:r>
            <a:rPr lang="uk-UA" sz="2400" dirty="0" err="1" smtClean="0"/>
            <a:t>“Фенікс”</a:t>
          </a:r>
          <a:r>
            <a:rPr lang="uk-UA" sz="2400" dirty="0" smtClean="0"/>
            <a:t>, 2011 – 262 </a:t>
          </a:r>
          <a:r>
            <a:rPr lang="uk-UA" sz="2400" dirty="0" smtClean="0">
              <a:solidFill>
                <a:schemeClr val="tx1"/>
              </a:solidFill>
            </a:rPr>
            <a:t>с. – С. 225-231.</a:t>
          </a:r>
          <a:endParaRPr lang="uk-UA" sz="2400" noProof="0" dirty="0">
            <a:solidFill>
              <a:schemeClr val="tx1"/>
            </a:solidFill>
          </a:endParaRPr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/>
            <a:t>Скворцова</a:t>
          </a:r>
          <a:r>
            <a:rPr lang="uk-UA" sz="2400" b="1" dirty="0" smtClean="0"/>
            <a:t> С.О..</a:t>
          </a:r>
          <a:r>
            <a:rPr lang="ru-RU" sz="2400" dirty="0" smtClean="0"/>
            <a:t> М</a:t>
          </a:r>
          <a:r>
            <a:rPr lang="uk-UA" sz="2400" dirty="0" err="1" smtClean="0"/>
            <a:t>етодика</a:t>
          </a:r>
          <a:r>
            <a:rPr lang="uk-UA" sz="2400" dirty="0" smtClean="0"/>
            <a:t> навчання математики в третьому класі: </a:t>
          </a:r>
          <a:r>
            <a:rPr lang="uk-UA" sz="2400" dirty="0" err="1" smtClean="0"/>
            <a:t>Навч</a:t>
          </a:r>
          <a:r>
            <a:rPr lang="uk-UA" sz="2400" dirty="0" smtClean="0"/>
            <a:t>. </a:t>
          </a:r>
          <a:r>
            <a:rPr lang="uk-UA" sz="2400" dirty="0" err="1" smtClean="0"/>
            <a:t>пос</a:t>
          </a:r>
          <a:r>
            <a:rPr lang="uk-UA" sz="2400" dirty="0" smtClean="0"/>
            <a:t>. / С.О. </a:t>
          </a:r>
          <a:r>
            <a:rPr lang="uk-UA" sz="2400" dirty="0" err="1" smtClean="0"/>
            <a:t>Скворцова</a:t>
          </a:r>
          <a:r>
            <a:rPr lang="uk-UA" sz="2400" dirty="0" smtClean="0"/>
            <a:t>, Г.І. Мартинова, Т.О. Шевченко — </a:t>
          </a:r>
          <a:r>
            <a:rPr lang="uk-UA" sz="2400" dirty="0" smtClean="0">
              <a:solidFill>
                <a:schemeClr val="tx1"/>
              </a:solidFill>
            </a:rPr>
            <a:t>Одеса: Автограф, 2003.— 268 с. – С. 170-177.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F83712-4AAA-437D-81EC-91F229144B05}" type="presOf" srcId="{DD079A72-2727-424D-B5FE-A91191538121}" destId="{1B3D0ADA-319A-4940-B395-95DDFC699AD5}" srcOrd="0" destOrd="0" presId="urn:microsoft.com/office/officeart/2005/8/layout/hList6"/>
    <dgm:cxn modelId="{191BA625-0CDF-485C-ABF3-A666497974A6}" type="presOf" srcId="{A1FDD25E-E824-4031-88BC-0F373555732D}" destId="{4D486EF9-B268-495E-A68E-24F75757F6C9}" srcOrd="0" destOrd="0" presId="urn:microsoft.com/office/officeart/2005/8/layout/hList6"/>
    <dgm:cxn modelId="{A6DA18E6-024B-497E-9028-2055FFB80DBF}" type="presOf" srcId="{904D20C8-10B8-4171-B597-768FCCA53FB4}" destId="{AA690A2A-462F-4842-87AB-27D36FBE8E82}" srcOrd="0" destOrd="0" presId="urn:microsoft.com/office/officeart/2005/8/layout/hList6"/>
    <dgm:cxn modelId="{78688C24-6F57-44E6-9E01-622F9341398E}" type="presOf" srcId="{F0185DEC-A004-4FA4-88FD-66C2E3F007A9}" destId="{E6B34294-6D5C-4362-AE07-3750C0B6CB94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AF8C7B4C-C88C-4D0A-989F-3229DBC08447}" type="presParOf" srcId="{1B3D0ADA-319A-4940-B395-95DDFC699AD5}" destId="{E6B34294-6D5C-4362-AE07-3750C0B6CB94}" srcOrd="0" destOrd="0" presId="urn:microsoft.com/office/officeart/2005/8/layout/hList6"/>
    <dgm:cxn modelId="{00044D47-3BD3-4277-94DC-89EB9604F4A3}" type="presParOf" srcId="{1B3D0ADA-319A-4940-B395-95DDFC699AD5}" destId="{E8E4BE53-D7CF-43C4-9E28-06C19846DE34}" srcOrd="1" destOrd="0" presId="urn:microsoft.com/office/officeart/2005/8/layout/hList6"/>
    <dgm:cxn modelId="{F6859894-6164-48E9-9DA8-8E7162D4A593}" type="presParOf" srcId="{1B3D0ADA-319A-4940-B395-95DDFC699AD5}" destId="{AA690A2A-462F-4842-87AB-27D36FBE8E82}" srcOrd="2" destOrd="0" presId="urn:microsoft.com/office/officeart/2005/8/layout/hList6"/>
    <dgm:cxn modelId="{B90E5138-B8BA-40F0-B1FB-BBC9B2CCA405}" type="presParOf" srcId="{1B3D0ADA-319A-4940-B395-95DDFC699AD5}" destId="{5B68EF68-1A81-4AB3-AAA6-287B403EDA26}" srcOrd="3" destOrd="0" presId="urn:microsoft.com/office/officeart/2005/8/layout/hList6"/>
    <dgm:cxn modelId="{5C5DCEDB-E007-436F-8DC6-F4631FE45951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079A72-2727-424D-B5FE-A91191538121}" type="doc">
      <dgm:prSet loTypeId="urn:microsoft.com/office/officeart/2005/8/layout/hList6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F0185DEC-A004-4FA4-88FD-66C2E3F007A9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err="1" smtClean="0">
              <a:solidFill>
                <a:schemeClr val="tx1"/>
              </a:solidFill>
            </a:rPr>
            <a:t>Скворцова</a:t>
          </a:r>
          <a:r>
            <a:rPr lang="uk-UA" sz="2400" b="1" dirty="0" smtClean="0">
              <a:solidFill>
                <a:schemeClr val="tx1"/>
              </a:solidFill>
            </a:rPr>
            <a:t> С.О..</a:t>
          </a:r>
          <a:r>
            <a:rPr lang="ru-RU" sz="2400" dirty="0" smtClean="0">
              <a:solidFill>
                <a:schemeClr val="tx1"/>
              </a:solidFill>
            </a:rPr>
            <a:t> М</a:t>
          </a:r>
          <a:r>
            <a:rPr lang="uk-UA" sz="2400" dirty="0" err="1" smtClean="0">
              <a:solidFill>
                <a:schemeClr val="tx1"/>
              </a:solidFill>
            </a:rPr>
            <a:t>етодика</a:t>
          </a:r>
          <a:r>
            <a:rPr lang="uk-UA" sz="2400" dirty="0" smtClean="0">
              <a:solidFill>
                <a:schemeClr val="tx1"/>
              </a:solidFill>
            </a:rPr>
            <a:t> навчання математики в четвертому класі: </a:t>
          </a:r>
          <a:r>
            <a:rPr lang="uk-UA" sz="2400" dirty="0" err="1" smtClean="0">
              <a:solidFill>
                <a:schemeClr val="tx1"/>
              </a:solidFill>
            </a:rPr>
            <a:t>Навч</a:t>
          </a:r>
          <a:r>
            <a:rPr lang="uk-UA" sz="2400" dirty="0" smtClean="0">
              <a:solidFill>
                <a:schemeClr val="tx1"/>
              </a:solidFill>
            </a:rPr>
            <a:t>. </a:t>
          </a:r>
          <a:r>
            <a:rPr lang="uk-UA" sz="2400" dirty="0" err="1" smtClean="0">
              <a:solidFill>
                <a:schemeClr val="tx1"/>
              </a:solidFill>
            </a:rPr>
            <a:t>пос</a:t>
          </a:r>
          <a:r>
            <a:rPr lang="uk-UA" sz="2400" dirty="0" smtClean="0">
              <a:solidFill>
                <a:schemeClr val="tx1"/>
              </a:solidFill>
            </a:rPr>
            <a:t>. / С.О. </a:t>
          </a:r>
          <a:r>
            <a:rPr lang="uk-UA" sz="2400" dirty="0" err="1" smtClean="0">
              <a:solidFill>
                <a:schemeClr val="tx1"/>
              </a:solidFill>
            </a:rPr>
            <a:t>Скворцова</a:t>
          </a:r>
          <a:r>
            <a:rPr lang="uk-UA" sz="2400" dirty="0" smtClean="0">
              <a:solidFill>
                <a:schemeClr val="tx1"/>
              </a:solidFill>
            </a:rPr>
            <a:t>, Г.І. Мартинова, Т.О. Шевченко — Одеса: Автограф, 2003.— 309 с. – С. 257-263.</a:t>
          </a:r>
          <a:endParaRPr lang="uk-UA" sz="2400" noProof="0" dirty="0">
            <a:solidFill>
              <a:schemeClr val="tx1"/>
            </a:solidFill>
          </a:endParaRPr>
        </a:p>
      </dgm:t>
    </dgm:pt>
    <dgm:pt modelId="{7A64F6CD-A89D-447D-894E-D75895622BAD}" type="par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E6FA960-0A41-418B-B19C-B799CADA261A}" type="sibTrans" cxnId="{C4813B3E-BED6-496A-A2CB-8B9B14B8913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904D20C8-10B8-4171-B597-768FCCA53FB4}">
      <dgm:prSet phldrT="[Текст]" custT="1"/>
      <dgm:spPr/>
      <dgm:t>
        <a:bodyPr/>
        <a:lstStyle/>
        <a:p>
          <a:pPr algn="just"/>
          <a:r>
            <a:rPr lang="uk-UA" sz="2400" b="1" dirty="0" smtClean="0"/>
            <a:t>Богданович М.В., Козак М.В., Король Я.А.</a:t>
          </a:r>
          <a:r>
            <a:rPr lang="ru-RU" sz="2400" dirty="0" smtClean="0"/>
            <a:t>  Методика </a:t>
          </a:r>
          <a:r>
            <a:rPr lang="ru-RU" sz="2400" dirty="0" err="1" smtClean="0"/>
            <a:t>викладання</a:t>
          </a:r>
          <a:r>
            <a:rPr lang="ru-RU" sz="2400" dirty="0" smtClean="0"/>
            <a:t> математики в </a:t>
          </a:r>
          <a:r>
            <a:rPr lang="ru-RU" sz="2400" dirty="0" err="1" smtClean="0"/>
            <a:t>початкових</a:t>
          </a:r>
          <a:r>
            <a:rPr lang="ru-RU" sz="2400" dirty="0" smtClean="0"/>
            <a:t> </a:t>
          </a:r>
          <a:r>
            <a:rPr lang="ru-RU" sz="2400" dirty="0" err="1" smtClean="0"/>
            <a:t>класах</a:t>
          </a:r>
          <a:r>
            <a:rPr lang="ru-RU" sz="2400" dirty="0" smtClean="0"/>
            <a:t>: </a:t>
          </a:r>
          <a:r>
            <a:rPr lang="ru-RU" sz="2400" dirty="0" err="1" smtClean="0"/>
            <a:t>Навч</a:t>
          </a:r>
          <a:r>
            <a:rPr lang="ru-RU" sz="2400" dirty="0" smtClean="0"/>
            <a:t>. пос. — 3-є вид., </a:t>
          </a:r>
          <a:r>
            <a:rPr lang="ru-RU" sz="2400" dirty="0" err="1" smtClean="0"/>
            <a:t>перероб</a:t>
          </a:r>
          <a:r>
            <a:rPr lang="ru-RU" sz="2400" dirty="0" smtClean="0"/>
            <a:t>. </a:t>
          </a:r>
          <a:r>
            <a:rPr lang="ru-RU" sz="2400" dirty="0" err="1" smtClean="0"/>
            <a:t>ідоп</a:t>
          </a:r>
          <a:r>
            <a:rPr lang="ru-RU" sz="2400" dirty="0" smtClean="0"/>
            <a:t>.- </a:t>
          </a:r>
          <a:r>
            <a:rPr lang="ru-RU" sz="2400" dirty="0" err="1" smtClean="0"/>
            <a:t>Тернопіль</a:t>
          </a:r>
          <a:r>
            <a:rPr lang="ru-RU" sz="2400" dirty="0" smtClean="0"/>
            <a:t>: </a:t>
          </a:r>
          <a:r>
            <a:rPr lang="ru-RU" sz="2400" dirty="0" err="1" smtClean="0"/>
            <a:t>Навчальна</a:t>
          </a:r>
          <a:r>
            <a:rPr lang="ru-RU" sz="2400" dirty="0" smtClean="0"/>
            <a:t> книга—Богдан, 2006.— 336 с.</a:t>
          </a:r>
          <a:r>
            <a:rPr lang="uk-UA" sz="2400" dirty="0" smtClean="0"/>
            <a:t> </a:t>
          </a:r>
          <a:r>
            <a:rPr lang="uk-UA" sz="2400" dirty="0" smtClean="0">
              <a:solidFill>
                <a:srgbClr val="FF0000"/>
              </a:solidFill>
            </a:rPr>
            <a:t> </a:t>
          </a:r>
          <a:r>
            <a:rPr lang="uk-UA" sz="2400" dirty="0" smtClean="0">
              <a:solidFill>
                <a:schemeClr val="tx1"/>
              </a:solidFill>
            </a:rPr>
            <a:t>-</a:t>
          </a:r>
          <a:r>
            <a:rPr lang="uk-UA" sz="2400" dirty="0" smtClean="0">
              <a:solidFill>
                <a:srgbClr val="FF0000"/>
              </a:solidFill>
            </a:rPr>
            <a:t> </a:t>
          </a:r>
          <a:r>
            <a:rPr lang="uk-UA" sz="2400" dirty="0" smtClean="0">
              <a:solidFill>
                <a:schemeClr val="tx1"/>
              </a:solidFill>
            </a:rPr>
            <a:t>С. 216-223. </a:t>
          </a:r>
          <a:endParaRPr lang="uk-UA" sz="2400" noProof="0" dirty="0">
            <a:solidFill>
              <a:srgbClr val="FF0000"/>
            </a:solidFill>
          </a:endParaRPr>
        </a:p>
      </dgm:t>
    </dgm:pt>
    <dgm:pt modelId="{AB13E09B-144B-4E8C-859C-2D69DAE6EC31}" type="par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724B662-0105-41B3-A843-9B2B02E3932C}" type="sibTrans" cxnId="{35602394-AD83-4D69-8485-29B95562C5C3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A1FDD25E-E824-4031-88BC-0F373555732D}">
      <dgm:prSet phldrT="[Текст]" custT="1"/>
      <dgm:spPr/>
      <dgm:t>
        <a:bodyPr/>
        <a:lstStyle/>
        <a:p>
          <a:pPr algn="just">
            <a:lnSpc>
              <a:spcPct val="80000"/>
            </a:lnSpc>
            <a:spcBef>
              <a:spcPts val="0"/>
            </a:spcBef>
            <a:spcAft>
              <a:spcPts val="0"/>
            </a:spcAft>
          </a:pPr>
          <a:r>
            <a:rPr lang="uk-UA" sz="2400" b="1" dirty="0" smtClean="0">
              <a:solidFill>
                <a:schemeClr val="tx1"/>
              </a:solidFill>
            </a:rPr>
            <a:t>Навчальні програми</a:t>
          </a:r>
          <a:r>
            <a:rPr lang="ru-RU" sz="2400" b="1" dirty="0" smtClean="0">
              <a:solidFill>
                <a:schemeClr val="tx1"/>
              </a:solidFill>
            </a:rPr>
            <a:t> </a:t>
          </a:r>
          <a:r>
            <a:rPr lang="ru-RU" sz="2400" dirty="0" smtClean="0">
              <a:solidFill>
                <a:schemeClr val="tx1"/>
              </a:solidFill>
            </a:rPr>
            <a:t>для  </a:t>
          </a:r>
          <a:r>
            <a:rPr lang="ru-RU" sz="2400" dirty="0" err="1" smtClean="0">
              <a:solidFill>
                <a:schemeClr val="tx1"/>
              </a:solidFill>
            </a:rPr>
            <a:t>загальноосвітніх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навчальних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закладів</a:t>
          </a:r>
          <a:r>
            <a:rPr lang="ru-RU" sz="2400" dirty="0" smtClean="0">
              <a:solidFill>
                <a:schemeClr val="tx1"/>
              </a:solidFill>
            </a:rPr>
            <a:t>. 1 – 4 </a:t>
          </a:r>
          <a:r>
            <a:rPr lang="ru-RU" sz="2400" dirty="0" err="1" smtClean="0">
              <a:solidFill>
                <a:schemeClr val="tx1"/>
              </a:solidFill>
            </a:rPr>
            <a:t>класи</a:t>
          </a:r>
          <a:r>
            <a:rPr lang="ru-RU" sz="2400" dirty="0" smtClean="0">
              <a:solidFill>
                <a:schemeClr val="tx1"/>
              </a:solidFill>
            </a:rPr>
            <a:t>. – К. : </a:t>
          </a:r>
          <a:r>
            <a:rPr lang="ru-RU" sz="2400" dirty="0" err="1" smtClean="0">
              <a:solidFill>
                <a:schemeClr val="tx1"/>
              </a:solidFill>
            </a:rPr>
            <a:t>Видавничий</a:t>
          </a:r>
          <a:r>
            <a:rPr lang="ru-RU" sz="2400" dirty="0" smtClean="0">
              <a:solidFill>
                <a:schemeClr val="tx1"/>
              </a:solidFill>
            </a:rPr>
            <a:t> </a:t>
          </a:r>
          <a:r>
            <a:rPr lang="ru-RU" sz="2400" dirty="0" err="1" smtClean="0">
              <a:solidFill>
                <a:schemeClr val="tx1"/>
              </a:solidFill>
            </a:rPr>
            <a:t>дім</a:t>
          </a:r>
          <a:r>
            <a:rPr lang="ru-RU" sz="2400" dirty="0" smtClean="0">
              <a:solidFill>
                <a:schemeClr val="tx1"/>
              </a:solidFill>
            </a:rPr>
            <a:t> «</a:t>
          </a:r>
          <a:r>
            <a:rPr lang="ru-RU" sz="2400" dirty="0" err="1" smtClean="0">
              <a:solidFill>
                <a:schemeClr val="tx1"/>
              </a:solidFill>
            </a:rPr>
            <a:t>Освіта</a:t>
          </a:r>
          <a:r>
            <a:rPr lang="ru-RU" sz="2400" dirty="0" smtClean="0">
              <a:solidFill>
                <a:schemeClr val="tx1"/>
              </a:solidFill>
            </a:rPr>
            <a:t>», 2011. – 392 с. – С. 147-148, 154, 161-162, 168-169.</a:t>
          </a:r>
          <a:endParaRPr lang="uk-UA" sz="2400" b="1" spc="-150" noProof="0" dirty="0" smtClean="0">
            <a:solidFill>
              <a:schemeClr val="tx1"/>
            </a:solidFill>
          </a:endParaRPr>
        </a:p>
      </dgm:t>
    </dgm:pt>
    <dgm:pt modelId="{C702E0CA-6275-47FC-BA78-67A35C06F402}" type="par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3CCF12BB-1C33-46E8-82C6-DC01B0B90D19}" type="sibTrans" cxnId="{89460EDA-9BD4-4293-90B9-DE031DD704FC}">
      <dgm:prSet/>
      <dgm:spPr/>
      <dgm:t>
        <a:bodyPr/>
        <a:lstStyle/>
        <a:p>
          <a:pPr>
            <a:lnSpc>
              <a:spcPct val="80000"/>
            </a:lnSpc>
            <a:spcBef>
              <a:spcPts val="0"/>
            </a:spcBef>
            <a:spcAft>
              <a:spcPts val="0"/>
            </a:spcAft>
          </a:pPr>
          <a:endParaRPr lang="ru-RU"/>
        </a:p>
      </dgm:t>
    </dgm:pt>
    <dgm:pt modelId="{1B3D0ADA-319A-4940-B395-95DDFC699AD5}" type="pres">
      <dgm:prSet presAssocID="{DD079A72-2727-424D-B5FE-A9119153812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6B34294-6D5C-4362-AE07-3750C0B6CB94}" type="pres">
      <dgm:prSet presAssocID="{F0185DEC-A004-4FA4-88FD-66C2E3F007A9}" presName="node" presStyleLbl="node1" presStyleIdx="0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E4BE53-D7CF-43C4-9E28-06C19846DE34}" type="pres">
      <dgm:prSet presAssocID="{AE6FA960-0A41-418B-B19C-B799CADA261A}" presName="sibTrans" presStyleCnt="0"/>
      <dgm:spPr/>
      <dgm:t>
        <a:bodyPr/>
        <a:lstStyle/>
        <a:p>
          <a:endParaRPr lang="ru-RU"/>
        </a:p>
      </dgm:t>
    </dgm:pt>
    <dgm:pt modelId="{AA690A2A-462F-4842-87AB-27D36FBE8E82}" type="pres">
      <dgm:prSet presAssocID="{904D20C8-10B8-4171-B597-768FCCA53FB4}" presName="node" presStyleLbl="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68EF68-1A81-4AB3-AAA6-287B403EDA26}" type="pres">
      <dgm:prSet presAssocID="{A724B662-0105-41B3-A843-9B2B02E3932C}" presName="sibTrans" presStyleCnt="0"/>
      <dgm:spPr/>
      <dgm:t>
        <a:bodyPr/>
        <a:lstStyle/>
        <a:p>
          <a:endParaRPr lang="ru-RU"/>
        </a:p>
      </dgm:t>
    </dgm:pt>
    <dgm:pt modelId="{4D486EF9-B268-495E-A68E-24F75757F6C9}" type="pres">
      <dgm:prSet presAssocID="{A1FDD25E-E824-4031-88BC-0F373555732D}" presName="node" presStyleLbl="node1" presStyleIdx="2" presStyleCnt="3" custScaleX="20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33BEE7-340D-4BD7-A4E4-8170AB9415A1}" type="presOf" srcId="{F0185DEC-A004-4FA4-88FD-66C2E3F007A9}" destId="{E6B34294-6D5C-4362-AE07-3750C0B6CB94}" srcOrd="0" destOrd="0" presId="urn:microsoft.com/office/officeart/2005/8/layout/hList6"/>
    <dgm:cxn modelId="{2DAD1626-1827-4475-993D-8E4CC001B55F}" type="presOf" srcId="{904D20C8-10B8-4171-B597-768FCCA53FB4}" destId="{AA690A2A-462F-4842-87AB-27D36FBE8E82}" srcOrd="0" destOrd="0" presId="urn:microsoft.com/office/officeart/2005/8/layout/hList6"/>
    <dgm:cxn modelId="{AC396361-C95F-4A32-B86E-7AC7AD6B79F8}" type="presOf" srcId="{DD079A72-2727-424D-B5FE-A91191538121}" destId="{1B3D0ADA-319A-4940-B395-95DDFC699AD5}" srcOrd="0" destOrd="0" presId="urn:microsoft.com/office/officeart/2005/8/layout/hList6"/>
    <dgm:cxn modelId="{D3020859-290F-4FDE-8FB2-5E7788769F55}" type="presOf" srcId="{A1FDD25E-E824-4031-88BC-0F373555732D}" destId="{4D486EF9-B268-495E-A68E-24F75757F6C9}" srcOrd="0" destOrd="0" presId="urn:microsoft.com/office/officeart/2005/8/layout/hList6"/>
    <dgm:cxn modelId="{89460EDA-9BD4-4293-90B9-DE031DD704FC}" srcId="{DD079A72-2727-424D-B5FE-A91191538121}" destId="{A1FDD25E-E824-4031-88BC-0F373555732D}" srcOrd="2" destOrd="0" parTransId="{C702E0CA-6275-47FC-BA78-67A35C06F402}" sibTransId="{3CCF12BB-1C33-46E8-82C6-DC01B0B90D19}"/>
    <dgm:cxn modelId="{35602394-AD83-4D69-8485-29B95562C5C3}" srcId="{DD079A72-2727-424D-B5FE-A91191538121}" destId="{904D20C8-10B8-4171-B597-768FCCA53FB4}" srcOrd="1" destOrd="0" parTransId="{AB13E09B-144B-4E8C-859C-2D69DAE6EC31}" sibTransId="{A724B662-0105-41B3-A843-9B2B02E3932C}"/>
    <dgm:cxn modelId="{C4813B3E-BED6-496A-A2CB-8B9B14B89133}" srcId="{DD079A72-2727-424D-B5FE-A91191538121}" destId="{F0185DEC-A004-4FA4-88FD-66C2E3F007A9}" srcOrd="0" destOrd="0" parTransId="{7A64F6CD-A89D-447D-894E-D75895622BAD}" sibTransId="{AE6FA960-0A41-418B-B19C-B799CADA261A}"/>
    <dgm:cxn modelId="{1ACA1860-C14C-44A7-93B3-95751D6CBAD2}" type="presParOf" srcId="{1B3D0ADA-319A-4940-B395-95DDFC699AD5}" destId="{E6B34294-6D5C-4362-AE07-3750C0B6CB94}" srcOrd="0" destOrd="0" presId="urn:microsoft.com/office/officeart/2005/8/layout/hList6"/>
    <dgm:cxn modelId="{F64CE47B-C124-4226-B889-30F341A41743}" type="presParOf" srcId="{1B3D0ADA-319A-4940-B395-95DDFC699AD5}" destId="{E8E4BE53-D7CF-43C4-9E28-06C19846DE34}" srcOrd="1" destOrd="0" presId="urn:microsoft.com/office/officeart/2005/8/layout/hList6"/>
    <dgm:cxn modelId="{32DF56CA-D079-4488-97E3-429342ADE683}" type="presParOf" srcId="{1B3D0ADA-319A-4940-B395-95DDFC699AD5}" destId="{AA690A2A-462F-4842-87AB-27D36FBE8E82}" srcOrd="2" destOrd="0" presId="urn:microsoft.com/office/officeart/2005/8/layout/hList6"/>
    <dgm:cxn modelId="{644AE823-8593-4FEA-B27D-3B6CA46F4E0C}" type="presParOf" srcId="{1B3D0ADA-319A-4940-B395-95DDFC699AD5}" destId="{5B68EF68-1A81-4AB3-AAA6-287B403EDA26}" srcOrd="3" destOrd="0" presId="urn:microsoft.com/office/officeart/2005/8/layout/hList6"/>
    <dgm:cxn modelId="{B90C1177-753A-4725-83FE-A6C2EBF53BE5}" type="presParOf" srcId="{1B3D0ADA-319A-4940-B395-95DDFC699AD5}" destId="{4D486EF9-B268-495E-A68E-24F75757F6C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першому класі: Метод.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для </a:t>
          </a:r>
          <a:r>
            <a:rPr lang="uk-UA" sz="2400" kern="1200" dirty="0" err="1" smtClean="0"/>
            <a:t>вчит</a:t>
          </a:r>
          <a:r>
            <a:rPr lang="uk-UA" sz="2400" kern="1200" dirty="0" smtClean="0"/>
            <a:t>. перших класів та </a:t>
          </a:r>
          <a:r>
            <a:rPr lang="uk-UA" sz="2400" kern="1200" dirty="0" err="1" smtClean="0"/>
            <a:t>студ</a:t>
          </a:r>
          <a:r>
            <a:rPr lang="uk-UA" sz="2400" kern="1200" dirty="0" smtClean="0"/>
            <a:t>. за спец. 6.010100 </a:t>
          </a:r>
          <a:r>
            <a:rPr lang="uk-UA" sz="2400" kern="1200" dirty="0" err="1" smtClean="0"/>
            <a:t>“Початкове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ОКР </a:t>
          </a:r>
          <a:r>
            <a:rPr lang="uk-UA" sz="2400" kern="1200" dirty="0" err="1" smtClean="0"/>
            <a:t>“бакалавр”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 – 240 с. – С. 206-216.</a:t>
          </a:r>
          <a:endParaRPr lang="uk-UA" sz="2400" kern="1200" noProof="0" dirty="0">
            <a:solidFill>
              <a:srgbClr val="FF0000"/>
            </a:solidFill>
          </a:endParaRPr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marL="0" marR="0" lvl="0" indent="0" algn="just" defTabSz="914400" eaLnBrk="1" fontAlgn="auto" latinLnBrk="0" hangingPunct="1">
            <a:lnSpc>
              <a:spcPct val="8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другому класі: Метод.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для </a:t>
          </a:r>
          <a:r>
            <a:rPr lang="uk-UA" sz="2400" kern="1200" dirty="0" err="1" smtClean="0"/>
            <a:t>вчит</a:t>
          </a:r>
          <a:r>
            <a:rPr lang="uk-UA" sz="2400" kern="1200" dirty="0" smtClean="0"/>
            <a:t>. перших класів та </a:t>
          </a:r>
          <a:r>
            <a:rPr lang="uk-UA" sz="2400" kern="1200" dirty="0" err="1" smtClean="0"/>
            <a:t>студ</a:t>
          </a:r>
          <a:r>
            <a:rPr lang="uk-UA" sz="2400" kern="1200" dirty="0" smtClean="0"/>
            <a:t>. за спец. 6.010100 </a:t>
          </a:r>
          <a:r>
            <a:rPr lang="uk-UA" sz="2400" kern="1200" dirty="0" err="1" smtClean="0"/>
            <a:t>“Початкове</a:t>
          </a:r>
          <a:r>
            <a:rPr lang="uk-UA" sz="2400" kern="1200" dirty="0" smtClean="0"/>
            <a:t> </a:t>
          </a:r>
          <a:r>
            <a:rPr lang="uk-UA" sz="2400" kern="1200" dirty="0" err="1" smtClean="0"/>
            <a:t>навчання”</a:t>
          </a:r>
          <a:r>
            <a:rPr lang="uk-UA" sz="2400" kern="1200" dirty="0" smtClean="0"/>
            <a:t>, ОКР </a:t>
          </a:r>
          <a:r>
            <a:rPr lang="uk-UA" sz="2400" kern="1200" dirty="0" err="1" smtClean="0"/>
            <a:t>“бакалавр”</a:t>
          </a:r>
          <a:r>
            <a:rPr lang="uk-UA" sz="2400" kern="1200" dirty="0" smtClean="0"/>
            <a:t>. — Одеса: </a:t>
          </a:r>
          <a:r>
            <a:rPr lang="uk-UA" sz="2400" kern="1200" dirty="0" err="1" smtClean="0"/>
            <a:t>“Фенікс”</a:t>
          </a:r>
          <a:r>
            <a:rPr lang="uk-UA" sz="2400" kern="1200" dirty="0" smtClean="0"/>
            <a:t>, 2011 – 262 </a:t>
          </a:r>
          <a:r>
            <a:rPr lang="uk-UA" sz="2400" kern="1200" dirty="0" smtClean="0">
              <a:solidFill>
                <a:schemeClr val="tx1"/>
              </a:solidFill>
            </a:rPr>
            <a:t>с. – С. 225-231.</a:t>
          </a:r>
          <a:endParaRPr lang="uk-UA" sz="2400" kern="1200" noProof="0" dirty="0">
            <a:solidFill>
              <a:schemeClr val="tx1"/>
            </a:solidFill>
          </a:endParaRPr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/>
            <a:t>Скворцова</a:t>
          </a:r>
          <a:r>
            <a:rPr lang="uk-UA" sz="2400" b="1" kern="1200" dirty="0" smtClean="0"/>
            <a:t> С.О..</a:t>
          </a:r>
          <a:r>
            <a:rPr lang="ru-RU" sz="2400" kern="1200" dirty="0" smtClean="0"/>
            <a:t> М</a:t>
          </a:r>
          <a:r>
            <a:rPr lang="uk-UA" sz="2400" kern="1200" dirty="0" err="1" smtClean="0"/>
            <a:t>етодика</a:t>
          </a:r>
          <a:r>
            <a:rPr lang="uk-UA" sz="2400" kern="1200" dirty="0" smtClean="0"/>
            <a:t> навчання математики в третьому класі: </a:t>
          </a:r>
          <a:r>
            <a:rPr lang="uk-UA" sz="2400" kern="1200" dirty="0" err="1" smtClean="0"/>
            <a:t>Навч</a:t>
          </a:r>
          <a:r>
            <a:rPr lang="uk-UA" sz="2400" kern="1200" dirty="0" smtClean="0"/>
            <a:t>. </a:t>
          </a:r>
          <a:r>
            <a:rPr lang="uk-UA" sz="2400" kern="1200" dirty="0" err="1" smtClean="0"/>
            <a:t>пос</a:t>
          </a:r>
          <a:r>
            <a:rPr lang="uk-UA" sz="2400" kern="1200" dirty="0" smtClean="0"/>
            <a:t>. / С.О. </a:t>
          </a:r>
          <a:r>
            <a:rPr lang="uk-UA" sz="2400" kern="1200" dirty="0" err="1" smtClean="0"/>
            <a:t>Скворцова</a:t>
          </a:r>
          <a:r>
            <a:rPr lang="uk-UA" sz="2400" kern="1200" dirty="0" smtClean="0"/>
            <a:t>, Г.І. Мартинова, Т.О. Шевченко — </a:t>
          </a:r>
          <a:r>
            <a:rPr lang="uk-UA" sz="2400" kern="1200" dirty="0" smtClean="0">
              <a:solidFill>
                <a:schemeClr val="tx1"/>
              </a:solidFill>
            </a:rPr>
            <a:t>Одеса: Автограф, 2003.— 268 с. – С. 170-177.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B34294-6D5C-4362-AE07-3750C0B6CB94}">
      <dsp:nvSpPr>
        <dsp:cNvPr id="0" name=""/>
        <dsp:cNvSpPr/>
      </dsp:nvSpPr>
      <dsp:spPr>
        <a:xfrm rot="16200000">
          <a:off x="-1787846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err="1" smtClean="0">
              <a:solidFill>
                <a:schemeClr val="tx1"/>
              </a:solidFill>
            </a:rPr>
            <a:t>Скворцова</a:t>
          </a:r>
          <a:r>
            <a:rPr lang="uk-UA" sz="2400" b="1" kern="1200" dirty="0" smtClean="0">
              <a:solidFill>
                <a:schemeClr val="tx1"/>
              </a:solidFill>
            </a:rPr>
            <a:t> С.О..</a:t>
          </a:r>
          <a:r>
            <a:rPr lang="ru-RU" sz="2400" kern="1200" dirty="0" smtClean="0">
              <a:solidFill>
                <a:schemeClr val="tx1"/>
              </a:solidFill>
            </a:rPr>
            <a:t> М</a:t>
          </a:r>
          <a:r>
            <a:rPr lang="uk-UA" sz="2400" kern="1200" dirty="0" err="1" smtClean="0">
              <a:solidFill>
                <a:schemeClr val="tx1"/>
              </a:solidFill>
            </a:rPr>
            <a:t>етодика</a:t>
          </a:r>
          <a:r>
            <a:rPr lang="uk-UA" sz="2400" kern="1200" dirty="0" smtClean="0">
              <a:solidFill>
                <a:schemeClr val="tx1"/>
              </a:solidFill>
            </a:rPr>
            <a:t> навчання математики в четвертому класі: </a:t>
          </a:r>
          <a:r>
            <a:rPr lang="uk-UA" sz="2400" kern="1200" dirty="0" err="1" smtClean="0">
              <a:solidFill>
                <a:schemeClr val="tx1"/>
              </a:solidFill>
            </a:rPr>
            <a:t>Навч</a:t>
          </a:r>
          <a:r>
            <a:rPr lang="uk-UA" sz="2400" kern="1200" dirty="0" smtClean="0">
              <a:solidFill>
                <a:schemeClr val="tx1"/>
              </a:solidFill>
            </a:rPr>
            <a:t>. </a:t>
          </a:r>
          <a:r>
            <a:rPr lang="uk-UA" sz="2400" kern="1200" dirty="0" err="1" smtClean="0">
              <a:solidFill>
                <a:schemeClr val="tx1"/>
              </a:solidFill>
            </a:rPr>
            <a:t>пос</a:t>
          </a:r>
          <a:r>
            <a:rPr lang="uk-UA" sz="2400" kern="1200" dirty="0" smtClean="0">
              <a:solidFill>
                <a:schemeClr val="tx1"/>
              </a:solidFill>
            </a:rPr>
            <a:t>. / С.О. </a:t>
          </a:r>
          <a:r>
            <a:rPr lang="uk-UA" sz="2400" kern="1200" dirty="0" err="1" smtClean="0">
              <a:solidFill>
                <a:schemeClr val="tx1"/>
              </a:solidFill>
            </a:rPr>
            <a:t>Скворцова</a:t>
          </a:r>
          <a:r>
            <a:rPr lang="uk-UA" sz="2400" kern="1200" dirty="0" smtClean="0">
              <a:solidFill>
                <a:schemeClr val="tx1"/>
              </a:solidFill>
            </a:rPr>
            <a:t>, Г.І. Мартинова, Т.О. Шевченко — Одеса: Автограф, 2003.— 309 с. – С. 257-263.</a:t>
          </a:r>
          <a:endParaRPr lang="uk-UA" sz="2400" kern="1200" noProof="0" dirty="0">
            <a:solidFill>
              <a:schemeClr val="tx1"/>
            </a:solidFill>
          </a:endParaRPr>
        </a:p>
      </dsp:txBody>
      <dsp:txXfrm rot="16200000">
        <a:off x="-1787846" y="1794320"/>
        <a:ext cx="6624735" cy="3036093"/>
      </dsp:txXfrm>
    </dsp:sp>
    <dsp:sp modelId="{AA690A2A-462F-4842-87AB-27D36FBE8E82}">
      <dsp:nvSpPr>
        <dsp:cNvPr id="0" name=""/>
        <dsp:cNvSpPr/>
      </dsp:nvSpPr>
      <dsp:spPr>
        <a:xfrm rot="16200000">
          <a:off x="1259632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/>
            <a:t>Богданович М.В., Козак М.В., Король Я.А.</a:t>
          </a:r>
          <a:r>
            <a:rPr lang="ru-RU" sz="2400" kern="1200" dirty="0" smtClean="0"/>
            <a:t>  Методика </a:t>
          </a:r>
          <a:r>
            <a:rPr lang="ru-RU" sz="2400" kern="1200" dirty="0" err="1" smtClean="0"/>
            <a:t>викладання</a:t>
          </a:r>
          <a:r>
            <a:rPr lang="ru-RU" sz="2400" kern="1200" dirty="0" smtClean="0"/>
            <a:t> математики в </a:t>
          </a:r>
          <a:r>
            <a:rPr lang="ru-RU" sz="2400" kern="1200" dirty="0" err="1" smtClean="0"/>
            <a:t>початкових</a:t>
          </a:r>
          <a:r>
            <a:rPr lang="ru-RU" sz="2400" kern="1200" dirty="0" smtClean="0"/>
            <a:t> </a:t>
          </a:r>
          <a:r>
            <a:rPr lang="ru-RU" sz="2400" kern="1200" dirty="0" err="1" smtClean="0"/>
            <a:t>класах</a:t>
          </a:r>
          <a:r>
            <a:rPr lang="ru-RU" sz="2400" kern="1200" dirty="0" smtClean="0"/>
            <a:t>: </a:t>
          </a:r>
          <a:r>
            <a:rPr lang="ru-RU" sz="2400" kern="1200" dirty="0" err="1" smtClean="0"/>
            <a:t>Навч</a:t>
          </a:r>
          <a:r>
            <a:rPr lang="ru-RU" sz="2400" kern="1200" dirty="0" smtClean="0"/>
            <a:t>. пос. — 3-є вид., </a:t>
          </a:r>
          <a:r>
            <a:rPr lang="ru-RU" sz="2400" kern="1200" dirty="0" err="1" smtClean="0"/>
            <a:t>перероб</a:t>
          </a:r>
          <a:r>
            <a:rPr lang="ru-RU" sz="2400" kern="1200" dirty="0" smtClean="0"/>
            <a:t>. </a:t>
          </a:r>
          <a:r>
            <a:rPr lang="ru-RU" sz="2400" kern="1200" dirty="0" err="1" smtClean="0"/>
            <a:t>ідоп</a:t>
          </a:r>
          <a:r>
            <a:rPr lang="ru-RU" sz="2400" kern="1200" dirty="0" smtClean="0"/>
            <a:t>.- </a:t>
          </a:r>
          <a:r>
            <a:rPr lang="ru-RU" sz="2400" kern="1200" dirty="0" err="1" smtClean="0"/>
            <a:t>Тернопіль</a:t>
          </a:r>
          <a:r>
            <a:rPr lang="ru-RU" sz="2400" kern="1200" dirty="0" smtClean="0"/>
            <a:t>: </a:t>
          </a:r>
          <a:r>
            <a:rPr lang="ru-RU" sz="2400" kern="1200" dirty="0" err="1" smtClean="0"/>
            <a:t>Навчальна</a:t>
          </a:r>
          <a:r>
            <a:rPr lang="ru-RU" sz="2400" kern="1200" dirty="0" smtClean="0"/>
            <a:t> книга—Богдан, 2006.— 336 с.</a:t>
          </a:r>
          <a:r>
            <a:rPr lang="uk-UA" sz="2400" kern="1200" dirty="0" smtClean="0"/>
            <a:t> </a:t>
          </a:r>
          <a:r>
            <a:rPr lang="uk-UA" sz="2400" kern="1200" dirty="0" smtClean="0">
              <a:solidFill>
                <a:srgbClr val="FF0000"/>
              </a:solidFill>
            </a:rPr>
            <a:t> </a:t>
          </a:r>
          <a:r>
            <a:rPr lang="uk-UA" sz="2400" kern="1200" dirty="0" smtClean="0">
              <a:solidFill>
                <a:schemeClr val="tx1"/>
              </a:solidFill>
            </a:rPr>
            <a:t>-</a:t>
          </a:r>
          <a:r>
            <a:rPr lang="uk-UA" sz="2400" kern="1200" dirty="0" smtClean="0">
              <a:solidFill>
                <a:srgbClr val="FF0000"/>
              </a:solidFill>
            </a:rPr>
            <a:t> </a:t>
          </a:r>
          <a:r>
            <a:rPr lang="uk-UA" sz="2400" kern="1200" dirty="0" smtClean="0">
              <a:solidFill>
                <a:schemeClr val="tx1"/>
              </a:solidFill>
            </a:rPr>
            <a:t>С. 216-223. </a:t>
          </a:r>
          <a:endParaRPr lang="uk-UA" sz="2400" kern="1200" noProof="0" dirty="0">
            <a:solidFill>
              <a:srgbClr val="FF0000"/>
            </a:solidFill>
          </a:endParaRPr>
        </a:p>
      </dsp:txBody>
      <dsp:txXfrm rot="16200000">
        <a:off x="1259632" y="1794320"/>
        <a:ext cx="6624735" cy="3036093"/>
      </dsp:txXfrm>
    </dsp:sp>
    <dsp:sp modelId="{4D486EF9-B268-495E-A68E-24F75757F6C9}">
      <dsp:nvSpPr>
        <dsp:cNvPr id="0" name=""/>
        <dsp:cNvSpPr/>
      </dsp:nvSpPr>
      <dsp:spPr>
        <a:xfrm rot="16200000">
          <a:off x="4307111" y="1794320"/>
          <a:ext cx="6624735" cy="3036093"/>
        </a:xfrm>
        <a:prstGeom prst="flowChartManualOperati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5000" dist="25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just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uk-UA" sz="2400" b="1" kern="1200" dirty="0" smtClean="0">
              <a:solidFill>
                <a:schemeClr val="tx1"/>
              </a:solidFill>
            </a:rPr>
            <a:t>Навчальні програми</a:t>
          </a:r>
          <a:r>
            <a:rPr lang="ru-RU" sz="2400" b="1" kern="1200" dirty="0" smtClean="0">
              <a:solidFill>
                <a:schemeClr val="tx1"/>
              </a:solidFill>
            </a:rPr>
            <a:t> </a:t>
          </a:r>
          <a:r>
            <a:rPr lang="ru-RU" sz="2400" kern="1200" dirty="0" smtClean="0">
              <a:solidFill>
                <a:schemeClr val="tx1"/>
              </a:solidFill>
            </a:rPr>
            <a:t>для  </a:t>
          </a:r>
          <a:r>
            <a:rPr lang="ru-RU" sz="2400" kern="1200" dirty="0" err="1" smtClean="0">
              <a:solidFill>
                <a:schemeClr val="tx1"/>
              </a:solidFill>
            </a:rPr>
            <a:t>загальноосвітніх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навчальних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закладів</a:t>
          </a:r>
          <a:r>
            <a:rPr lang="ru-RU" sz="2400" kern="1200" dirty="0" smtClean="0">
              <a:solidFill>
                <a:schemeClr val="tx1"/>
              </a:solidFill>
            </a:rPr>
            <a:t>. 1 – 4 </a:t>
          </a:r>
          <a:r>
            <a:rPr lang="ru-RU" sz="2400" kern="1200" dirty="0" err="1" smtClean="0">
              <a:solidFill>
                <a:schemeClr val="tx1"/>
              </a:solidFill>
            </a:rPr>
            <a:t>класи</a:t>
          </a:r>
          <a:r>
            <a:rPr lang="ru-RU" sz="2400" kern="1200" dirty="0" smtClean="0">
              <a:solidFill>
                <a:schemeClr val="tx1"/>
              </a:solidFill>
            </a:rPr>
            <a:t>. – К. : </a:t>
          </a:r>
          <a:r>
            <a:rPr lang="ru-RU" sz="2400" kern="1200" dirty="0" err="1" smtClean="0">
              <a:solidFill>
                <a:schemeClr val="tx1"/>
              </a:solidFill>
            </a:rPr>
            <a:t>Видавничий</a:t>
          </a:r>
          <a:r>
            <a:rPr lang="ru-RU" sz="2400" kern="1200" dirty="0" smtClean="0">
              <a:solidFill>
                <a:schemeClr val="tx1"/>
              </a:solidFill>
            </a:rPr>
            <a:t> </a:t>
          </a:r>
          <a:r>
            <a:rPr lang="ru-RU" sz="2400" kern="1200" dirty="0" err="1" smtClean="0">
              <a:solidFill>
                <a:schemeClr val="tx1"/>
              </a:solidFill>
            </a:rPr>
            <a:t>дім</a:t>
          </a:r>
          <a:r>
            <a:rPr lang="ru-RU" sz="2400" kern="1200" dirty="0" smtClean="0">
              <a:solidFill>
                <a:schemeClr val="tx1"/>
              </a:solidFill>
            </a:rPr>
            <a:t> «</a:t>
          </a:r>
          <a:r>
            <a:rPr lang="ru-RU" sz="2400" kern="1200" dirty="0" err="1" smtClean="0">
              <a:solidFill>
                <a:schemeClr val="tx1"/>
              </a:solidFill>
            </a:rPr>
            <a:t>Освіта</a:t>
          </a:r>
          <a:r>
            <a:rPr lang="ru-RU" sz="2400" kern="1200" dirty="0" smtClean="0">
              <a:solidFill>
                <a:schemeClr val="tx1"/>
              </a:solidFill>
            </a:rPr>
            <a:t>», 2011. – 392 с. – С. 147-148, 154, 161-162, 168-169.</a:t>
          </a:r>
          <a:endParaRPr lang="uk-UA" sz="2400" b="1" kern="1200" spc="-150" noProof="0" dirty="0" smtClean="0">
            <a:solidFill>
              <a:schemeClr val="tx1"/>
            </a:solidFill>
          </a:endParaRPr>
        </a:p>
      </dsp:txBody>
      <dsp:txXfrm rot="16200000">
        <a:off x="4307111" y="1794320"/>
        <a:ext cx="6624735" cy="3036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57572" y="-285776"/>
            <a:ext cx="8229600" cy="1252728"/>
          </a:xfrm>
        </p:spPr>
        <p:txBody>
          <a:bodyPr>
            <a:normAutofit/>
          </a:bodyPr>
          <a:lstStyle/>
          <a:p>
            <a:r>
              <a:rPr lang="uk-UA" sz="4800" dirty="0" smtClean="0"/>
              <a:t>Література</a:t>
            </a:r>
            <a:endParaRPr lang="ru-RU" sz="48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0" y="548680"/>
          <a:ext cx="9144000" cy="6624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dgm id="{E6B34294-6D5C-4362-AE07-3750C0B6CB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dgm id="{AA690A2A-462F-4842-87AB-27D36FBE8E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dgm id="{4D486EF9-B268-495E-A68E-24F75757F6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152</TotalTime>
  <Words>269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Модульная</vt:lpstr>
      <vt:lpstr>Література</vt:lpstr>
      <vt:lpstr>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Змістова лінія «Величини» за Державним  стандартом початкової загальної освіти</dc:title>
  <dc:creator>Marinochka</dc:creator>
  <cp:lastModifiedBy>Веталь</cp:lastModifiedBy>
  <cp:revision>25</cp:revision>
  <dcterms:created xsi:type="dcterms:W3CDTF">2015-04-13T10:15:31Z</dcterms:created>
  <dcterms:modified xsi:type="dcterms:W3CDTF">2016-12-25T23:27:29Z</dcterms:modified>
</cp:coreProperties>
</file>