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352" r:id="rId2"/>
    <p:sldId id="353" r:id="rId3"/>
    <p:sldId id="364" r:id="rId4"/>
    <p:sldId id="365" r:id="rId5"/>
    <p:sldId id="366" r:id="rId6"/>
    <p:sldId id="367" r:id="rId7"/>
    <p:sldId id="368" r:id="rId8"/>
    <p:sldId id="410" r:id="rId9"/>
    <p:sldId id="411" r:id="rId10"/>
    <p:sldId id="412" r:id="rId11"/>
    <p:sldId id="41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FE9F9"/>
    <a:srgbClr val="CDFC56"/>
    <a:srgbClr val="AAEC0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4" autoAdjust="0"/>
    <p:restoredTop sz="94660"/>
  </p:normalViewPr>
  <p:slideViewPr>
    <p:cSldViewPr>
      <p:cViewPr>
        <p:scale>
          <a:sx n="69" d="100"/>
          <a:sy n="69" d="100"/>
        </p:scale>
        <p:origin x="-10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89C152-5CA1-4A73-807B-F7C25BD2D4D9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7B9CC-F737-4E5A-AE0E-0C835633B1E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95A8-D16C-49C0-A308-559A40DAB571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95A8-D16C-49C0-A308-559A40DAB571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95A8-D16C-49C0-A308-559A40DAB571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95A8-D16C-49C0-A308-559A40DAB571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95A8-D16C-49C0-A308-559A40DAB571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95A8-D16C-49C0-A308-559A40DAB571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95A8-D16C-49C0-A308-559A40DAB571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95A8-D16C-49C0-A308-559A40DAB571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95A8-D16C-49C0-A308-559A40DAB571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A95A8-D16C-49C0-A308-559A40DAB571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22A95A8-D16C-49C0-A308-559A40DAB571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22A95A8-D16C-49C0-A308-559A40DAB571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E9322C0-33BD-44EF-B1DC-EA2D78F7A57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Розв'язування простих задач способом складання рівняння</a:t>
            </a:r>
            <a:endParaRPr lang="ru-RU" sz="3600" dirty="0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56792"/>
            <a:ext cx="9144000" cy="4194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Розв'язування типових задач способом складання рівняння</a:t>
            </a:r>
            <a:endParaRPr lang="ru-RU" sz="3600" dirty="0"/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2411760" y="5301208"/>
            <a:ext cx="5256584" cy="792088"/>
          </a:xfrm>
          <a:prstGeom prst="round2Diag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699792" y="5343599"/>
            <a:ext cx="48965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Задачі на пропорційне ділення</a:t>
            </a:r>
            <a:endParaRPr lang="ru-RU" sz="24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556791"/>
            <a:ext cx="7128792" cy="2072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645024"/>
            <a:ext cx="4248472" cy="2828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4869160"/>
            <a:ext cx="271462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/>
      <p:bldP spid="6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Розв'язування типових задач способом складання рівняння</a:t>
            </a:r>
            <a:endParaRPr lang="ru-RU" sz="3600" dirty="0"/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2411760" y="5157192"/>
            <a:ext cx="5256584" cy="936104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555776" y="5157192"/>
            <a:ext cx="48965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Задачі на знаходження невідомих за двома різницями</a:t>
            </a:r>
            <a:endParaRPr lang="ru-RU" sz="24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628800"/>
            <a:ext cx="7488832" cy="1846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573015"/>
            <a:ext cx="4752528" cy="312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5301208"/>
            <a:ext cx="271462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/>
      <p:bldP spid="6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36464"/>
            <a:ext cx="8964488" cy="3692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802612" y="2428868"/>
            <a:ext cx="2483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/>
              <a:t>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9+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=2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8 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99792" y="2932924"/>
            <a:ext cx="2483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/>
              <a:t>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х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=2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- 9 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99792" y="3436980"/>
            <a:ext cx="2483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/>
              <a:t>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х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9 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941036"/>
            <a:ext cx="8892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/>
              <a:t>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Відповідь:    у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вазу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поклали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цукерок. 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Розв'язування задач за допомогою рівняння</a:t>
            </a:r>
            <a:endParaRPr lang="ru-RU" sz="3600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484784"/>
            <a:ext cx="8229600" cy="1979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645024"/>
            <a:ext cx="4543425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олилиния 6"/>
          <p:cNvSpPr/>
          <p:nvPr/>
        </p:nvSpPr>
        <p:spPr>
          <a:xfrm>
            <a:off x="206477" y="4149213"/>
            <a:ext cx="958646" cy="245806"/>
          </a:xfrm>
          <a:custGeom>
            <a:avLst/>
            <a:gdLst>
              <a:gd name="connsiteX0" fmla="*/ 0 w 958646"/>
              <a:gd name="connsiteY0" fmla="*/ 245806 h 245806"/>
              <a:gd name="connsiteX1" fmla="*/ 206478 w 958646"/>
              <a:gd name="connsiteY1" fmla="*/ 83574 h 245806"/>
              <a:gd name="connsiteX2" fmla="*/ 634181 w 958646"/>
              <a:gd name="connsiteY2" fmla="*/ 24581 h 245806"/>
              <a:gd name="connsiteX3" fmla="*/ 958646 w 958646"/>
              <a:gd name="connsiteY3" fmla="*/ 231058 h 245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8646" h="245806">
                <a:moveTo>
                  <a:pt x="0" y="245806"/>
                </a:moveTo>
                <a:cubicBezTo>
                  <a:pt x="50390" y="183125"/>
                  <a:pt x="100781" y="120445"/>
                  <a:pt x="206478" y="83574"/>
                </a:cubicBezTo>
                <a:cubicBezTo>
                  <a:pt x="312175" y="46703"/>
                  <a:pt x="508820" y="0"/>
                  <a:pt x="634181" y="24581"/>
                </a:cubicBezTo>
                <a:cubicBezTo>
                  <a:pt x="759542" y="49162"/>
                  <a:pt x="859094" y="140110"/>
                  <a:pt x="958646" y="231058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95536" y="407707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   26</a:t>
            </a:r>
            <a:endParaRPr lang="ru-RU" dirty="0"/>
          </a:p>
        </p:txBody>
      </p:sp>
      <p:sp>
        <p:nvSpPr>
          <p:cNvPr id="9" name="Полилиния 8"/>
          <p:cNvSpPr/>
          <p:nvPr/>
        </p:nvSpPr>
        <p:spPr>
          <a:xfrm>
            <a:off x="1115616" y="4149080"/>
            <a:ext cx="1368152" cy="245806"/>
          </a:xfrm>
          <a:custGeom>
            <a:avLst/>
            <a:gdLst>
              <a:gd name="connsiteX0" fmla="*/ 0 w 958646"/>
              <a:gd name="connsiteY0" fmla="*/ 245806 h 245806"/>
              <a:gd name="connsiteX1" fmla="*/ 206478 w 958646"/>
              <a:gd name="connsiteY1" fmla="*/ 83574 h 245806"/>
              <a:gd name="connsiteX2" fmla="*/ 634181 w 958646"/>
              <a:gd name="connsiteY2" fmla="*/ 24581 h 245806"/>
              <a:gd name="connsiteX3" fmla="*/ 958646 w 958646"/>
              <a:gd name="connsiteY3" fmla="*/ 231058 h 245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8646" h="245806">
                <a:moveTo>
                  <a:pt x="0" y="245806"/>
                </a:moveTo>
                <a:cubicBezTo>
                  <a:pt x="50390" y="183125"/>
                  <a:pt x="100781" y="120445"/>
                  <a:pt x="206478" y="83574"/>
                </a:cubicBezTo>
                <a:cubicBezTo>
                  <a:pt x="312175" y="46703"/>
                  <a:pt x="508820" y="0"/>
                  <a:pt x="634181" y="24581"/>
                </a:cubicBezTo>
                <a:cubicBezTo>
                  <a:pt x="759542" y="49162"/>
                  <a:pt x="859094" y="140110"/>
                  <a:pt x="958646" y="231058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547664" y="407707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   35</a:t>
            </a:r>
            <a:endParaRPr lang="ru-RU" dirty="0"/>
          </a:p>
        </p:txBody>
      </p:sp>
      <p:sp>
        <p:nvSpPr>
          <p:cNvPr id="12" name="Полилиния 11"/>
          <p:cNvSpPr/>
          <p:nvPr/>
        </p:nvSpPr>
        <p:spPr>
          <a:xfrm>
            <a:off x="2555776" y="4149080"/>
            <a:ext cx="1728192" cy="245806"/>
          </a:xfrm>
          <a:custGeom>
            <a:avLst/>
            <a:gdLst>
              <a:gd name="connsiteX0" fmla="*/ 0 w 958646"/>
              <a:gd name="connsiteY0" fmla="*/ 245806 h 245806"/>
              <a:gd name="connsiteX1" fmla="*/ 206478 w 958646"/>
              <a:gd name="connsiteY1" fmla="*/ 83574 h 245806"/>
              <a:gd name="connsiteX2" fmla="*/ 634181 w 958646"/>
              <a:gd name="connsiteY2" fmla="*/ 24581 h 245806"/>
              <a:gd name="connsiteX3" fmla="*/ 958646 w 958646"/>
              <a:gd name="connsiteY3" fmla="*/ 231058 h 245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8646" h="245806">
                <a:moveTo>
                  <a:pt x="0" y="245806"/>
                </a:moveTo>
                <a:cubicBezTo>
                  <a:pt x="50390" y="183125"/>
                  <a:pt x="100781" y="120445"/>
                  <a:pt x="206478" y="83574"/>
                </a:cubicBezTo>
                <a:cubicBezTo>
                  <a:pt x="312175" y="46703"/>
                  <a:pt x="508820" y="0"/>
                  <a:pt x="634181" y="24581"/>
                </a:cubicBezTo>
                <a:cubicBezTo>
                  <a:pt x="759542" y="49162"/>
                  <a:pt x="859094" y="140110"/>
                  <a:pt x="958646" y="231058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3131840" y="407707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   х</a:t>
            </a:r>
            <a:endParaRPr lang="ru-RU" dirty="0"/>
          </a:p>
        </p:txBody>
      </p:sp>
      <p:sp>
        <p:nvSpPr>
          <p:cNvPr id="14" name="Полилиния 13"/>
          <p:cNvSpPr/>
          <p:nvPr/>
        </p:nvSpPr>
        <p:spPr>
          <a:xfrm>
            <a:off x="235974" y="4395019"/>
            <a:ext cx="4085303" cy="309716"/>
          </a:xfrm>
          <a:custGeom>
            <a:avLst/>
            <a:gdLst>
              <a:gd name="connsiteX0" fmla="*/ 0 w 4085303"/>
              <a:gd name="connsiteY0" fmla="*/ 0 h 309716"/>
              <a:gd name="connsiteX1" fmla="*/ 530942 w 4085303"/>
              <a:gd name="connsiteY1" fmla="*/ 250723 h 309716"/>
              <a:gd name="connsiteX2" fmla="*/ 2094271 w 4085303"/>
              <a:gd name="connsiteY2" fmla="*/ 294968 h 309716"/>
              <a:gd name="connsiteX3" fmla="*/ 3628103 w 4085303"/>
              <a:gd name="connsiteY3" fmla="*/ 265471 h 309716"/>
              <a:gd name="connsiteX4" fmla="*/ 4085303 w 4085303"/>
              <a:gd name="connsiteY4" fmla="*/ 29497 h 309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85303" h="309716">
                <a:moveTo>
                  <a:pt x="0" y="0"/>
                </a:moveTo>
                <a:cubicBezTo>
                  <a:pt x="90948" y="100781"/>
                  <a:pt x="181897" y="201562"/>
                  <a:pt x="530942" y="250723"/>
                </a:cubicBezTo>
                <a:cubicBezTo>
                  <a:pt x="879987" y="299884"/>
                  <a:pt x="1578078" y="292510"/>
                  <a:pt x="2094271" y="294968"/>
                </a:cubicBezTo>
                <a:cubicBezTo>
                  <a:pt x="2610464" y="297426"/>
                  <a:pt x="3296264" y="309716"/>
                  <a:pt x="3628103" y="265471"/>
                </a:cubicBezTo>
                <a:cubicBezTo>
                  <a:pt x="3959942" y="221226"/>
                  <a:pt x="4022622" y="125361"/>
                  <a:pt x="4085303" y="2949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691680" y="4653136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всього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2051720" y="436510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94</a:t>
            </a:r>
            <a:endParaRPr lang="ru-RU" dirty="0"/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229200"/>
            <a:ext cx="44862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3356992"/>
            <a:ext cx="4362450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Box 21"/>
          <p:cNvSpPr txBox="1"/>
          <p:nvPr/>
        </p:nvSpPr>
        <p:spPr>
          <a:xfrm>
            <a:off x="4572032" y="3214686"/>
            <a:ext cx="4572000" cy="459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uk-UA" sz="2500" i="1" dirty="0" smtClean="0">
                <a:latin typeface="Times New Roman" pitchFamily="18" charset="0"/>
                <a:cs typeface="Times New Roman" pitchFamily="18" charset="0"/>
              </a:rPr>
              <a:t>            Розв'язання</a:t>
            </a:r>
          </a:p>
          <a:p>
            <a:pPr>
              <a:lnSpc>
                <a:spcPct val="150000"/>
              </a:lnSpc>
            </a:pPr>
            <a:r>
              <a:rPr lang="uk-UA" sz="2500" i="1" dirty="0" smtClean="0">
                <a:latin typeface="Times New Roman" pitchFamily="18" charset="0"/>
                <a:cs typeface="Times New Roman" pitchFamily="18" charset="0"/>
              </a:rPr>
              <a:t> 2 6 +  3 5 +  х = 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i="1" dirty="0" smtClean="0">
                <a:latin typeface="Times New Roman" pitchFamily="18" charset="0"/>
                <a:cs typeface="Times New Roman" pitchFamily="18" charset="0"/>
              </a:rPr>
              <a:t>9 4</a:t>
            </a:r>
          </a:p>
          <a:p>
            <a:pPr>
              <a:lnSpc>
                <a:spcPct val="150000"/>
              </a:lnSpc>
            </a:pPr>
            <a:r>
              <a:rPr lang="uk-UA" sz="2500" i="1" dirty="0" smtClean="0">
                <a:latin typeface="Times New Roman" pitchFamily="18" charset="0"/>
                <a:cs typeface="Times New Roman" pitchFamily="18" charset="0"/>
              </a:rPr>
              <a:t> 6 1 + 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i="1" dirty="0" smtClean="0">
                <a:latin typeface="Times New Roman" pitchFamily="18" charset="0"/>
                <a:cs typeface="Times New Roman" pitchFamily="18" charset="0"/>
              </a:rPr>
              <a:t>х =  9 4</a:t>
            </a:r>
          </a:p>
          <a:p>
            <a:pPr>
              <a:lnSpc>
                <a:spcPct val="150000"/>
              </a:lnSpc>
            </a:pPr>
            <a:r>
              <a:rPr lang="uk-UA" sz="2500" i="1" dirty="0" smtClean="0">
                <a:latin typeface="Times New Roman" pitchFamily="18" charset="0"/>
                <a:cs typeface="Times New Roman" pitchFamily="18" charset="0"/>
              </a:rPr>
              <a:t> х = 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i="1" dirty="0" smtClean="0">
                <a:latin typeface="Times New Roman" pitchFamily="18" charset="0"/>
                <a:cs typeface="Times New Roman" pitchFamily="18" charset="0"/>
              </a:rPr>
              <a:t>9 4  -  6 1</a:t>
            </a:r>
          </a:p>
          <a:p>
            <a:pPr>
              <a:lnSpc>
                <a:spcPct val="150000"/>
              </a:lnSpc>
            </a:pP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i="1" dirty="0" smtClean="0">
                <a:latin typeface="Times New Roman" pitchFamily="18" charset="0"/>
                <a:cs typeface="Times New Roman" pitchFamily="18" charset="0"/>
              </a:rPr>
              <a:t>х =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i="1" dirty="0" smtClean="0">
                <a:latin typeface="Times New Roman" pitchFamily="18" charset="0"/>
                <a:cs typeface="Times New Roman" pitchFamily="18" charset="0"/>
              </a:rPr>
              <a:t> 3 3</a:t>
            </a:r>
          </a:p>
          <a:p>
            <a:pPr>
              <a:lnSpc>
                <a:spcPct val="60000"/>
              </a:lnSpc>
            </a:pPr>
            <a:r>
              <a:rPr lang="uk-UA" sz="2500" i="1" dirty="0" smtClean="0">
                <a:latin typeface="Times New Roman" pitchFamily="18" charset="0"/>
                <a:cs typeface="Times New Roman" pitchFamily="18" charset="0"/>
              </a:rPr>
              <a:t>Відповідь: 33 кг помідорів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60000"/>
              </a:lnSpc>
            </a:pPr>
            <a:r>
              <a:rPr lang="uk-UA" sz="2500" i="1" dirty="0" smtClean="0">
                <a:latin typeface="Times New Roman" pitchFamily="18" charset="0"/>
                <a:cs typeface="Times New Roman" pitchFamily="18" charset="0"/>
              </a:rPr>
              <a:t>продав господар третього дня. </a:t>
            </a:r>
          </a:p>
          <a:p>
            <a:pPr>
              <a:lnSpc>
                <a:spcPct val="150000"/>
              </a:lnSpc>
            </a:pPr>
            <a:endParaRPr lang="uk-UA" sz="25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25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build="p"/>
      <p:bldP spid="9" grpId="0" animBg="1"/>
      <p:bldP spid="10" grpId="0" build="p"/>
      <p:bldP spid="12" grpId="0" animBg="1"/>
      <p:bldP spid="13" grpId="0" build="p"/>
      <p:bldP spid="14" grpId="0" animBg="1"/>
      <p:bldP spid="16" grpId="0" build="p"/>
      <p:bldP spid="17" grpId="0" build="p"/>
      <p:bldP spid="22" grpId="0" uiExpan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dirty="0" smtClean="0"/>
              <a:t>Розв'язування складених задач за допомогою рівняння. Ознайомлення. (Додаткові  теми)</a:t>
            </a:r>
            <a:endParaRPr lang="ru-RU" sz="3600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72816"/>
            <a:ext cx="8229600" cy="3424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Розв'язування складених задач за допомогою рівняння. Ознайомлення</a:t>
            </a:r>
            <a:endParaRPr lang="ru-RU" sz="3600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556792"/>
            <a:ext cx="4644007" cy="280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38060" y="1549383"/>
            <a:ext cx="4505939" cy="2808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653136"/>
            <a:ext cx="4716016" cy="550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7" y="4643446"/>
            <a:ext cx="4427984" cy="509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5448"/>
            <a:ext cx="8858280" cy="1252728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dirty="0" smtClean="0"/>
              <a:t>Розв'язування складених задач за допомогою рівняння. Первинне закріплення</a:t>
            </a:r>
            <a:endParaRPr lang="ru-RU" sz="3600" dirty="0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556792"/>
            <a:ext cx="8229600" cy="1797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429000"/>
            <a:ext cx="4572000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331640" y="350100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16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627784" y="357301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?</a:t>
            </a:r>
            <a:endParaRPr lang="ru-RU" dirty="0"/>
          </a:p>
        </p:txBody>
      </p:sp>
      <p:sp>
        <p:nvSpPr>
          <p:cNvPr id="8" name="Полилиния 7"/>
          <p:cNvSpPr/>
          <p:nvPr/>
        </p:nvSpPr>
        <p:spPr>
          <a:xfrm>
            <a:off x="973394" y="3967316"/>
            <a:ext cx="2521974" cy="140110"/>
          </a:xfrm>
          <a:custGeom>
            <a:avLst/>
            <a:gdLst>
              <a:gd name="connsiteX0" fmla="*/ 0 w 2521974"/>
              <a:gd name="connsiteY0" fmla="*/ 0 h 140110"/>
              <a:gd name="connsiteX1" fmla="*/ 471948 w 2521974"/>
              <a:gd name="connsiteY1" fmla="*/ 103239 h 140110"/>
              <a:gd name="connsiteX2" fmla="*/ 1401096 w 2521974"/>
              <a:gd name="connsiteY2" fmla="*/ 132736 h 140110"/>
              <a:gd name="connsiteX3" fmla="*/ 2330245 w 2521974"/>
              <a:gd name="connsiteY3" fmla="*/ 58994 h 140110"/>
              <a:gd name="connsiteX4" fmla="*/ 2521974 w 2521974"/>
              <a:gd name="connsiteY4" fmla="*/ 14749 h 140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21974" h="140110">
                <a:moveTo>
                  <a:pt x="0" y="0"/>
                </a:moveTo>
                <a:cubicBezTo>
                  <a:pt x="119216" y="40558"/>
                  <a:pt x="238432" y="81116"/>
                  <a:pt x="471948" y="103239"/>
                </a:cubicBezTo>
                <a:cubicBezTo>
                  <a:pt x="705464" y="125362"/>
                  <a:pt x="1091380" y="140110"/>
                  <a:pt x="1401096" y="132736"/>
                </a:cubicBezTo>
                <a:cubicBezTo>
                  <a:pt x="1710812" y="125362"/>
                  <a:pt x="2143432" y="78659"/>
                  <a:pt x="2330245" y="58994"/>
                </a:cubicBezTo>
                <a:cubicBezTo>
                  <a:pt x="2517058" y="39330"/>
                  <a:pt x="2519516" y="27039"/>
                  <a:pt x="2521974" y="1474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115616" y="407707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7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051720" y="4653136"/>
            <a:ext cx="43204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dirty="0" smtClean="0"/>
              <a:t>4</a:t>
            </a:r>
            <a:endParaRPr lang="ru-RU" dirty="0"/>
          </a:p>
        </p:txBody>
      </p:sp>
      <p:sp>
        <p:nvSpPr>
          <p:cNvPr id="12" name="Полилиния 11"/>
          <p:cNvSpPr/>
          <p:nvPr/>
        </p:nvSpPr>
        <p:spPr>
          <a:xfrm>
            <a:off x="973394" y="4221088"/>
            <a:ext cx="2590494" cy="291918"/>
          </a:xfrm>
          <a:custGeom>
            <a:avLst/>
            <a:gdLst>
              <a:gd name="connsiteX0" fmla="*/ 0 w 2462980"/>
              <a:gd name="connsiteY0" fmla="*/ 294967 h 294967"/>
              <a:gd name="connsiteX1" fmla="*/ 294967 w 2462980"/>
              <a:gd name="connsiteY1" fmla="*/ 44245 h 294967"/>
              <a:gd name="connsiteX2" fmla="*/ 1268361 w 2462980"/>
              <a:gd name="connsiteY2" fmla="*/ 29496 h 294967"/>
              <a:gd name="connsiteX3" fmla="*/ 2123767 w 2462980"/>
              <a:gd name="connsiteY3" fmla="*/ 44245 h 294967"/>
              <a:gd name="connsiteX4" fmla="*/ 2462980 w 2462980"/>
              <a:gd name="connsiteY4" fmla="*/ 280219 h 29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2980" h="294967">
                <a:moveTo>
                  <a:pt x="0" y="294967"/>
                </a:moveTo>
                <a:cubicBezTo>
                  <a:pt x="41787" y="191728"/>
                  <a:pt x="83574" y="88490"/>
                  <a:pt x="294967" y="44245"/>
                </a:cubicBezTo>
                <a:cubicBezTo>
                  <a:pt x="506360" y="0"/>
                  <a:pt x="963561" y="29496"/>
                  <a:pt x="1268361" y="29496"/>
                </a:cubicBezTo>
                <a:cubicBezTo>
                  <a:pt x="1573161" y="29496"/>
                  <a:pt x="1924664" y="2458"/>
                  <a:pt x="2123767" y="44245"/>
                </a:cubicBezTo>
                <a:cubicBezTo>
                  <a:pt x="2322870" y="86032"/>
                  <a:pt x="2392925" y="183125"/>
                  <a:pt x="2462980" y="28021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3501009"/>
            <a:ext cx="4517910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4572000" y="3786190"/>
            <a:ext cx="4680520" cy="1680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7 ∙  4 = 2 8 (кг) всього</a:t>
            </a:r>
          </a:p>
          <a:p>
            <a:pPr marL="457200" indent="-457200">
              <a:lnSpc>
                <a:spcPct val="140000"/>
              </a:lnSpc>
            </a:pP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2) 2 8 -  1 6  = 1 2 (кг) з ІІ грядки</a:t>
            </a:r>
          </a:p>
          <a:p>
            <a:pPr marL="457200" indent="-457200">
              <a:lnSpc>
                <a:spcPct val="140000"/>
              </a:lnSpc>
            </a:pP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3) 7 ∙  4  -  1 6 = 1 2 ( кг)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3528" y="5572140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Відповідь: 12 кг помідорів зібрали з другої  грядки.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build="p"/>
      <p:bldP spid="8" grpId="0" animBg="1"/>
      <p:bldP spid="9" grpId="0" build="p"/>
      <p:bldP spid="10" grpId="0" build="p" animBg="1"/>
      <p:bldP spid="12" grpId="0" animBg="1"/>
      <p:bldP spid="14" grpId="0" build="allAtOnce"/>
      <p:bldP spid="1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dirty="0" smtClean="0"/>
              <a:t>Розв'язування складених задач за допомогою рівняння. Первинне закріплення</a:t>
            </a:r>
            <a:endParaRPr lang="ru-RU" sz="3600" dirty="0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628800"/>
            <a:ext cx="4514850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47664" y="17008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16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843808" y="170080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?</a:t>
            </a:r>
            <a:endParaRPr lang="ru-RU" dirty="0"/>
          </a:p>
        </p:txBody>
      </p:sp>
      <p:sp>
        <p:nvSpPr>
          <p:cNvPr id="8" name="Полилиния 7"/>
          <p:cNvSpPr/>
          <p:nvPr/>
        </p:nvSpPr>
        <p:spPr>
          <a:xfrm>
            <a:off x="1224116" y="2153265"/>
            <a:ext cx="2580968" cy="186813"/>
          </a:xfrm>
          <a:custGeom>
            <a:avLst/>
            <a:gdLst>
              <a:gd name="connsiteX0" fmla="*/ 0 w 2580968"/>
              <a:gd name="connsiteY0" fmla="*/ 29496 h 186813"/>
              <a:gd name="connsiteX1" fmla="*/ 560439 w 2580968"/>
              <a:gd name="connsiteY1" fmla="*/ 147483 h 186813"/>
              <a:gd name="connsiteX2" fmla="*/ 1799303 w 2580968"/>
              <a:gd name="connsiteY2" fmla="*/ 162232 h 186813"/>
              <a:gd name="connsiteX3" fmla="*/ 2580968 w 2580968"/>
              <a:gd name="connsiteY3" fmla="*/ 0 h 186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80968" h="186813">
                <a:moveTo>
                  <a:pt x="0" y="29496"/>
                </a:moveTo>
                <a:cubicBezTo>
                  <a:pt x="130277" y="77428"/>
                  <a:pt x="260555" y="125360"/>
                  <a:pt x="560439" y="147483"/>
                </a:cubicBezTo>
                <a:cubicBezTo>
                  <a:pt x="860323" y="169606"/>
                  <a:pt x="1462548" y="186813"/>
                  <a:pt x="1799303" y="162232"/>
                </a:cubicBezTo>
                <a:cubicBezTo>
                  <a:pt x="2136058" y="137652"/>
                  <a:pt x="2358513" y="68826"/>
                  <a:pt x="2580968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403648" y="227687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7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267744" y="2852936"/>
            <a:ext cx="43204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dirty="0" smtClean="0"/>
              <a:t>4</a:t>
            </a:r>
            <a:endParaRPr lang="ru-RU" dirty="0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62475" y="1628800"/>
            <a:ext cx="4581525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2843808" y="1691516"/>
            <a:ext cx="43204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dirty="0" smtClean="0"/>
              <a:t>х</a:t>
            </a:r>
            <a:endParaRPr lang="ru-RU" dirty="0"/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9672" y="3638550"/>
            <a:ext cx="4933950" cy="321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1547126" y="3718679"/>
            <a:ext cx="766834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 smtClean="0"/>
          </a:p>
          <a:p>
            <a:pPr>
              <a:lnSpc>
                <a:spcPct val="155000"/>
              </a:lnSpc>
            </a:pP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(1  6 + х) = 7  ∙  4</a:t>
            </a:r>
          </a:p>
          <a:p>
            <a:pPr>
              <a:lnSpc>
                <a:spcPct val="155000"/>
              </a:lnSpc>
            </a:pP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1 6  +  х =  2 8</a:t>
            </a:r>
          </a:p>
          <a:p>
            <a:pPr>
              <a:lnSpc>
                <a:spcPct val="155000"/>
              </a:lnSpc>
            </a:pP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х =  2 8  -  1 6</a:t>
            </a:r>
          </a:p>
          <a:p>
            <a:pPr>
              <a:lnSpc>
                <a:spcPct val="155000"/>
              </a:lnSpc>
            </a:pP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х = 1 2</a:t>
            </a:r>
          </a:p>
          <a:p>
            <a:pPr>
              <a:lnSpc>
                <a:spcPct val="155000"/>
              </a:lnSpc>
            </a:pP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Відповідь:  12 кг помідорів зібрали з другої грядки    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uiExpand="1" build="p" animBg="1"/>
      <p:bldP spid="15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Розв'язування типових задач способом складання рівняння</a:t>
            </a:r>
            <a:endParaRPr lang="ru-RU" sz="3600" dirty="0"/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2411760" y="4869160"/>
            <a:ext cx="5256584" cy="1656184"/>
          </a:xfrm>
          <a:prstGeom prst="round2Diag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555776" y="5157192"/>
            <a:ext cx="489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Задачі на знаходження четвертого пропорційного. Спосіб знаходження однакової величини</a:t>
            </a:r>
            <a:endParaRPr lang="ru-RU" sz="2400" dirty="0"/>
          </a:p>
        </p:txBody>
      </p:sp>
      <p:pic>
        <p:nvPicPr>
          <p:cNvPr id="512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6024" y="1628800"/>
            <a:ext cx="8172400" cy="811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564904"/>
            <a:ext cx="8784976" cy="2181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2492896"/>
            <a:ext cx="8712968" cy="2249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Розв'язування типових задач способом складання рівняння</a:t>
            </a:r>
            <a:endParaRPr lang="ru-RU" sz="3600" dirty="0"/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2411760" y="4869160"/>
            <a:ext cx="5256584" cy="1656184"/>
          </a:xfrm>
          <a:prstGeom prst="round2Diag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555776" y="5157192"/>
            <a:ext cx="48965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Задачі на знаходження четвертого пропорційного. Спосіб відношень</a:t>
            </a:r>
            <a:endParaRPr lang="ru-RU" sz="24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28800"/>
            <a:ext cx="875508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636912"/>
            <a:ext cx="8496944" cy="1978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564904"/>
            <a:ext cx="9152329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3183</TotalTime>
  <Words>285</Words>
  <Application>Microsoft Office PowerPoint</Application>
  <PresentationFormat>Экран (4:3)</PresentationFormat>
  <Paragraphs>49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Модульная</vt:lpstr>
      <vt:lpstr>Розв'язування простих задач способом складання рівняння</vt:lpstr>
      <vt:lpstr>Слайд 2</vt:lpstr>
      <vt:lpstr>Розв'язування задач за допомогою рівняння</vt:lpstr>
      <vt:lpstr>Розв'язування складених задач за допомогою рівняння. Ознайомлення. (Додаткові  теми)</vt:lpstr>
      <vt:lpstr>Розв'язування складених задач за допомогою рівняння. Ознайомлення</vt:lpstr>
      <vt:lpstr>Розв'язування складених задач за допомогою рівняння. Первинне закріплення</vt:lpstr>
      <vt:lpstr>Розв'язування складених задач за допомогою рівняння. Первинне закріплення</vt:lpstr>
      <vt:lpstr>Розв'язування типових задач способом складання рівняння</vt:lpstr>
      <vt:lpstr>Розв'язування типових задач способом складання рівняння</vt:lpstr>
      <vt:lpstr>Розв'язування типових задач способом складання рівняння</vt:lpstr>
      <vt:lpstr>Розв'язування типових задач способом складання рівняння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ВИВЧЕННЯ АЛГЕБРАЇЧНОГО МАТЕРІАЛУ В КУРСІ ПОЧАТКОВОЇ МАТЕМАТИКИ</dc:title>
  <dc:creator>Светлана</dc:creator>
  <cp:lastModifiedBy>Marinochka</cp:lastModifiedBy>
  <cp:revision>173</cp:revision>
  <dcterms:created xsi:type="dcterms:W3CDTF">2013-04-14T17:43:01Z</dcterms:created>
  <dcterms:modified xsi:type="dcterms:W3CDTF">2016-07-28T18:58:56Z</dcterms:modified>
</cp:coreProperties>
</file>