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18" r:id="rId2"/>
    <p:sldId id="341" r:id="rId3"/>
    <p:sldId id="342" r:id="rId4"/>
    <p:sldId id="343" r:id="rId5"/>
    <p:sldId id="344" r:id="rId6"/>
    <p:sldId id="345" r:id="rId7"/>
    <p:sldId id="346" r:id="rId8"/>
    <p:sldId id="354" r:id="rId9"/>
    <p:sldId id="347" r:id="rId10"/>
    <p:sldId id="348" r:id="rId11"/>
    <p:sldId id="349" r:id="rId12"/>
    <p:sldId id="350" r:id="rId13"/>
    <p:sldId id="351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417" r:id="rId24"/>
    <p:sldId id="418" r:id="rId25"/>
    <p:sldId id="419" r:id="rId26"/>
    <p:sldId id="420" r:id="rId27"/>
    <p:sldId id="421" r:id="rId28"/>
    <p:sldId id="422" r:id="rId29"/>
    <p:sldId id="42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FE9F9"/>
    <a:srgbClr val="CDFC56"/>
    <a:srgbClr val="AAEC0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4" autoAdjust="0"/>
    <p:restoredTop sz="94660"/>
  </p:normalViewPr>
  <p:slideViewPr>
    <p:cSldViewPr>
      <p:cViewPr>
        <p:scale>
          <a:sx n="69" d="100"/>
          <a:sy n="69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BEA3E1-DD63-445A-9195-63EF6BE37BEF}" type="doc">
      <dgm:prSet loTypeId="urn:microsoft.com/office/officeart/2005/8/layout/hList3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AD9418A-A701-4BA6-9485-D5FB6FDEBCC1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dirty="0" smtClean="0">
              <a:solidFill>
                <a:schemeClr val="tx1"/>
              </a:solidFill>
            </a:rPr>
            <a:t>Підготовка до введення  рівнянь </a:t>
          </a:r>
        </a:p>
        <a:p>
          <a:pPr defTabSz="2089150">
            <a:lnSpc>
              <a:spcPct val="80000"/>
            </a:lnSpc>
            <a:spcAft>
              <a:spcPct val="35000"/>
            </a:spcAft>
          </a:pPr>
          <a:endParaRPr lang="ru-RU" sz="2400" dirty="0"/>
        </a:p>
      </dgm:t>
    </dgm:pt>
    <dgm:pt modelId="{97B16215-D7A6-4B9B-AD67-D3DBC47D0EDD}" type="parTrans" cxnId="{1B2FD4FC-DE11-47B1-B018-23106DAEC784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E84897E0-A75B-47BE-9509-6A1441E3FC0B}" type="sibTrans" cxnId="{1B2FD4FC-DE11-47B1-B018-23106DAEC784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1416B957-3D6F-429B-AFCF-AFFF2AC58F8B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Починається ще в </a:t>
          </a:r>
          <a:r>
            <a:rPr lang="uk-UA" sz="2400" b="1" i="0" dirty="0" smtClean="0"/>
            <a:t>1-му класі при вивченні додавання та віднімання у межах 10</a:t>
          </a:r>
          <a:r>
            <a:rPr lang="uk-UA" sz="2400" dirty="0" smtClean="0"/>
            <a:t>, коли учні засвоюють правила знаходження невідомого компоненту;</a:t>
          </a:r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dirty="0"/>
        </a:p>
      </dgm:t>
    </dgm:pt>
    <dgm:pt modelId="{AF1A8C74-F7FB-45B7-BDFE-0CEA06C241C3}" type="parTrans" cxnId="{C31597DE-CB3E-4EFB-8A44-FB264F2D2C64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8F1C362F-B7EA-42C3-BE08-D3A5BBFCCF25}" type="sibTrans" cxnId="{C31597DE-CB3E-4EFB-8A44-FB264F2D2C64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D96CC104-6B03-45DF-BCE7-E1735E931ACC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учням пропонуються рівності із пропущеними числами (з віконцями); при  виконанні цих вправ учні звикають до думки, що невідомими можуть бути не лише сума або різниця, а й один із доданків, а пізніше, зменшуване або від'ємник; </a:t>
          </a:r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dirty="0"/>
        </a:p>
      </dgm:t>
    </dgm:pt>
    <dgm:pt modelId="{C2068745-C3E4-4C9C-8B27-D64BAAEB72A2}" type="parTrans" cxnId="{588302CA-2E5C-45A3-B82B-AEF1DE217F9E}">
      <dgm:prSet/>
      <dgm:spPr/>
      <dgm:t>
        <a:bodyPr/>
        <a:lstStyle/>
        <a:p>
          <a:endParaRPr lang="ru-RU"/>
        </a:p>
      </dgm:t>
    </dgm:pt>
    <dgm:pt modelId="{D8155A6B-33CC-49C6-9417-BF3CFF2A744D}" type="sibTrans" cxnId="{588302CA-2E5C-45A3-B82B-AEF1DE217F9E}">
      <dgm:prSet/>
      <dgm:spPr/>
      <dgm:t>
        <a:bodyPr/>
        <a:lstStyle/>
        <a:p>
          <a:endParaRPr lang="ru-RU"/>
        </a:p>
      </dgm:t>
    </dgm:pt>
    <dgm:pt modelId="{D99C5A7B-E22C-49AE-8913-4951FD90C83F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виконуючи вправи з </a:t>
          </a:r>
          <a:r>
            <a:rPr lang="uk-UA" sz="2400" dirty="0" err="1" smtClean="0"/>
            <a:t>“віконцями”</a:t>
          </a:r>
          <a:r>
            <a:rPr lang="uk-UA" sz="2400" dirty="0" smtClean="0"/>
            <a:t> в учнів формуються уявлення про істинні числові рівності .</a:t>
          </a:r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dirty="0"/>
        </a:p>
      </dgm:t>
    </dgm:pt>
    <dgm:pt modelId="{8E921DF3-2352-45E6-8D39-A6819D45DD66}" type="parTrans" cxnId="{8D3698DE-FA78-4615-948F-CEA9953E7FED}">
      <dgm:prSet/>
      <dgm:spPr/>
      <dgm:t>
        <a:bodyPr/>
        <a:lstStyle/>
        <a:p>
          <a:endParaRPr lang="ru-RU"/>
        </a:p>
      </dgm:t>
    </dgm:pt>
    <dgm:pt modelId="{72EE7C4B-7E8E-4DD0-A944-B6092E58214E}" type="sibTrans" cxnId="{8D3698DE-FA78-4615-948F-CEA9953E7FED}">
      <dgm:prSet/>
      <dgm:spPr/>
      <dgm:t>
        <a:bodyPr/>
        <a:lstStyle/>
        <a:p>
          <a:endParaRPr lang="ru-RU"/>
        </a:p>
      </dgm:t>
    </dgm:pt>
    <dgm:pt modelId="{B35338E2-408B-498D-B680-0F3002D9862A}" type="pres">
      <dgm:prSet presAssocID="{47BEA3E1-DD63-445A-9195-63EF6BE37BE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EBB84A-7C4B-4F9F-96AA-A2FDE7CD9513}" type="pres">
      <dgm:prSet presAssocID="{1AD9418A-A701-4BA6-9485-D5FB6FDEBCC1}" presName="roof" presStyleLbl="dkBgShp" presStyleIdx="0" presStyleCnt="2" custScaleY="68947"/>
      <dgm:spPr/>
      <dgm:t>
        <a:bodyPr/>
        <a:lstStyle/>
        <a:p>
          <a:endParaRPr lang="ru-RU"/>
        </a:p>
      </dgm:t>
    </dgm:pt>
    <dgm:pt modelId="{59453CD3-81C0-46FF-90B7-8309A54F44CC}" type="pres">
      <dgm:prSet presAssocID="{1AD9418A-A701-4BA6-9485-D5FB6FDEBCC1}" presName="pillars" presStyleCnt="0"/>
      <dgm:spPr/>
    </dgm:pt>
    <dgm:pt modelId="{4DE2B4E4-B580-4A04-BCBA-3751AC351E9C}" type="pres">
      <dgm:prSet presAssocID="{1AD9418A-A701-4BA6-9485-D5FB6FDEBCC1}" presName="pillar1" presStyleLbl="node1" presStyleIdx="0" presStyleCnt="3" custScaleX="86745" custScaleY="126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A84A9E-E6BA-4381-A564-A4FFDC759496}" type="pres">
      <dgm:prSet presAssocID="{D96CC104-6B03-45DF-BCE7-E1735E931ACC}" presName="pillarX" presStyleLbl="node1" presStyleIdx="1" presStyleCnt="3" custScaleY="126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66F28-1F82-4911-816F-77B13C6F400A}" type="pres">
      <dgm:prSet presAssocID="{D99C5A7B-E22C-49AE-8913-4951FD90C83F}" presName="pillarX" presStyleLbl="node1" presStyleIdx="2" presStyleCnt="3" custScaleX="87984" custScaleY="126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58CAEC-D7CE-4FC0-A69A-BE6111D37247}" type="pres">
      <dgm:prSet presAssocID="{1AD9418A-A701-4BA6-9485-D5FB6FDEBCC1}" presName="base" presStyleLbl="dkBgShp" presStyleIdx="1" presStyleCnt="2" custLinFactNeighborY="60206"/>
      <dgm:spPr/>
    </dgm:pt>
  </dgm:ptLst>
  <dgm:cxnLst>
    <dgm:cxn modelId="{8D3698DE-FA78-4615-948F-CEA9953E7FED}" srcId="{1AD9418A-A701-4BA6-9485-D5FB6FDEBCC1}" destId="{D99C5A7B-E22C-49AE-8913-4951FD90C83F}" srcOrd="2" destOrd="0" parTransId="{8E921DF3-2352-45E6-8D39-A6819D45DD66}" sibTransId="{72EE7C4B-7E8E-4DD0-A944-B6092E58214E}"/>
    <dgm:cxn modelId="{C31597DE-CB3E-4EFB-8A44-FB264F2D2C64}" srcId="{1AD9418A-A701-4BA6-9485-D5FB6FDEBCC1}" destId="{1416B957-3D6F-429B-AFCF-AFFF2AC58F8B}" srcOrd="0" destOrd="0" parTransId="{AF1A8C74-F7FB-45B7-BDFE-0CEA06C241C3}" sibTransId="{8F1C362F-B7EA-42C3-BE08-D3A5BBFCCF25}"/>
    <dgm:cxn modelId="{392CD581-361E-4282-9CF1-56C0A846F4EE}" type="presOf" srcId="{D96CC104-6B03-45DF-BCE7-E1735E931ACC}" destId="{7FA84A9E-E6BA-4381-A564-A4FFDC759496}" srcOrd="0" destOrd="0" presId="urn:microsoft.com/office/officeart/2005/8/layout/hList3"/>
    <dgm:cxn modelId="{51F5BAEF-E40D-48CB-B4B9-36495E8BF4D9}" type="presOf" srcId="{D99C5A7B-E22C-49AE-8913-4951FD90C83F}" destId="{CF666F28-1F82-4911-816F-77B13C6F400A}" srcOrd="0" destOrd="0" presId="urn:microsoft.com/office/officeart/2005/8/layout/hList3"/>
    <dgm:cxn modelId="{8216F78E-D949-46CE-A483-72F105EDF818}" type="presOf" srcId="{47BEA3E1-DD63-445A-9195-63EF6BE37BEF}" destId="{B35338E2-408B-498D-B680-0F3002D9862A}" srcOrd="0" destOrd="0" presId="urn:microsoft.com/office/officeart/2005/8/layout/hList3"/>
    <dgm:cxn modelId="{588302CA-2E5C-45A3-B82B-AEF1DE217F9E}" srcId="{1AD9418A-A701-4BA6-9485-D5FB6FDEBCC1}" destId="{D96CC104-6B03-45DF-BCE7-E1735E931ACC}" srcOrd="1" destOrd="0" parTransId="{C2068745-C3E4-4C9C-8B27-D64BAAEB72A2}" sibTransId="{D8155A6B-33CC-49C6-9417-BF3CFF2A744D}"/>
    <dgm:cxn modelId="{1B2FD4FC-DE11-47B1-B018-23106DAEC784}" srcId="{47BEA3E1-DD63-445A-9195-63EF6BE37BEF}" destId="{1AD9418A-A701-4BA6-9485-D5FB6FDEBCC1}" srcOrd="0" destOrd="0" parTransId="{97B16215-D7A6-4B9B-AD67-D3DBC47D0EDD}" sibTransId="{E84897E0-A75B-47BE-9509-6A1441E3FC0B}"/>
    <dgm:cxn modelId="{87EB86CF-076A-4743-9E23-C54E11650371}" type="presOf" srcId="{1416B957-3D6F-429B-AFCF-AFFF2AC58F8B}" destId="{4DE2B4E4-B580-4A04-BCBA-3751AC351E9C}" srcOrd="0" destOrd="0" presId="urn:microsoft.com/office/officeart/2005/8/layout/hList3"/>
    <dgm:cxn modelId="{2E3AFB23-D585-481F-B69D-A6C2ABEFEEC8}" type="presOf" srcId="{1AD9418A-A701-4BA6-9485-D5FB6FDEBCC1}" destId="{E8EBB84A-7C4B-4F9F-96AA-A2FDE7CD9513}" srcOrd="0" destOrd="0" presId="urn:microsoft.com/office/officeart/2005/8/layout/hList3"/>
    <dgm:cxn modelId="{1574F17B-5BEC-4DED-9361-CC25DC617224}" type="presParOf" srcId="{B35338E2-408B-498D-B680-0F3002D9862A}" destId="{E8EBB84A-7C4B-4F9F-96AA-A2FDE7CD9513}" srcOrd="0" destOrd="0" presId="urn:microsoft.com/office/officeart/2005/8/layout/hList3"/>
    <dgm:cxn modelId="{74D1C55A-F3A4-4DEF-A4A7-2E417AA0F28A}" type="presParOf" srcId="{B35338E2-408B-498D-B680-0F3002D9862A}" destId="{59453CD3-81C0-46FF-90B7-8309A54F44CC}" srcOrd="1" destOrd="0" presId="urn:microsoft.com/office/officeart/2005/8/layout/hList3"/>
    <dgm:cxn modelId="{A5862FE8-FF9E-41CC-8361-8828F1938ECB}" type="presParOf" srcId="{59453CD3-81C0-46FF-90B7-8309A54F44CC}" destId="{4DE2B4E4-B580-4A04-BCBA-3751AC351E9C}" srcOrd="0" destOrd="0" presId="urn:microsoft.com/office/officeart/2005/8/layout/hList3"/>
    <dgm:cxn modelId="{1AEFABF2-8AA1-42FC-A9A0-3F280DAFF358}" type="presParOf" srcId="{59453CD3-81C0-46FF-90B7-8309A54F44CC}" destId="{7FA84A9E-E6BA-4381-A564-A4FFDC759496}" srcOrd="1" destOrd="0" presId="urn:microsoft.com/office/officeart/2005/8/layout/hList3"/>
    <dgm:cxn modelId="{D009898A-761B-4788-BF4A-ECE7E9B19EE6}" type="presParOf" srcId="{59453CD3-81C0-46FF-90B7-8309A54F44CC}" destId="{CF666F28-1F82-4911-816F-77B13C6F400A}" srcOrd="2" destOrd="0" presId="urn:microsoft.com/office/officeart/2005/8/layout/hList3"/>
    <dgm:cxn modelId="{1096FED1-2885-487E-A6AA-91A7AA368DBF}" type="presParOf" srcId="{B35338E2-408B-498D-B680-0F3002D9862A}" destId="{0258CAEC-D7CE-4FC0-A69A-BE6111D3724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EBB84A-7C4B-4F9F-96AA-A2FDE7CD9513}">
      <dsp:nvSpPr>
        <dsp:cNvPr id="0" name=""/>
        <dsp:cNvSpPr/>
      </dsp:nvSpPr>
      <dsp:spPr>
        <a:xfrm>
          <a:off x="0" y="96990"/>
          <a:ext cx="9144000" cy="1165011"/>
        </a:xfrm>
        <a:prstGeom prst="rect">
          <a:avLst/>
        </a:prstGeom>
        <a:gradFill rotWithShape="0">
          <a:gsLst>
            <a:gs pos="0">
              <a:schemeClr val="accent3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dirty="0" smtClean="0">
              <a:solidFill>
                <a:schemeClr val="tx1"/>
              </a:solidFill>
            </a:rPr>
            <a:t>Підготовка до введення  рівнянь </a:t>
          </a:r>
        </a:p>
        <a:p>
          <a:pPr lvl="0" defTabSz="208915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0" y="96990"/>
        <a:ext cx="9144000" cy="1165011"/>
      </dsp:txXfrm>
    </dsp:sp>
    <dsp:sp modelId="{4DE2B4E4-B580-4A04-BCBA-3751AC351E9C}">
      <dsp:nvSpPr>
        <dsp:cNvPr id="0" name=""/>
        <dsp:cNvSpPr/>
      </dsp:nvSpPr>
      <dsp:spPr>
        <a:xfrm>
          <a:off x="2832" y="1061713"/>
          <a:ext cx="2885406" cy="447369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Починається ще в </a:t>
          </a:r>
          <a:r>
            <a:rPr lang="uk-UA" sz="2400" b="1" i="0" kern="1200" dirty="0" smtClean="0"/>
            <a:t>1-му класі при вивченні додавання та віднімання у межах 10</a:t>
          </a:r>
          <a:r>
            <a:rPr lang="uk-UA" sz="2400" kern="1200" dirty="0" smtClean="0"/>
            <a:t>, коли учні засвоюють правила знаходження невідомого компоненту;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kern="1200" dirty="0"/>
        </a:p>
      </dsp:txBody>
      <dsp:txXfrm>
        <a:off x="2832" y="1061713"/>
        <a:ext cx="2885406" cy="4473695"/>
      </dsp:txXfrm>
    </dsp:sp>
    <dsp:sp modelId="{7FA84A9E-E6BA-4381-A564-A4FFDC759496}">
      <dsp:nvSpPr>
        <dsp:cNvPr id="0" name=""/>
        <dsp:cNvSpPr/>
      </dsp:nvSpPr>
      <dsp:spPr>
        <a:xfrm>
          <a:off x="2888239" y="1061713"/>
          <a:ext cx="3326308" cy="4473695"/>
        </a:xfrm>
        <a:prstGeom prst="rect">
          <a:avLst/>
        </a:prstGeom>
        <a:gradFill rotWithShape="0">
          <a:gsLst>
            <a:gs pos="0">
              <a:schemeClr val="accent3">
                <a:hueOff val="-6901799"/>
                <a:satOff val="-18192"/>
                <a:lumOff val="-4706"/>
                <a:alphaOff val="0"/>
                <a:shade val="47500"/>
                <a:satMod val="137000"/>
              </a:schemeClr>
            </a:gs>
            <a:gs pos="55000">
              <a:schemeClr val="accent3">
                <a:hueOff val="-6901799"/>
                <a:satOff val="-18192"/>
                <a:lumOff val="-4706"/>
                <a:alphaOff val="0"/>
                <a:shade val="69000"/>
                <a:satMod val="137000"/>
              </a:schemeClr>
            </a:gs>
            <a:gs pos="100000">
              <a:schemeClr val="accent3">
                <a:hueOff val="-6901799"/>
                <a:satOff val="-18192"/>
                <a:lumOff val="-4706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учням пропонуються рівності із пропущеними числами (з віконцями); при  виконанні цих вправ учні звикають до думки, що невідомими можуть бути не лише сума або різниця, а й один із доданків, а пізніше, зменшуване або від'ємник; 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kern="1200" dirty="0"/>
        </a:p>
      </dsp:txBody>
      <dsp:txXfrm>
        <a:off x="2888239" y="1061713"/>
        <a:ext cx="3326308" cy="4473695"/>
      </dsp:txXfrm>
    </dsp:sp>
    <dsp:sp modelId="{CF666F28-1F82-4911-816F-77B13C6F400A}">
      <dsp:nvSpPr>
        <dsp:cNvPr id="0" name=""/>
        <dsp:cNvSpPr/>
      </dsp:nvSpPr>
      <dsp:spPr>
        <a:xfrm>
          <a:off x="6214547" y="1061713"/>
          <a:ext cx="2926619" cy="4473695"/>
        </a:xfrm>
        <a:prstGeom prst="rect">
          <a:avLst/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shade val="47500"/>
                <a:satMod val="137000"/>
              </a:schemeClr>
            </a:gs>
            <a:gs pos="55000">
              <a:schemeClr val="accent3">
                <a:hueOff val="-13803598"/>
                <a:satOff val="-36385"/>
                <a:lumOff val="-9412"/>
                <a:alphaOff val="0"/>
                <a:shade val="69000"/>
                <a:satMod val="137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виконуючи вправи з </a:t>
          </a:r>
          <a:r>
            <a:rPr lang="uk-UA" sz="2400" kern="1200" dirty="0" err="1" smtClean="0"/>
            <a:t>“віконцями”</a:t>
          </a:r>
          <a:r>
            <a:rPr lang="uk-UA" sz="2400" kern="1200" dirty="0" smtClean="0"/>
            <a:t> в учнів формуються уявлення про істинні числові рівності .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kern="1200" dirty="0"/>
        </a:p>
      </dsp:txBody>
      <dsp:txXfrm>
        <a:off x="6214547" y="1061713"/>
        <a:ext cx="2926619" cy="4473695"/>
      </dsp:txXfrm>
    </dsp:sp>
    <dsp:sp modelId="{0258CAEC-D7CE-4FC0-A69A-BE6111D37247}">
      <dsp:nvSpPr>
        <dsp:cNvPr id="0" name=""/>
        <dsp:cNvSpPr/>
      </dsp:nvSpPr>
      <dsp:spPr>
        <a:xfrm>
          <a:off x="0" y="5238131"/>
          <a:ext cx="9144000" cy="394268"/>
        </a:xfrm>
        <a:prstGeom prst="rect">
          <a:avLst/>
        </a:prstGeom>
        <a:gradFill rotWithShape="0">
          <a:gsLst>
            <a:gs pos="0">
              <a:schemeClr val="accent3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9C152-5CA1-4A73-807B-F7C25BD2D4D9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7B9CC-F737-4E5A-AE0E-0C835633B1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7B9CC-F737-4E5A-AE0E-0C835633B1E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7B9CC-F737-4E5A-AE0E-0C835633B1E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7B9CC-F737-4E5A-AE0E-0C835633B1ED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88;&#1110;&#1074;&#1085;&#1103;&#1085;&#1085;&#1103;_&#1087;&#1088;&#1077;&#1079;&#1077;&#1085;&#1090;&#1072;&#1094;&#1080;&#1103;%20&#1091;&#1095;&#1080;&#1090;&#1077;&#1083;&#1103;.pptx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___Microsoft_Office_PowerPoint1.ppt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Рівняння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6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58CAEC-D7CE-4FC0-A69A-BE6111D372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258CAEC-D7CE-4FC0-A69A-BE6111D372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EBB84A-7C4B-4F9F-96AA-A2FDE7CD95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E8EBB84A-7C4B-4F9F-96AA-A2FDE7CD95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E2B4E4-B580-4A04-BCBA-3751AC351E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4DE2B4E4-B580-4A04-BCBA-3751AC351E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A84A9E-E6BA-4381-A564-A4FFDC7594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7FA84A9E-E6BA-4381-A564-A4FFDC7594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666F28-1F82-4911-816F-77B13C6F40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CF666F28-1F82-4911-816F-77B13C6F40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" y="88040"/>
            <a:ext cx="8507288" cy="1252728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uk-UA" sz="3600" dirty="0" smtClean="0"/>
              <a:t>Ознайомлення</a:t>
            </a:r>
            <a:r>
              <a:rPr lang="en-US" sz="3600" dirty="0" smtClean="0"/>
              <a:t> </a:t>
            </a:r>
            <a:r>
              <a:rPr lang="uk-UA" sz="3600" dirty="0" smtClean="0"/>
              <a:t>зі способом знаходження кореня за правилом знаходження невідомого компонента</a:t>
            </a:r>
            <a:endParaRPr lang="ru-RU" sz="36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229600" cy="1182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876550"/>
            <a:ext cx="26479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914650"/>
            <a:ext cx="20383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2895600"/>
            <a:ext cx="19907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843808" y="3429000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-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23728" y="4058671"/>
            <a:ext cx="1019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5656" y="4653136"/>
            <a:ext cx="8817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7704" y="6273225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/>
              <a:t> 25</a:t>
            </a:r>
            <a:endParaRPr lang="ru-RU" sz="32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04048" y="3429000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 :  9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9190" y="4058671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4630175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9 ·  3= 27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7686" y="5273117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   27 = 27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36296" y="3429000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6 :  8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768" y="4058671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88224" y="4643446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6 : 7= 8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8304" y="5273117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8 =8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040" y="6344687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64288" y="6344687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571604" y="4509120"/>
            <a:ext cx="23762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355976" y="4509120"/>
            <a:ext cx="20162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516216" y="4509120"/>
            <a:ext cx="20162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олилиния 29"/>
          <p:cNvSpPr/>
          <p:nvPr/>
        </p:nvSpPr>
        <p:spPr>
          <a:xfrm>
            <a:off x="2488324" y="2714620"/>
            <a:ext cx="1012106" cy="235666"/>
          </a:xfrm>
          <a:custGeom>
            <a:avLst/>
            <a:gdLst>
              <a:gd name="connsiteX0" fmla="*/ 1297858 w 1297858"/>
              <a:gd name="connsiteY0" fmla="*/ 319548 h 378542"/>
              <a:gd name="connsiteX1" fmla="*/ 1135626 w 1297858"/>
              <a:gd name="connsiteY1" fmla="*/ 54077 h 378542"/>
              <a:gd name="connsiteX2" fmla="*/ 368710 w 1297858"/>
              <a:gd name="connsiteY2" fmla="*/ 54077 h 378542"/>
              <a:gd name="connsiteX3" fmla="*/ 0 w 1297858"/>
              <a:gd name="connsiteY3" fmla="*/ 378542 h 37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858" h="378542">
                <a:moveTo>
                  <a:pt x="1297858" y="319548"/>
                </a:moveTo>
                <a:cubicBezTo>
                  <a:pt x="1294171" y="208935"/>
                  <a:pt x="1290484" y="98322"/>
                  <a:pt x="1135626" y="54077"/>
                </a:cubicBezTo>
                <a:cubicBezTo>
                  <a:pt x="980768" y="9832"/>
                  <a:pt x="557981" y="0"/>
                  <a:pt x="368710" y="54077"/>
                </a:cubicBezTo>
                <a:cubicBezTo>
                  <a:pt x="179439" y="108155"/>
                  <a:pt x="89719" y="243348"/>
                  <a:pt x="0" y="378542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4641273" y="2714619"/>
            <a:ext cx="1359487" cy="250253"/>
          </a:xfrm>
          <a:custGeom>
            <a:avLst/>
            <a:gdLst>
              <a:gd name="connsiteX0" fmla="*/ 1297858 w 1297858"/>
              <a:gd name="connsiteY0" fmla="*/ 319548 h 378542"/>
              <a:gd name="connsiteX1" fmla="*/ 1135626 w 1297858"/>
              <a:gd name="connsiteY1" fmla="*/ 54077 h 378542"/>
              <a:gd name="connsiteX2" fmla="*/ 368710 w 1297858"/>
              <a:gd name="connsiteY2" fmla="*/ 54077 h 378542"/>
              <a:gd name="connsiteX3" fmla="*/ 0 w 1297858"/>
              <a:gd name="connsiteY3" fmla="*/ 378542 h 37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858" h="378542">
                <a:moveTo>
                  <a:pt x="1297858" y="319548"/>
                </a:moveTo>
                <a:cubicBezTo>
                  <a:pt x="1294171" y="208935"/>
                  <a:pt x="1290484" y="98322"/>
                  <a:pt x="1135626" y="54077"/>
                </a:cubicBezTo>
                <a:cubicBezTo>
                  <a:pt x="980768" y="9832"/>
                  <a:pt x="557981" y="0"/>
                  <a:pt x="368710" y="54077"/>
                </a:cubicBezTo>
                <a:cubicBezTo>
                  <a:pt x="179439" y="108155"/>
                  <a:pt x="89719" y="243348"/>
                  <a:pt x="0" y="378542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7070165" y="2714620"/>
            <a:ext cx="1359487" cy="250253"/>
          </a:xfrm>
          <a:custGeom>
            <a:avLst/>
            <a:gdLst>
              <a:gd name="connsiteX0" fmla="*/ 1297858 w 1297858"/>
              <a:gd name="connsiteY0" fmla="*/ 319548 h 378542"/>
              <a:gd name="connsiteX1" fmla="*/ 1135626 w 1297858"/>
              <a:gd name="connsiteY1" fmla="*/ 54077 h 378542"/>
              <a:gd name="connsiteX2" fmla="*/ 368710 w 1297858"/>
              <a:gd name="connsiteY2" fmla="*/ 54077 h 378542"/>
              <a:gd name="connsiteX3" fmla="*/ 0 w 1297858"/>
              <a:gd name="connsiteY3" fmla="*/ 378542 h 37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858" h="378542">
                <a:moveTo>
                  <a:pt x="1297858" y="319548"/>
                </a:moveTo>
                <a:cubicBezTo>
                  <a:pt x="1294171" y="208935"/>
                  <a:pt x="1290484" y="98322"/>
                  <a:pt x="1135626" y="54077"/>
                </a:cubicBezTo>
                <a:cubicBezTo>
                  <a:pt x="980768" y="9832"/>
                  <a:pt x="557981" y="0"/>
                  <a:pt x="368710" y="54077"/>
                </a:cubicBezTo>
                <a:cubicBezTo>
                  <a:pt x="179439" y="108155"/>
                  <a:pt x="89719" y="243348"/>
                  <a:pt x="0" y="378542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357290" y="3357562"/>
            <a:ext cx="2857520" cy="350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143372" y="3357586"/>
            <a:ext cx="2714644" cy="350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429388" y="3357562"/>
            <a:ext cx="2714644" cy="350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26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964488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Розв'язування рівнянь на підставі правила знаходження невідомого компонента</a:t>
            </a:r>
            <a:endParaRPr lang="ru-RU" sz="36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355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уміння розв'язувати прості рівняння</a:t>
            </a:r>
            <a:endParaRPr lang="ru-RU" sz="36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521668"/>
            <a:ext cx="9014091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9552" y="281724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333440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25354"/>
            <a:ext cx="233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96" y="433454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490547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62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278605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 : 7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1840" y="332129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382535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 ·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71736" y="433454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63888" y="490547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6096" y="278605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 : 4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12090" y="333440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12090" y="383447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 : 8=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504" y="433454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en-US" sz="2800" b="1" dirty="0" smtClean="0"/>
              <a:t>   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2156" y="490604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  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69544" y="278605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 · 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69544" y="333440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86644" y="383447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 : 9=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15140" y="4334540"/>
            <a:ext cx="2428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63880" y="490547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72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7215206" y="3786190"/>
            <a:ext cx="1584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-32" y="3786190"/>
            <a:ext cx="21237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770660" y="3753346"/>
            <a:ext cx="1584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000628" y="3786190"/>
            <a:ext cx="1584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0" y="2786082"/>
            <a:ext cx="2428892" cy="350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428860" y="2786082"/>
            <a:ext cx="2428892" cy="350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786314" y="2786082"/>
            <a:ext cx="2428892" cy="350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929454" y="2786082"/>
            <a:ext cx="2428892" cy="350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854"/>
          <a:stretch>
            <a:fillRect/>
          </a:stretch>
        </p:blipFill>
        <p:spPr bwMode="auto">
          <a:xfrm>
            <a:off x="395536" y="404664"/>
            <a:ext cx="8229600" cy="2810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 r="18056"/>
          <a:stretch>
            <a:fillRect/>
          </a:stretch>
        </p:blipFill>
        <p:spPr bwMode="auto">
          <a:xfrm>
            <a:off x="0" y="3268986"/>
            <a:ext cx="8643966" cy="3589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530" y="3272853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7+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а =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3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844357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а = 2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487299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а = 6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058803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7+ 6 =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3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661248"/>
            <a:ext cx="2571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     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3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6273225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а = 6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8364" y="3272853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в ∙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7= 5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1802" y="3844357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в=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6 : 7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71802" y="4487299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в= 8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71802" y="5058803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8 ∙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7=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71802" y="5661248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6 =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71394" y="6273225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в = 8 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86446" y="3272853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с  - 3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4= 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86446" y="3844357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с = 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8+ 3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86446" y="4487299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с =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86446" y="5058803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2 -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4=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86446" y="566124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 </a:t>
            </a:r>
            <a:r>
              <a:rPr lang="en-US" sz="3200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8=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86038" y="6273225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с = 52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072066" y="2643182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321297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4 - 9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00562" y="376303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060848"/>
            <a:ext cx="2676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3" name="Picture 1"/>
          <p:cNvPicPr>
            <a:picLocks noChangeAspect="1" noChangeArrowheads="1"/>
          </p:cNvPicPr>
          <p:nvPr/>
        </p:nvPicPr>
        <p:blipFill>
          <a:blip r:embed="rId3" cstate="print"/>
          <a:srcRect l="32371" t="28172" r="52666" b="51869"/>
          <a:stretch>
            <a:fillRect/>
          </a:stretch>
        </p:blipFill>
        <p:spPr bwMode="auto">
          <a:xfrm>
            <a:off x="539552" y="2060848"/>
            <a:ext cx="201622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686800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Ускладнені рівняння, в яких права частина подана числовим виразом. Ознайомлення</a:t>
            </a:r>
            <a:endParaRPr lang="ru-RU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060848"/>
            <a:ext cx="20669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лилиния 4"/>
          <p:cNvSpPr/>
          <p:nvPr/>
        </p:nvSpPr>
        <p:spPr>
          <a:xfrm>
            <a:off x="929148" y="1700981"/>
            <a:ext cx="1297858" cy="378542"/>
          </a:xfrm>
          <a:custGeom>
            <a:avLst/>
            <a:gdLst>
              <a:gd name="connsiteX0" fmla="*/ 1297858 w 1297858"/>
              <a:gd name="connsiteY0" fmla="*/ 319548 h 378542"/>
              <a:gd name="connsiteX1" fmla="*/ 1135626 w 1297858"/>
              <a:gd name="connsiteY1" fmla="*/ 54077 h 378542"/>
              <a:gd name="connsiteX2" fmla="*/ 368710 w 1297858"/>
              <a:gd name="connsiteY2" fmla="*/ 54077 h 378542"/>
              <a:gd name="connsiteX3" fmla="*/ 0 w 1297858"/>
              <a:gd name="connsiteY3" fmla="*/ 378542 h 37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858" h="378542">
                <a:moveTo>
                  <a:pt x="1297858" y="319548"/>
                </a:moveTo>
                <a:cubicBezTo>
                  <a:pt x="1294171" y="208935"/>
                  <a:pt x="1290484" y="98322"/>
                  <a:pt x="1135626" y="54077"/>
                </a:cubicBezTo>
                <a:cubicBezTo>
                  <a:pt x="980768" y="9832"/>
                  <a:pt x="557981" y="0"/>
                  <a:pt x="368710" y="54077"/>
                </a:cubicBezTo>
                <a:cubicBezTo>
                  <a:pt x="179439" y="108155"/>
                  <a:pt x="89719" y="243348"/>
                  <a:pt x="0" y="378542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59632" y="2571744"/>
            <a:ext cx="1669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4 -  9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14324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 = 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11560" y="3571876"/>
            <a:ext cx="20669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97248" y="371475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9+ 5 = 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4286256"/>
            <a:ext cx="1671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400"/>
              </a:spcBef>
              <a:spcAft>
                <a:spcPts val="600"/>
              </a:spcAft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 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5517232"/>
            <a:ext cx="17335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115616" y="587727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9992" y="4365104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2066" y="4365104"/>
            <a:ext cx="1281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7 ∙  2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4041058" y="4717654"/>
            <a:ext cx="840658" cy="226142"/>
          </a:xfrm>
          <a:custGeom>
            <a:avLst/>
            <a:gdLst>
              <a:gd name="connsiteX0" fmla="*/ 0 w 840658"/>
              <a:gd name="connsiteY0" fmla="*/ 0 h 226142"/>
              <a:gd name="connsiteX1" fmla="*/ 353961 w 840658"/>
              <a:gd name="connsiteY1" fmla="*/ 221226 h 226142"/>
              <a:gd name="connsiteX2" fmla="*/ 840658 w 840658"/>
              <a:gd name="connsiteY2" fmla="*/ 29497 h 226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226142">
                <a:moveTo>
                  <a:pt x="0" y="0"/>
                </a:moveTo>
                <a:cubicBezTo>
                  <a:pt x="106925" y="108155"/>
                  <a:pt x="213851" y="216310"/>
                  <a:pt x="353961" y="221226"/>
                </a:cubicBezTo>
                <a:cubicBezTo>
                  <a:pt x="494071" y="226142"/>
                  <a:pt x="667364" y="127819"/>
                  <a:pt x="840658" y="29497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>
            <a:stCxn id="21" idx="1"/>
          </p:cNvCxnSpPr>
          <p:nvPr/>
        </p:nvCxnSpPr>
        <p:spPr>
          <a:xfrm>
            <a:off x="4395019" y="4938880"/>
            <a:ext cx="176981" cy="1331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214810" y="4906044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14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5148064" y="4712034"/>
            <a:ext cx="840658" cy="226142"/>
          </a:xfrm>
          <a:custGeom>
            <a:avLst/>
            <a:gdLst>
              <a:gd name="connsiteX0" fmla="*/ 0 w 840658"/>
              <a:gd name="connsiteY0" fmla="*/ 0 h 226142"/>
              <a:gd name="connsiteX1" fmla="*/ 353961 w 840658"/>
              <a:gd name="connsiteY1" fmla="*/ 221226 h 226142"/>
              <a:gd name="connsiteX2" fmla="*/ 840658 w 840658"/>
              <a:gd name="connsiteY2" fmla="*/ 29497 h 226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226142">
                <a:moveTo>
                  <a:pt x="0" y="0"/>
                </a:moveTo>
                <a:cubicBezTo>
                  <a:pt x="106925" y="108155"/>
                  <a:pt x="213851" y="216310"/>
                  <a:pt x="353961" y="221226"/>
                </a:cubicBezTo>
                <a:cubicBezTo>
                  <a:pt x="494071" y="226142"/>
                  <a:pt x="667364" y="127819"/>
                  <a:pt x="840658" y="29497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</a:t>
            </a:r>
            <a:endParaRPr lang="ru-RU" dirty="0"/>
          </a:p>
        </p:txBody>
      </p:sp>
      <p:cxnSp>
        <p:nvCxnSpPr>
          <p:cNvPr id="27" name="Прямая со стрелкой 26"/>
          <p:cNvCxnSpPr>
            <a:stCxn id="25" idx="1"/>
          </p:cNvCxnSpPr>
          <p:nvPr/>
        </p:nvCxnSpPr>
        <p:spPr>
          <a:xfrm flipH="1">
            <a:off x="5292080" y="4933260"/>
            <a:ext cx="209945" cy="1388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066366" y="4906044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14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5661248"/>
            <a:ext cx="15716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4499992" y="6021288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3995936" y="4161061"/>
            <a:ext cx="25922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0.36614 0.0907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56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 build="p"/>
      <p:bldP spid="18" grpId="0" build="p"/>
      <p:bldP spid="5" grpId="0" animBg="1"/>
      <p:bldP spid="6" grpId="0" build="p"/>
      <p:bldP spid="7" grpId="0" build="p"/>
      <p:bldP spid="10" grpId="0" build="p"/>
      <p:bldP spid="11" grpId="0" build="p"/>
      <p:bldP spid="14" grpId="0" build="p"/>
      <p:bldP spid="19" grpId="0" build="p"/>
      <p:bldP spid="20" grpId="0" build="p"/>
      <p:bldP spid="21" grpId="0" animBg="1"/>
      <p:bldP spid="24" grpId="0" build="p"/>
      <p:bldP spid="25" grpId="0" animBg="1"/>
      <p:bldP spid="28" grpId="0" build="allAtOnce"/>
      <p:bldP spid="3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Ускладнені рівняння.</a:t>
            </a:r>
            <a:br>
              <a:rPr lang="uk-UA" sz="3600" dirty="0" smtClean="0"/>
            </a:br>
            <a:r>
              <a:rPr lang="uk-UA" sz="3600" dirty="0" smtClean="0"/>
              <a:t> Алгоритм розв'язування  </a:t>
            </a:r>
            <a:endParaRPr lang="ru-RU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9144000" cy="291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уміння розв'язувати ускладнені рівняння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750" y="1571612"/>
            <a:ext cx="8927250" cy="4655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2698467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210" y="3202523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706579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26310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648" y="5715016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79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04086" y="4204935"/>
            <a:ext cx="26642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86116" y="2704737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3208793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- 1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86116" y="3712849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33044" y="4263102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7+1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=8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76490" y="5715016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27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510690" y="4204935"/>
            <a:ext cx="26642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643702" y="2698467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 : х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43702" y="3202523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72264" y="3714752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 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43702" y="426310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 : 8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0 :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0068" y="5715016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8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6619192" y="4204935"/>
            <a:ext cx="26642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23528" y="472514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4 5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19872" y="472514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4 6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32240" y="472514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252728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Ускладнені рівняння, в яких один з компонентів поданий числовим виразом. Актуалізація опорних знань та способів дії</a:t>
            </a:r>
            <a:endParaRPr lang="ru-RU" sz="32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495550"/>
            <a:ext cx="50292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714480" y="3056672"/>
            <a:ext cx="2357454" cy="444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uk-UA" sz="2800" dirty="0" smtClean="0"/>
              <a:t>      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 + 7</a:t>
            </a:r>
          </a:p>
          <a:p>
            <a:pPr>
              <a:lnSpc>
                <a:spcPct val="130000"/>
              </a:lnSpc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х= 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lnSpc>
                <a:spcPct val="135000"/>
              </a:lnSpc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– 7 = 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>
              <a:lnSpc>
                <a:spcPct val="135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 = 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>
              <a:lnSpc>
                <a:spcPct val="130000"/>
              </a:lnSpc>
            </a:pPr>
            <a:endParaRPr lang="uk-UA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endParaRPr lang="uk-UA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>
              <a:lnSpc>
                <a:spcPct val="130000"/>
              </a:lnSpc>
            </a:pPr>
            <a:endParaRPr lang="ru-RU" sz="28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54516" y="4143380"/>
            <a:ext cx="2232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30780" y="3070282"/>
            <a:ext cx="2555776" cy="4392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uk-UA" sz="2800" dirty="0" smtClean="0"/>
              <a:t>            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3 5</a:t>
            </a:r>
          </a:p>
          <a:p>
            <a:pPr>
              <a:lnSpc>
                <a:spcPct val="130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   3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5+ 7</a:t>
            </a:r>
          </a:p>
          <a:p>
            <a:pPr>
              <a:lnSpc>
                <a:spcPct val="138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  4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 </a:t>
            </a:r>
          </a:p>
          <a:p>
            <a:pPr>
              <a:lnSpc>
                <a:spcPct val="130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4 2 -  7 =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5 ∙  7</a:t>
            </a:r>
            <a:endParaRPr lang="uk-UA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 5 = 3 5</a:t>
            </a:r>
          </a:p>
          <a:p>
            <a:endParaRPr lang="uk-UA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   42</a:t>
            </a:r>
          </a:p>
          <a:p>
            <a:pPr>
              <a:lnSpc>
                <a:spcPct val="130000"/>
              </a:lnSpc>
            </a:pPr>
            <a:endParaRPr lang="ru-RU" sz="28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402788" y="4714884"/>
            <a:ext cx="2232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765668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11960" y="2492896"/>
            <a:ext cx="9001000" cy="436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11" grpId="0" uiExpand="1" build="allAtOnce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Ускладнені рівняння, в яких один з компонентів поданий числовим виразом. Ознайомлення</a:t>
            </a:r>
            <a:endParaRPr lang="ru-RU" sz="3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44824"/>
            <a:ext cx="21526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57224" y="2348082"/>
            <a:ext cx="2016224" cy="236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uk-UA" sz="2800" dirty="0" smtClean="0"/>
              <a:t>   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-  5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 = 4</a:t>
            </a:r>
          </a:p>
          <a:p>
            <a:pPr marL="457200" indent="-457200">
              <a:lnSpc>
                <a:spcPct val="130000"/>
              </a:lnSpc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-  4 = 5</a:t>
            </a:r>
          </a:p>
          <a:p>
            <a:pPr marL="342900" indent="-342900">
              <a:lnSpc>
                <a:spcPct val="130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5= 5</a:t>
            </a:r>
            <a:endParaRPr lang="ru-RU" sz="28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229200"/>
            <a:ext cx="15049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87624" y="558924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714488"/>
            <a:ext cx="23050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053694" y="2341332"/>
            <a:ext cx="2304256" cy="3418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9</a:t>
            </a:r>
          </a:p>
          <a:p>
            <a:pPr>
              <a:lnSpc>
                <a:spcPct val="122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 9 -  5</a:t>
            </a:r>
          </a:p>
          <a:p>
            <a:pPr>
              <a:lnSpc>
                <a:spcPct val="122000"/>
              </a:lnSpc>
              <a:spcBef>
                <a:spcPts val="600"/>
              </a:spcBef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 4</a:t>
            </a:r>
          </a:p>
          <a:p>
            <a:pPr>
              <a:lnSpc>
                <a:spcPct val="133000"/>
              </a:lnSpc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 ∙  3  - 4= 5</a:t>
            </a:r>
          </a:p>
          <a:p>
            <a:pPr>
              <a:lnSpc>
                <a:spcPct val="133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  - 4= 5</a:t>
            </a:r>
          </a:p>
          <a:p>
            <a:pPr>
              <a:lnSpc>
                <a:spcPct val="125000"/>
              </a:lnSpc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 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5661248"/>
            <a:ext cx="1676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790916" y="3429000"/>
            <a:ext cx="20162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929058" y="3929066"/>
            <a:ext cx="2232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433114" y="603916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63888" y="1484784"/>
            <a:ext cx="5112568" cy="5373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0" grpId="0" build="p"/>
      <p:bldP spid="12" grpId="0" uiExpand="1" build="p"/>
      <p:bldP spid="16" grpId="0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Ускладнені рівняння. </a:t>
            </a:r>
            <a:br>
              <a:rPr lang="uk-UA" sz="3600" dirty="0" smtClean="0"/>
            </a:br>
            <a:r>
              <a:rPr lang="uk-UA" sz="3600" dirty="0" smtClean="0"/>
              <a:t>Алгоритм розв'язування   </a:t>
            </a:r>
            <a:endParaRPr lang="ru-RU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06867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Ознайомлення з рівнянням. 3 клас</a:t>
            </a:r>
            <a:endParaRPr lang="ru-RU" sz="3600" dirty="0"/>
          </a:p>
        </p:txBody>
      </p:sp>
      <p:pic>
        <p:nvPicPr>
          <p:cNvPr id="4098" name="Picture 2" descr="D:\ФОТО\Мои документы\Фото\2-й клас\IMAG17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556792"/>
            <a:ext cx="3096344" cy="5171214"/>
          </a:xfrm>
          <a:prstGeom prst="rect">
            <a:avLst/>
          </a:prstGeom>
          <a:noFill/>
        </p:spPr>
      </p:pic>
      <p:pic>
        <p:nvPicPr>
          <p:cNvPr id="5" name="Picture 2" descr="D:\ФОТО\Мои документы\Фото\2-й клас\IMAG1718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556792"/>
            <a:ext cx="3096344" cy="5171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5448"/>
            <a:ext cx="8929718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Формування уміння розв'язувати ускладнені рівняння, в яких один з компонентів поданий числовим виразом</a:t>
            </a:r>
            <a:endParaRPr lang="ru-RU" sz="36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7"/>
            <a:ext cx="9144000" cy="4686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530" y="276290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: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х= 9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334408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х= 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 :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2" y="383447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х= 2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42908" y="435769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(6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3):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40660" y="490604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  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9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857892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2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276290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5= 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59736" y="328498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59736" y="383447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у= 6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784" y="4344423"/>
            <a:ext cx="2801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6+(1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7)=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7784" y="490604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1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1840" y="5857892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0" y="4293096"/>
            <a:ext cx="19077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771800" y="4293096"/>
            <a:ext cx="19077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04152" y="5201679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9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7292" y="5201679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1 1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1 1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86446" y="2772787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 </a:t>
            </a:r>
            <a:r>
              <a:rPr lang="en-US" sz="2800" i="1" dirty="0" smtClean="0"/>
              <a:t>3 2 : 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x= 4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71056" y="328498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3 2 : 4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03008" y="383447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43570" y="4344423"/>
            <a:ext cx="2801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(2 4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8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: 8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71056" y="490604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3 2 :  8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75112" y="5857892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915072" y="4293096"/>
            <a:ext cx="19077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333440" y="5201679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  4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686800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Формування уміння розв'язувати ускладнені рівняння, в яких один з компонентів поданий числовим виразом</a:t>
            </a:r>
            <a:endParaRPr lang="ru-RU" sz="36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8916085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686800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Формування уміння розв'язувати ускладнені рівняння, в яких один з компонентів поданий числовим виразом</a:t>
            </a:r>
            <a:endParaRPr lang="ru-RU" sz="36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03835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err="1" smtClean="0"/>
              <a:t>Прості</a:t>
            </a:r>
            <a:r>
              <a:rPr lang="ru-RU" sz="3600" dirty="0" smtClean="0"/>
              <a:t> та </a:t>
            </a:r>
            <a:r>
              <a:rPr lang="ru-RU" sz="3600" dirty="0" err="1" smtClean="0"/>
              <a:t>складені</a:t>
            </a:r>
            <a:r>
              <a:rPr lang="ru-RU" sz="3600" dirty="0" smtClean="0"/>
              <a:t> </a:t>
            </a:r>
            <a:r>
              <a:rPr lang="ru-RU" sz="3600" dirty="0" err="1" smtClean="0"/>
              <a:t>рівняння</a:t>
            </a:r>
            <a:endParaRPr lang="ru-RU" sz="3600" dirty="0"/>
          </a:p>
        </p:txBody>
      </p:sp>
      <p:sp>
        <p:nvSpPr>
          <p:cNvPr id="4" name="Rectangle 1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1403648" y="1340768"/>
            <a:ext cx="62967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Calibri" pitchFamily="34" charset="0"/>
                <a:cs typeface="Times New Roman" pitchFamily="18" charset="0"/>
              </a:rPr>
              <a:t>Презентація вчителя  початкових класів 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Calibri" pitchFamily="34" charset="0"/>
                <a:cs typeface="Times New Roman" pitchFamily="18" charset="0"/>
              </a:rPr>
              <a:t>Білогородської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Calibri" pitchFamily="34" charset="0"/>
                <a:cs typeface="Times New Roman" pitchFamily="18" charset="0"/>
              </a:rPr>
              <a:t> ЗОШ І-ІІІ ст. № 1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Calibri" pitchFamily="34" charset="0"/>
                <a:cs typeface="Times New Roman" pitchFamily="18" charset="0"/>
              </a:rPr>
              <a:t>Безус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Calibri" pitchFamily="34" charset="0"/>
                <a:cs typeface="Times New Roman" pitchFamily="18" charset="0"/>
              </a:rPr>
              <a:t> Світлана Олексіївна 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5" name="Объект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475589" y="2492896"/>
          <a:ext cx="5832715" cy="4374030"/>
        </p:xfrm>
        <a:graphic>
          <a:graphicData uri="http://schemas.openxmlformats.org/presentationml/2006/ole">
            <p:oleObj spid="_x0000_s146434" name="Презентация" r:id="rId4" imgW="4570378" imgH="3427533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Спосіб розв'язування  простих рівнянь на підставі властивостей рівності</a:t>
            </a:r>
            <a:endParaRPr lang="ru-RU" sz="36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8229600" cy="304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Спосіб розв'язування  простих рівнянь на підставі властивостей рівності</a:t>
            </a:r>
            <a:endParaRPr lang="ru-RU" sz="36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700808"/>
            <a:ext cx="8640209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Спосіб розв'язування  простих рівнянь на підставі властивостей рівності</a:t>
            </a:r>
            <a:endParaRPr lang="ru-RU" sz="36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848"/>
            <a:ext cx="9144000" cy="326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95736" y="3284984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789040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653136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3272853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 х    32    6   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3790180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= 6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4654276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56812" y="3272853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 ∙ у    7 ∙ 8 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64" y="3790180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у= 8 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1768" y="4654276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Рівняння, в яких один з компонентів поданий виразом зі змінною. </a:t>
            </a:r>
            <a:br>
              <a:rPr lang="uk-UA" sz="3600" dirty="0" smtClean="0"/>
            </a:br>
            <a:r>
              <a:rPr lang="uk-UA" sz="3600" dirty="0" smtClean="0"/>
              <a:t>(Додаткові теми)</a:t>
            </a:r>
            <a:endParaRPr lang="ru-RU" sz="3600" dirty="0"/>
          </a:p>
        </p:txBody>
      </p:sp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229600" cy="162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105150"/>
            <a:ext cx="25336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528" y="3573016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6  -  у  = 2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у  = 6  - 2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у  = 4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(54  :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9) -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= 2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6  -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= 2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   2 = 2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23528" y="5214950"/>
            <a:ext cx="2520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095625"/>
            <a:ext cx="248602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131840" y="3714752"/>
            <a:ext cx="2520280" cy="3520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    2  + 4</a:t>
            </a:r>
          </a:p>
          <a:p>
            <a:pPr>
              <a:lnSpc>
                <a:spcPct val="8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54   :  х  = 6</a:t>
            </a:r>
          </a:p>
          <a:p>
            <a:pPr>
              <a:lnSpc>
                <a:spcPct val="8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54 : 6</a:t>
            </a:r>
          </a:p>
          <a:p>
            <a:pPr>
              <a:lnSpc>
                <a:spcPct val="80000"/>
              </a:lnSpc>
              <a:spcBef>
                <a:spcPts val="1800"/>
              </a:spcBef>
              <a:spcAft>
                <a:spcPts val="1800"/>
              </a:spcAft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9</a:t>
            </a: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9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6</a:t>
            </a:r>
          </a:p>
          <a:p>
            <a:pPr>
              <a:lnSpc>
                <a:spcPct val="8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pPr>
              <a:lnSpc>
                <a:spcPct val="8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    2</a:t>
            </a:r>
          </a:p>
          <a:p>
            <a:pPr>
              <a:lnSpc>
                <a:spcPct val="80000"/>
              </a:lnSpc>
            </a:pP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131840" y="5214950"/>
            <a:ext cx="2520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987824" y="2996952"/>
            <a:ext cx="3168352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2" grpId="0" build="p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Рівняння, в яких один з компонентів вираз зі змінною</a:t>
            </a:r>
            <a:endParaRPr lang="ru-RU" sz="3600" dirty="0"/>
          </a:p>
        </p:txBody>
      </p:sp>
      <p:pic>
        <p:nvPicPr>
          <p:cNvPr id="675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772" y="1628800"/>
            <a:ext cx="884322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4"/>
            <a:ext cx="8686800" cy="1252728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/>
              <a:t>Рівняння, в яких один з компонентів вираз зі змінною. Первинне закріплення</a:t>
            </a:r>
            <a:endParaRPr lang="ru-RU" sz="3600" dirty="0"/>
          </a:p>
        </p:txBody>
      </p:sp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64008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26765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1520" y="2492896"/>
            <a:ext cx="2736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    7 2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– 7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 +  1 6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=  6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а  = 6 5  -   1 6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а  = 4 9 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7 2   - (4 9 + 16)=7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7 2  -   6 5  =  7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7 = 7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400800"/>
            <a:ext cx="268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75088" y="638132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а = 49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1988840"/>
            <a:ext cx="28384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3125" y="1988840"/>
            <a:ext cx="319087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978704" y="2488726"/>
            <a:ext cx="28791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3 2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=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∙ 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3 2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2 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:  4 +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2 4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3 2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2 4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3 2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89732" y="600076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32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2417288"/>
            <a:ext cx="29289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    5 4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4 7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4 9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4 9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5 4  -   4 9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: 7 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4 7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5 4  -  7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=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4 7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47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47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33004" y="596773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Підготовка до введення рівнянь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3"/>
            <a:ext cx="7217454" cy="2796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357694"/>
            <a:ext cx="700092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02612" y="2324393"/>
            <a:ext cx="1483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 </a:t>
            </a:r>
            <a:r>
              <a:rPr lang="ru-RU" sz="2400" i="1" dirty="0" smtClean="0"/>
              <a:t>7</a:t>
            </a:r>
            <a:r>
              <a:rPr lang="en-US" sz="2400" i="1" dirty="0" smtClean="0"/>
              <a:t>+ </a:t>
            </a:r>
            <a:r>
              <a:rPr lang="ru-RU" sz="2400" i="1" dirty="0" smtClean="0"/>
              <a:t>8=15;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0000" y="2324393"/>
            <a:ext cx="1483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 </a:t>
            </a:r>
            <a:r>
              <a:rPr lang="ru-RU" sz="2400" i="1" dirty="0" smtClean="0"/>
              <a:t>12 – 7=5.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6926" y="5357826"/>
            <a:ext cx="3983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 </a:t>
            </a:r>
            <a:r>
              <a:rPr lang="en-US" sz="2400" i="1" dirty="0" smtClean="0"/>
              <a:t>k=8, </a:t>
            </a:r>
            <a:r>
              <a:rPr lang="ru-RU" sz="2400" i="1" dirty="0" smtClean="0"/>
              <a:t>то  1</a:t>
            </a:r>
            <a:r>
              <a:rPr lang="en-US" sz="2400" i="1" dirty="0" smtClean="0"/>
              <a:t> </a:t>
            </a:r>
            <a:r>
              <a:rPr lang="ru-RU" sz="2400" i="1" dirty="0" smtClean="0"/>
              <a:t>7-</a:t>
            </a:r>
            <a:r>
              <a:rPr lang="en-US" sz="2400" i="1" dirty="0" smtClean="0"/>
              <a:t> k =1 7 - 8=9.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5753417"/>
            <a:ext cx="3983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 </a:t>
            </a:r>
            <a:r>
              <a:rPr lang="en-US" sz="2400" i="1" dirty="0" smtClean="0"/>
              <a:t>k=9, </a:t>
            </a:r>
            <a:r>
              <a:rPr lang="ru-RU" sz="2400" i="1" dirty="0" smtClean="0"/>
              <a:t>то  1</a:t>
            </a:r>
            <a:r>
              <a:rPr lang="en-US" sz="2400" i="1" dirty="0" smtClean="0"/>
              <a:t> </a:t>
            </a:r>
            <a:r>
              <a:rPr lang="ru-RU" sz="2400" i="1" dirty="0" smtClean="0"/>
              <a:t>7-</a:t>
            </a:r>
            <a:r>
              <a:rPr lang="en-US" sz="2400" i="1" dirty="0" smtClean="0"/>
              <a:t> k =1 7 - 9=8.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6182045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 </a:t>
            </a:r>
            <a:r>
              <a:rPr lang="en-US" sz="2400" i="1" dirty="0" smtClean="0"/>
              <a:t>k=12, </a:t>
            </a:r>
            <a:r>
              <a:rPr lang="ru-RU" sz="2400" i="1" dirty="0" smtClean="0"/>
              <a:t>то  </a:t>
            </a:r>
            <a:r>
              <a:rPr lang="en-US" sz="2400" i="1" dirty="0" smtClean="0"/>
              <a:t> </a:t>
            </a:r>
            <a:r>
              <a:rPr lang="ru-RU" sz="2400" i="1" dirty="0" smtClean="0"/>
              <a:t>1</a:t>
            </a:r>
            <a:r>
              <a:rPr lang="en-US" sz="2400" i="1" dirty="0" smtClean="0"/>
              <a:t> </a:t>
            </a:r>
            <a:r>
              <a:rPr lang="ru-RU" sz="2400" i="1" dirty="0" smtClean="0"/>
              <a:t>7-</a:t>
            </a:r>
            <a:r>
              <a:rPr lang="en-US" sz="2400" i="1" dirty="0" smtClean="0"/>
              <a:t> k =1 7 - 12=5.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 smtClean="0"/>
              <a:t>Ознайомлення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93783"/>
            <a:ext cx="8858280" cy="1146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30628" y="2285992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х= 4,   то    х+ 2= 4+ 2= 6</a:t>
            </a:r>
            <a:r>
              <a:rPr lang="en-US" sz="2800" i="1" dirty="0" smtClean="0"/>
              <a:t>.</a:t>
            </a:r>
            <a:endParaRPr lang="ru-RU" sz="2800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924944"/>
            <a:ext cx="6581073" cy="1070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0890" y="4581128"/>
            <a:ext cx="16383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221088"/>
            <a:ext cx="25050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0639" y="4365104"/>
            <a:ext cx="34575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5517232"/>
            <a:ext cx="1952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79512" y="2060848"/>
            <a:ext cx="338437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2060848"/>
            <a:ext cx="100811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Розв'язок рівняння</a:t>
            </a:r>
            <a:endParaRPr lang="ru-RU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28800"/>
            <a:ext cx="9144000" cy="64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492896"/>
            <a:ext cx="7395170" cy="1287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005064"/>
            <a:ext cx="16383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31640" y="472514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Якщо х  = 4,    то     х  +  2  =  4  + 2 =  6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472518" cy="1252728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Розв'язування рівнянь способом добору</a:t>
            </a:r>
            <a:endParaRPr lang="ru-RU" sz="3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8229600" cy="9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780928"/>
            <a:ext cx="21050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5805264"/>
            <a:ext cx="5832648" cy="36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2780928"/>
            <a:ext cx="21050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2780928"/>
            <a:ext cx="21240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214810" y="3392359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 ∙ </a:t>
            </a:r>
            <a:r>
              <a:rPr lang="en-US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= 4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9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4810" y="3987233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4 9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= 4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9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0232" y="3415729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en-US" sz="3200" b="1" dirty="0" smtClean="0"/>
              <a:t>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7 2 : </a:t>
            </a:r>
            <a:r>
              <a:rPr lang="en-US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5140" y="4000504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8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5000636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7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86644" y="5058803"/>
            <a:ext cx="248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9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Поняття </a:t>
            </a:r>
            <a:r>
              <a:rPr lang="uk-UA" sz="3600" dirty="0" err="1" smtClean="0"/>
              <a:t>“розв'язати</a:t>
            </a:r>
            <a:r>
              <a:rPr lang="uk-UA" sz="3600" dirty="0" smtClean="0"/>
              <a:t> </a:t>
            </a:r>
            <a:r>
              <a:rPr lang="uk-UA" sz="3600" dirty="0" err="1" smtClean="0"/>
              <a:t>рівняння”</a:t>
            </a:r>
            <a:endParaRPr lang="ru-RU" sz="3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9144000" cy="128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686800" cy="1252728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Розв'язування рівнянь способом добору</a:t>
            </a:r>
            <a:endParaRPr lang="ru-RU" sz="36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229600" cy="1806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1835696" y="2708920"/>
            <a:ext cx="86409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788024" y="2708920"/>
            <a:ext cx="0" cy="2880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300192" y="2708920"/>
            <a:ext cx="648072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400" dirty="0" smtClean="0"/>
              <a:t>Підготовка до ознайомлення зі способом розв'язування рівняння на підставі правила знаходження невідомого компонента</a:t>
            </a:r>
            <a:endParaRPr lang="ru-RU" sz="34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8229600" cy="48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204864"/>
            <a:ext cx="18192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8944" y="2285992"/>
            <a:ext cx="20097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00298" y="3110211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31570" y="2681583"/>
            <a:ext cx="1483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/>
              <a:t> </a:t>
            </a:r>
            <a:r>
              <a:rPr lang="en-US" sz="2400" b="1" i="1" dirty="0" smtClean="0"/>
              <a:t>15 + 3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3110211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2643182"/>
            <a:ext cx="2357454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2714620"/>
            <a:ext cx="2357454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059696" y="2000240"/>
            <a:ext cx="1297858" cy="285752"/>
          </a:xfrm>
          <a:custGeom>
            <a:avLst/>
            <a:gdLst>
              <a:gd name="connsiteX0" fmla="*/ 1297858 w 1297858"/>
              <a:gd name="connsiteY0" fmla="*/ 319548 h 378542"/>
              <a:gd name="connsiteX1" fmla="*/ 1135626 w 1297858"/>
              <a:gd name="connsiteY1" fmla="*/ 54077 h 378542"/>
              <a:gd name="connsiteX2" fmla="*/ 368710 w 1297858"/>
              <a:gd name="connsiteY2" fmla="*/ 54077 h 378542"/>
              <a:gd name="connsiteX3" fmla="*/ 0 w 1297858"/>
              <a:gd name="connsiteY3" fmla="*/ 378542 h 37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858" h="378542">
                <a:moveTo>
                  <a:pt x="1297858" y="319548"/>
                </a:moveTo>
                <a:cubicBezTo>
                  <a:pt x="1294171" y="208935"/>
                  <a:pt x="1290484" y="98322"/>
                  <a:pt x="1135626" y="54077"/>
                </a:cubicBezTo>
                <a:cubicBezTo>
                  <a:pt x="980768" y="9832"/>
                  <a:pt x="557981" y="0"/>
                  <a:pt x="368710" y="54077"/>
                </a:cubicBezTo>
                <a:cubicBezTo>
                  <a:pt x="179439" y="108155"/>
                  <a:pt x="89719" y="243348"/>
                  <a:pt x="0" y="378542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5857884" y="2071678"/>
            <a:ext cx="654916" cy="285752"/>
          </a:xfrm>
          <a:custGeom>
            <a:avLst/>
            <a:gdLst>
              <a:gd name="connsiteX0" fmla="*/ 1297858 w 1297858"/>
              <a:gd name="connsiteY0" fmla="*/ 319548 h 378542"/>
              <a:gd name="connsiteX1" fmla="*/ 1135626 w 1297858"/>
              <a:gd name="connsiteY1" fmla="*/ 54077 h 378542"/>
              <a:gd name="connsiteX2" fmla="*/ 368710 w 1297858"/>
              <a:gd name="connsiteY2" fmla="*/ 54077 h 378542"/>
              <a:gd name="connsiteX3" fmla="*/ 0 w 1297858"/>
              <a:gd name="connsiteY3" fmla="*/ 378542 h 37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858" h="378542">
                <a:moveTo>
                  <a:pt x="1297858" y="319548"/>
                </a:moveTo>
                <a:cubicBezTo>
                  <a:pt x="1294171" y="208935"/>
                  <a:pt x="1290484" y="98322"/>
                  <a:pt x="1135626" y="54077"/>
                </a:cubicBezTo>
                <a:cubicBezTo>
                  <a:pt x="980768" y="9832"/>
                  <a:pt x="557981" y="0"/>
                  <a:pt x="368710" y="54077"/>
                </a:cubicBezTo>
                <a:cubicBezTo>
                  <a:pt x="179439" y="108155"/>
                  <a:pt x="89719" y="243348"/>
                  <a:pt x="0" y="378542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3179</TotalTime>
  <Words>1270</Words>
  <Application>Microsoft Office PowerPoint</Application>
  <PresentationFormat>Экран (4:3)</PresentationFormat>
  <Paragraphs>242</Paragraphs>
  <Slides>29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Модульная</vt:lpstr>
      <vt:lpstr>Презентация</vt:lpstr>
      <vt:lpstr>Рівняння</vt:lpstr>
      <vt:lpstr>Ознайомлення з рівнянням. 3 клас</vt:lpstr>
      <vt:lpstr>Підготовка до введення рівнянь</vt:lpstr>
      <vt:lpstr>Ознайомлення</vt:lpstr>
      <vt:lpstr>Розв'язок рівняння</vt:lpstr>
      <vt:lpstr>Розв'язування рівнянь способом добору</vt:lpstr>
      <vt:lpstr>Поняття “розв'язати рівняння”</vt:lpstr>
      <vt:lpstr>Розв'язування рівнянь способом добору</vt:lpstr>
      <vt:lpstr>Підготовка до ознайомлення зі способом розв'язування рівняння на підставі правила знаходження невідомого компонента</vt:lpstr>
      <vt:lpstr>Ознайомлення зі способом знаходження кореня за правилом знаходження невідомого компонента</vt:lpstr>
      <vt:lpstr>Розв'язування рівнянь на підставі правила знаходження невідомого компонента</vt:lpstr>
      <vt:lpstr>Формування уміння розв'язувати прості рівняння</vt:lpstr>
      <vt:lpstr>Слайд 13</vt:lpstr>
      <vt:lpstr>Ускладнені рівняння, в яких права частина подана числовим виразом. Ознайомлення</vt:lpstr>
      <vt:lpstr>Ускладнені рівняння.  Алгоритм розв'язування  </vt:lpstr>
      <vt:lpstr>Формування уміння розв'язувати ускладнені рівняння</vt:lpstr>
      <vt:lpstr>Ускладнені рівняння, в яких один з компонентів поданий числовим виразом. Актуалізація опорних знань та способів дії</vt:lpstr>
      <vt:lpstr>Ускладнені рівняння, в яких один з компонентів поданий числовим виразом. Ознайомлення</vt:lpstr>
      <vt:lpstr>Ускладнені рівняння.  Алгоритм розв'язування   </vt:lpstr>
      <vt:lpstr>Формування уміння розв'язувати ускладнені рівняння, в яких один з компонентів поданий числовим виразом</vt:lpstr>
      <vt:lpstr>Формування уміння розв'язувати ускладнені рівняння, в яких один з компонентів поданий числовим виразом</vt:lpstr>
      <vt:lpstr>Формування уміння розв'язувати ускладнені рівняння, в яких один з компонентів поданий числовим виразом</vt:lpstr>
      <vt:lpstr>Прості та складені рівняння</vt:lpstr>
      <vt:lpstr>Спосіб розв'язування  простих рівнянь на підставі властивостей рівності</vt:lpstr>
      <vt:lpstr>Спосіб розв'язування  простих рівнянь на підставі властивостей рівності</vt:lpstr>
      <vt:lpstr>Спосіб розв'язування  простих рівнянь на підставі властивостей рівності</vt:lpstr>
      <vt:lpstr>Рівняння, в яких один з компонентів поданий виразом зі змінною.  (Додаткові теми)</vt:lpstr>
      <vt:lpstr>Рівняння, в яких один з компонентів вираз зі змінною</vt:lpstr>
      <vt:lpstr>Рівняння, в яких один з компонентів вираз зі змінною. Первинне закріплення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ВИВЧЕННЯ АЛГЕБРАЇЧНОГО МАТЕРІАЛУ В КУРСІ ПОЧАТКОВОЇ МАТЕМАТИКИ</dc:title>
  <dc:creator>Светлана</dc:creator>
  <cp:lastModifiedBy>Marinochka</cp:lastModifiedBy>
  <cp:revision>174</cp:revision>
  <dcterms:created xsi:type="dcterms:W3CDTF">2013-04-14T17:43:01Z</dcterms:created>
  <dcterms:modified xsi:type="dcterms:W3CDTF">2016-07-28T18:57:48Z</dcterms:modified>
</cp:coreProperties>
</file>