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sldIdLst>
    <p:sldId id="310" r:id="rId2"/>
    <p:sldId id="278" r:id="rId3"/>
    <p:sldId id="280" r:id="rId4"/>
    <p:sldId id="279" r:id="rId5"/>
    <p:sldId id="256" r:id="rId6"/>
    <p:sldId id="264" r:id="rId7"/>
    <p:sldId id="265" r:id="rId8"/>
    <p:sldId id="272" r:id="rId9"/>
    <p:sldId id="275" r:id="rId10"/>
    <p:sldId id="311" r:id="rId11"/>
    <p:sldId id="257" r:id="rId12"/>
    <p:sldId id="258" r:id="rId13"/>
    <p:sldId id="261" r:id="rId14"/>
    <p:sldId id="293" r:id="rId15"/>
    <p:sldId id="294" r:id="rId16"/>
    <p:sldId id="295" r:id="rId17"/>
    <p:sldId id="296" r:id="rId18"/>
    <p:sldId id="297" r:id="rId19"/>
    <p:sldId id="304" r:id="rId20"/>
    <p:sldId id="284" r:id="rId21"/>
    <p:sldId id="298" r:id="rId22"/>
    <p:sldId id="299" r:id="rId23"/>
    <p:sldId id="300" r:id="rId24"/>
    <p:sldId id="301" r:id="rId25"/>
    <p:sldId id="302" r:id="rId26"/>
    <p:sldId id="303" r:id="rId27"/>
    <p:sldId id="305" r:id="rId28"/>
    <p:sldId id="307" r:id="rId29"/>
    <p:sldId id="308" r:id="rId30"/>
    <p:sldId id="309" r:id="rId31"/>
    <p:sldId id="312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4" autoAdjust="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6C25925-D0C6-4A5C-8DD7-D804597DE1DB}" type="datetimeFigureOut">
              <a:rPr lang="ru-RU"/>
              <a:pPr>
                <a:defRPr/>
              </a:pPr>
              <a:t>03.04.2016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DE874B7-EEDE-435F-87D2-80E13C0466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276600" y="1052513"/>
            <a:ext cx="2133600" cy="365125"/>
          </a:xfrm>
        </p:spPr>
        <p:txBody>
          <a:bodyPr/>
          <a:lstStyle>
            <a:lvl1pPr algn="ctr">
              <a:defRPr b="1" dirty="0">
                <a:solidFill>
                  <a:schemeClr val="bg1"/>
                </a:solidFill>
                <a:latin typeface="Arbat-Bold" pitchFamily="2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Поназыревская СОШ, Орлова Н.В.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C8BD8-C47E-4092-B406-5BB68AE2C6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Поназыревская СОШ, Орлова Н.В.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2428A-FADC-45CD-B9F9-4D15D44E4C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Поназыревская СОШ, Орлова Н.В.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C8024-CC9F-45B4-9C8A-E6BEA91B6A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Поназыревская СОШ, Орлова Н.В.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2F87C-6A40-445E-9384-37A36D7453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Поназыревская СОШ, Орлова Н.В.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E53B0-E0B7-44FF-B5A6-5903AACB6B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Поназыревская СОШ, Орлова Н.В.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C70B7-3A22-4A2E-8E7B-B98FED13B8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Поназыревская СОШ, Орлова Н.В.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F8C34-8B74-4240-8C12-6F67730C0A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Поназыревская СОШ, Орлова Н.В.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6503F-99FB-45BA-B1F2-7199CFE2A3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oul Reaver\Desktop\Новая папка\создание шаблонов\6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МОУ Поназыревская СОШ, Орлова Н.В.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8EC9758-A889-4016-A0AE-CBB6768854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Овал 8">
            <a:hlinkClick r:id="" action="ppaction://hlinkshowjump?jump=nextslide"/>
          </p:cNvPr>
          <p:cNvSpPr/>
          <p:nvPr userDrawn="1"/>
        </p:nvSpPr>
        <p:spPr>
          <a:xfrm>
            <a:off x="7812360" y="5517232"/>
            <a:ext cx="504056" cy="50405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>
            <a:hlinkClick r:id="" action="ppaction://hlinkshowjump?jump=firstslide"/>
          </p:cNvPr>
          <p:cNvSpPr/>
          <p:nvPr userDrawn="1"/>
        </p:nvSpPr>
        <p:spPr>
          <a:xfrm>
            <a:off x="611560" y="5157192"/>
            <a:ext cx="504056" cy="50405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0" name="Овал 19">
            <a:hlinkClick r:id="" action="ppaction://hlinkshowjump?jump=lastslide"/>
          </p:cNvPr>
          <p:cNvSpPr/>
          <p:nvPr userDrawn="1"/>
        </p:nvSpPr>
        <p:spPr>
          <a:xfrm>
            <a:off x="1043608" y="558924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1" r:id="rId3"/>
    <p:sldLayoutId id="2147483658" r:id="rId4"/>
    <p:sldLayoutId id="2147483657" r:id="rId5"/>
    <p:sldLayoutId id="2147483656" r:id="rId6"/>
    <p:sldLayoutId id="2147483662" r:id="rId7"/>
    <p:sldLayoutId id="2147483655" r:id="rId8"/>
    <p:sldLayoutId id="2147483654" r:id="rId9"/>
    <p:sldLayoutId id="2147483653" r:id="rId10"/>
    <p:sldLayoutId id="2147483652" r:id="rId11"/>
  </p:sldLayoutIdLst>
  <p:transition>
    <p:dissolve/>
  </p:transition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Arbat-Bold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bg1"/>
          </a:solidFill>
          <a:latin typeface="Arbat-Bold" pitchFamily="2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chemeClr val="bg1"/>
          </a:solidFill>
          <a:latin typeface="Arbat-Bold" pitchFamily="2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bg1"/>
          </a:solidFill>
          <a:latin typeface="Arbat-Bold" pitchFamily="2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85786" y="1714488"/>
            <a:ext cx="7772400" cy="1470025"/>
          </a:xfrm>
        </p:spPr>
        <p:txBody>
          <a:bodyPr/>
          <a:lstStyle/>
          <a:p>
            <a:r>
              <a:rPr lang="uk-UA" sz="4000" b="1" i="1" dirty="0" smtClean="0">
                <a:latin typeface="Georgia" pitchFamily="18" charset="0"/>
              </a:rPr>
              <a:t>Підготовчі вправи до розв’язування рівнянь. Прості та складені рівняння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МОУ Поназыревская СОШ, Орлова Н.В.</a:t>
            </a:r>
            <a:endParaRPr lang="ru-RU"/>
          </a:p>
        </p:txBody>
      </p:sp>
      <p:sp>
        <p:nvSpPr>
          <p:cNvPr id="8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000496" y="4643446"/>
            <a:ext cx="37719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Вчитель початкових класів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Білогородської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ЗОШ І-ІІІ ст. № 1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Безус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Світлана Олексіївна 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МОУ Поназыревская СОШ, Орлова Н.В.</a:t>
            </a: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14480" y="571480"/>
            <a:ext cx="54617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Назви компонентів та результатів </a:t>
            </a:r>
          </a:p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дій множення й ділення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500174"/>
            <a:ext cx="7851829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dirty="0" smtClean="0">
                <a:latin typeface="Comic Sans MS" pitchFamily="66" charset="0"/>
              </a:rPr>
              <a:t>           При  </a:t>
            </a:r>
            <a:r>
              <a:rPr lang="uk-UA" dirty="0" smtClean="0">
                <a:solidFill>
                  <a:srgbClr val="0070C0"/>
                </a:solidFill>
                <a:latin typeface="Comic Sans MS" pitchFamily="66" charset="0"/>
              </a:rPr>
              <a:t>множенні </a:t>
            </a:r>
            <a:r>
              <a:rPr lang="uk-UA" dirty="0" smtClean="0">
                <a:latin typeface="Comic Sans MS" pitchFamily="66" charset="0"/>
              </a:rPr>
              <a:t> числа, з якими виконують арифметичну дію,</a:t>
            </a:r>
          </a:p>
          <a:p>
            <a:r>
              <a:rPr lang="uk-UA" dirty="0" smtClean="0">
                <a:latin typeface="Comic Sans MS" pitchFamily="66" charset="0"/>
              </a:rPr>
              <a:t> називають однаково – </a:t>
            </a: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множники,</a:t>
            </a:r>
            <a:r>
              <a:rPr lang="uk-UA" dirty="0" smtClean="0">
                <a:latin typeface="Comic Sans MS" pitchFamily="66" charset="0"/>
              </a:rPr>
              <a:t> але вказують їх порядок:</a:t>
            </a:r>
          </a:p>
          <a:p>
            <a:r>
              <a:rPr lang="uk-UA" dirty="0" smtClean="0">
                <a:solidFill>
                  <a:srgbClr val="0070C0"/>
                </a:solidFill>
                <a:latin typeface="Comic Sans MS" pitchFamily="66" charset="0"/>
              </a:rPr>
              <a:t>перший </a:t>
            </a: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множник, </a:t>
            </a:r>
            <a:r>
              <a:rPr lang="uk-UA" dirty="0" smtClean="0">
                <a:solidFill>
                  <a:srgbClr val="0070C0"/>
                </a:solidFill>
                <a:latin typeface="Comic Sans MS" pitchFamily="66" charset="0"/>
              </a:rPr>
              <a:t>другий</a:t>
            </a:r>
            <a:r>
              <a:rPr lang="uk-UA" dirty="0" smtClean="0">
                <a:latin typeface="Comic Sans MS" pitchFamily="66" charset="0"/>
              </a:rPr>
              <a:t> </a:t>
            </a: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множник.</a:t>
            </a:r>
            <a:r>
              <a:rPr lang="uk-UA" dirty="0" smtClean="0">
                <a:latin typeface="Comic Sans MS" pitchFamily="66" charset="0"/>
              </a:rPr>
              <a:t>  Результат  називають  </a:t>
            </a:r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добуток.  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2714620"/>
            <a:ext cx="1640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І множник 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4744" y="2714620"/>
            <a:ext cx="1890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ІІ множник  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2714620"/>
            <a:ext cx="1168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Добуток</a:t>
            </a:r>
            <a:r>
              <a:rPr lang="uk-UA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3143248"/>
            <a:ext cx="43633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2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286248" y="3143248"/>
            <a:ext cx="42511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5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429388" y="3143248"/>
            <a:ext cx="61266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10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14348" y="3714752"/>
            <a:ext cx="762901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dirty="0" smtClean="0">
                <a:latin typeface="Comic Sans MS" pitchFamily="66" charset="0"/>
              </a:rPr>
              <a:t>        При  </a:t>
            </a:r>
            <a:r>
              <a:rPr lang="uk-UA" dirty="0" smtClean="0">
                <a:solidFill>
                  <a:srgbClr val="0070C0"/>
                </a:solidFill>
                <a:latin typeface="Comic Sans MS" pitchFamily="66" charset="0"/>
              </a:rPr>
              <a:t>діленні </a:t>
            </a:r>
            <a:r>
              <a:rPr lang="uk-UA" dirty="0" smtClean="0">
                <a:latin typeface="Comic Sans MS" pitchFamily="66" charset="0"/>
              </a:rPr>
              <a:t> числа, над якими виконують арифметичну дію, </a:t>
            </a:r>
          </a:p>
          <a:p>
            <a:r>
              <a:rPr lang="uk-UA" dirty="0" smtClean="0">
                <a:latin typeface="Comic Sans MS" pitchFamily="66" charset="0"/>
              </a:rPr>
              <a:t>називають за характером дії: більше число, яке </a:t>
            </a:r>
            <a:r>
              <a:rPr lang="uk-UA" u="sng" dirty="0" smtClean="0">
                <a:latin typeface="Comic Sans MS" pitchFamily="66" charset="0"/>
              </a:rPr>
              <a:t>ділиться,</a:t>
            </a:r>
            <a:r>
              <a:rPr lang="uk-UA" dirty="0" smtClean="0">
                <a:latin typeface="Comic Sans MS" pitchFamily="66" charset="0"/>
              </a:rPr>
              <a:t> - </a:t>
            </a: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ділене</a:t>
            </a:r>
            <a:r>
              <a:rPr lang="uk-UA" dirty="0" smtClean="0">
                <a:latin typeface="Comic Sans MS" pitchFamily="66" charset="0"/>
              </a:rPr>
              <a:t>, </a:t>
            </a:r>
          </a:p>
          <a:p>
            <a:r>
              <a:rPr lang="uk-UA" dirty="0" smtClean="0">
                <a:latin typeface="Comic Sans MS" pitchFamily="66" charset="0"/>
              </a:rPr>
              <a:t>А число, на яке </a:t>
            </a:r>
            <a:r>
              <a:rPr lang="uk-UA" u="sng" dirty="0" smtClean="0">
                <a:latin typeface="Comic Sans MS" pitchFamily="66" charset="0"/>
              </a:rPr>
              <a:t>ділять</a:t>
            </a:r>
            <a:r>
              <a:rPr lang="uk-UA" dirty="0" smtClean="0">
                <a:latin typeface="Comic Sans MS" pitchFamily="66" charset="0"/>
              </a:rPr>
              <a:t>, - </a:t>
            </a: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дільник</a:t>
            </a:r>
            <a:r>
              <a:rPr lang="uk-UA" dirty="0" smtClean="0">
                <a:latin typeface="Comic Sans MS" pitchFamily="66" charset="0"/>
              </a:rPr>
              <a:t>. Результат називають </a:t>
            </a:r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частка .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7356" y="4714884"/>
            <a:ext cx="1160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Ділене 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7584" y="4714884"/>
            <a:ext cx="1292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Дільник 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09909" y="4714884"/>
            <a:ext cx="1228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Частка  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5143512"/>
            <a:ext cx="61266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12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000496" y="5143512"/>
            <a:ext cx="43633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2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929322" y="5143512"/>
            <a:ext cx="42511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6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928926" y="3071810"/>
            <a:ext cx="57150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1001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Comic Sans MS" pitchFamily="66" charset="0"/>
              </a:rPr>
              <a:t>•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286380" y="3000372"/>
            <a:ext cx="46679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Comic Sans MS" pitchFamily="66" charset="0"/>
              </a:rPr>
              <a:t>=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57752" y="5000636"/>
            <a:ext cx="46679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Comic Sans MS" pitchFamily="66" charset="0"/>
              </a:rPr>
              <a:t>=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00364" y="5000636"/>
            <a:ext cx="407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  <a:endParaRPr lang="ru-RU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14480" y="714356"/>
            <a:ext cx="570540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Знаходження невідомого множника</a:t>
            </a:r>
            <a:endParaRPr lang="ru-RU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1357298"/>
            <a:ext cx="168347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  <a:latin typeface="Comic Sans MS" pitchFamily="66" charset="0"/>
              </a:rPr>
              <a:t>a</a:t>
            </a:r>
            <a:r>
              <a:rPr lang="en-US" sz="2400" b="1" dirty="0" smtClean="0">
                <a:latin typeface="Comic Sans MS" pitchFamily="66" charset="0"/>
              </a:rPr>
              <a:t> •</a:t>
            </a:r>
            <a:r>
              <a:rPr lang="en-US" sz="2400" b="1" dirty="0" smtClean="0">
                <a:solidFill>
                  <a:srgbClr val="00B0F0"/>
                </a:solidFill>
                <a:latin typeface="Comic Sans MS" pitchFamily="66" charset="0"/>
              </a:rPr>
              <a:t> b </a:t>
            </a:r>
            <a:r>
              <a:rPr lang="en-US" sz="2400" b="1" dirty="0" smtClean="0">
                <a:latin typeface="Comic Sans MS" pitchFamily="66" charset="0"/>
              </a:rPr>
              <a:t>= </a:t>
            </a: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c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c</a:t>
            </a:r>
            <a:r>
              <a:rPr lang="en-US" sz="2400" b="1" dirty="0" smtClean="0">
                <a:latin typeface="Comic Sans MS" pitchFamily="66" charset="0"/>
              </a:rPr>
              <a:t> : </a:t>
            </a:r>
            <a:r>
              <a:rPr lang="en-US" sz="2400" b="1" dirty="0" smtClean="0">
                <a:solidFill>
                  <a:srgbClr val="00B0F0"/>
                </a:solidFill>
                <a:latin typeface="Comic Sans MS" pitchFamily="66" charset="0"/>
              </a:rPr>
              <a:t>b</a:t>
            </a:r>
            <a:r>
              <a:rPr lang="en-US" sz="2400" b="1" dirty="0" smtClean="0">
                <a:latin typeface="Comic Sans MS" pitchFamily="66" charset="0"/>
              </a:rPr>
              <a:t> = </a:t>
            </a:r>
            <a:r>
              <a:rPr lang="en-US" sz="2400" b="1" dirty="0" smtClean="0">
                <a:solidFill>
                  <a:srgbClr val="00B0F0"/>
                </a:solidFill>
                <a:latin typeface="Comic Sans MS" pitchFamily="66" charset="0"/>
              </a:rPr>
              <a:t>a</a:t>
            </a:r>
            <a:r>
              <a:rPr lang="en-US" sz="2400" b="1" dirty="0" smtClean="0">
                <a:latin typeface="Comic Sans MS" pitchFamily="66" charset="0"/>
              </a:rPr>
              <a:t> 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c</a:t>
            </a:r>
            <a:r>
              <a:rPr lang="en-US" sz="2400" b="1" dirty="0" smtClean="0">
                <a:latin typeface="Comic Sans MS" pitchFamily="66" charset="0"/>
              </a:rPr>
              <a:t> : </a:t>
            </a:r>
            <a:r>
              <a:rPr lang="en-US" sz="2400" b="1" dirty="0" smtClean="0">
                <a:solidFill>
                  <a:srgbClr val="00B0F0"/>
                </a:solidFill>
                <a:latin typeface="Comic Sans MS" pitchFamily="66" charset="0"/>
              </a:rPr>
              <a:t>a</a:t>
            </a:r>
            <a:r>
              <a:rPr lang="en-US" sz="2400" b="1" dirty="0" smtClean="0">
                <a:latin typeface="Comic Sans MS" pitchFamily="66" charset="0"/>
              </a:rPr>
              <a:t> = </a:t>
            </a:r>
            <a:r>
              <a:rPr lang="en-US" sz="2400" b="1" dirty="0" smtClean="0">
                <a:solidFill>
                  <a:srgbClr val="00B0F0"/>
                </a:solidFill>
                <a:latin typeface="Comic Sans MS" pitchFamily="66" charset="0"/>
              </a:rPr>
              <a:t>b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4965" y="2714620"/>
            <a:ext cx="711605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latin typeface="Comic Sans MS" pitchFamily="66" charset="0"/>
              </a:rPr>
              <a:t>Якщо </a:t>
            </a:r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добуток</a:t>
            </a:r>
            <a:r>
              <a:rPr lang="uk-UA" sz="2400" b="1" dirty="0" smtClean="0">
                <a:latin typeface="Comic Sans MS" pitchFamily="66" charset="0"/>
              </a:rPr>
              <a:t> двох чисел </a:t>
            </a:r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поділити на </a:t>
            </a:r>
            <a:r>
              <a:rPr lang="uk-UA" sz="2400" b="1" dirty="0" smtClean="0">
                <a:latin typeface="Comic Sans MS" pitchFamily="66" charset="0"/>
              </a:rPr>
              <a:t>один </a:t>
            </a:r>
          </a:p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множник</a:t>
            </a:r>
            <a:r>
              <a:rPr lang="uk-UA" sz="2400" b="1" dirty="0" smtClean="0">
                <a:latin typeface="Comic Sans MS" pitchFamily="66" charset="0"/>
              </a:rPr>
              <a:t>, то </a:t>
            </a:r>
            <a:r>
              <a:rPr lang="uk-UA" sz="2400" b="1" dirty="0" smtClean="0">
                <a:solidFill>
                  <a:srgbClr val="00B0F0"/>
                </a:solidFill>
                <a:latin typeface="Comic Sans MS" pitchFamily="66" charset="0"/>
              </a:rPr>
              <a:t>одержимо інший.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3786190"/>
            <a:ext cx="4052713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Закінчи складати рівності.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4714884"/>
            <a:ext cx="1667444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4 • 5 = 20 </a:t>
            </a:r>
          </a:p>
          <a:p>
            <a:r>
              <a:rPr lang="uk-UA" sz="2400" dirty="0" smtClean="0">
                <a:latin typeface="Comic Sans MS" pitchFamily="66" charset="0"/>
              </a:rPr>
              <a:t>20 : 4 = </a:t>
            </a:r>
          </a:p>
          <a:p>
            <a:r>
              <a:rPr lang="uk-UA" sz="2400" dirty="0" smtClean="0">
                <a:latin typeface="Comic Sans MS" pitchFamily="66" charset="0"/>
              </a:rPr>
              <a:t>20 : 5 =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43306" y="4714884"/>
            <a:ext cx="1854995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20 • 2 = 40 </a:t>
            </a:r>
          </a:p>
          <a:p>
            <a:r>
              <a:rPr lang="uk-UA" sz="2400" dirty="0" smtClean="0">
                <a:latin typeface="Comic Sans MS" pitchFamily="66" charset="0"/>
              </a:rPr>
              <a:t>40 : ___ = </a:t>
            </a:r>
          </a:p>
          <a:p>
            <a:r>
              <a:rPr lang="uk-UA" sz="2400" dirty="0" smtClean="0">
                <a:latin typeface="Comic Sans MS" pitchFamily="66" charset="0"/>
              </a:rPr>
              <a:t>40 : ___ =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00760" y="4643446"/>
            <a:ext cx="20880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 6 • 3 = </a:t>
            </a:r>
          </a:p>
          <a:p>
            <a:r>
              <a:rPr lang="uk-UA" sz="2400" dirty="0" smtClean="0">
                <a:latin typeface="Comic Sans MS" pitchFamily="66" charset="0"/>
              </a:rPr>
              <a:t> ___ : ___ =</a:t>
            </a:r>
          </a:p>
          <a:p>
            <a:r>
              <a:rPr lang="uk-UA" sz="2400" dirty="0" smtClean="0">
                <a:latin typeface="Comic Sans MS" pitchFamily="66" charset="0"/>
              </a:rPr>
              <a:t> ___ : ___ =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3" name="Выгнутая вниз стрелка 12"/>
          <p:cNvSpPr/>
          <p:nvPr/>
        </p:nvSpPr>
        <p:spPr>
          <a:xfrm rot="10800000">
            <a:off x="1464614" y="4572007"/>
            <a:ext cx="1249997" cy="142875"/>
          </a:xfrm>
          <a:prstGeom prst="curved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низ стрелка 14"/>
          <p:cNvSpPr/>
          <p:nvPr/>
        </p:nvSpPr>
        <p:spPr>
          <a:xfrm rot="10800000">
            <a:off x="3786182" y="4572007"/>
            <a:ext cx="1357322" cy="153933"/>
          </a:xfrm>
          <a:prstGeom prst="curved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низ стрелка 17"/>
          <p:cNvSpPr/>
          <p:nvPr/>
        </p:nvSpPr>
        <p:spPr>
          <a:xfrm rot="10800000">
            <a:off x="6215074" y="4500569"/>
            <a:ext cx="1357322" cy="153933"/>
          </a:xfrm>
          <a:prstGeom prst="curved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низ стрелка 18"/>
          <p:cNvSpPr/>
          <p:nvPr/>
        </p:nvSpPr>
        <p:spPr>
          <a:xfrm rot="10800000">
            <a:off x="4429124" y="4572008"/>
            <a:ext cx="785818" cy="214314"/>
          </a:xfrm>
          <a:prstGeom prst="curvedUp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низ стрелка 19"/>
          <p:cNvSpPr/>
          <p:nvPr/>
        </p:nvSpPr>
        <p:spPr>
          <a:xfrm rot="10800000">
            <a:off x="1928794" y="4572008"/>
            <a:ext cx="785818" cy="214314"/>
          </a:xfrm>
          <a:prstGeom prst="curvedUp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низ стрелка 20"/>
          <p:cNvSpPr/>
          <p:nvPr/>
        </p:nvSpPr>
        <p:spPr>
          <a:xfrm rot="10800000">
            <a:off x="6715140" y="4500570"/>
            <a:ext cx="857256" cy="214314"/>
          </a:xfrm>
          <a:prstGeom prst="curvedUp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1511300" y="765175"/>
            <a:ext cx="62642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C000"/>
                </a:solidFill>
                <a:latin typeface="Arbat-Bold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14480" y="714356"/>
            <a:ext cx="554510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Знаходження невідомого діленого </a:t>
            </a:r>
          </a:p>
          <a:p>
            <a:pPr algn="ctr"/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або дільника </a:t>
            </a:r>
            <a:endParaRPr lang="ru-RU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1643050"/>
            <a:ext cx="6858048" cy="1944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Comic Sans MS" pitchFamily="66" charset="0"/>
              </a:rPr>
              <a:t>     Щоб знайти невідоме 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ділене</a:t>
            </a:r>
            <a:r>
              <a:rPr lang="uk-UA" sz="2400" b="1" dirty="0" smtClean="0">
                <a:latin typeface="Comic Sans MS" pitchFamily="66" charset="0"/>
              </a:rPr>
              <a:t>, треба </a:t>
            </a:r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помножити</a:t>
            </a:r>
            <a:r>
              <a:rPr lang="uk-UA" sz="2400" b="1" dirty="0" smtClean="0">
                <a:latin typeface="Comic Sans MS" pitchFamily="66" charset="0"/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дільник </a:t>
            </a:r>
            <a:r>
              <a:rPr lang="uk-UA" sz="2400" b="1" dirty="0" smtClean="0">
                <a:latin typeface="Comic Sans MS" pitchFamily="66" charset="0"/>
              </a:rPr>
              <a:t>на 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частку</a:t>
            </a:r>
            <a:r>
              <a:rPr lang="uk-UA" sz="2400" b="1" dirty="0" smtClean="0">
                <a:latin typeface="Comic Sans MS" pitchFamily="66" charset="0"/>
              </a:rPr>
              <a:t>.</a:t>
            </a:r>
          </a:p>
          <a:p>
            <a:endParaRPr lang="uk-UA" sz="2400" b="1" dirty="0" smtClean="0">
              <a:latin typeface="Comic Sans MS" pitchFamily="66" charset="0"/>
            </a:endParaRPr>
          </a:p>
          <a:p>
            <a:r>
              <a:rPr lang="uk-UA" sz="2400" b="1" dirty="0" smtClean="0">
                <a:latin typeface="Comic Sans MS" pitchFamily="66" charset="0"/>
              </a:rPr>
              <a:t>     Щоб знайти невідомий 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дільник</a:t>
            </a:r>
            <a:r>
              <a:rPr lang="uk-UA" sz="2400" b="1" dirty="0" smtClean="0">
                <a:latin typeface="Comic Sans MS" pitchFamily="66" charset="0"/>
              </a:rPr>
              <a:t>, треба </a:t>
            </a:r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поділити</a:t>
            </a:r>
            <a:r>
              <a:rPr lang="uk-UA" sz="2400" b="1" dirty="0" smtClean="0">
                <a:latin typeface="Comic Sans MS" pitchFamily="66" charset="0"/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ділене</a:t>
            </a:r>
            <a:r>
              <a:rPr lang="uk-UA" sz="2400" b="1" dirty="0" smtClean="0">
                <a:latin typeface="Comic Sans MS" pitchFamily="66" charset="0"/>
              </a:rPr>
              <a:t> на 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частку.</a:t>
            </a:r>
            <a:r>
              <a:rPr lang="uk-UA" sz="2400" b="1" dirty="0" smtClean="0">
                <a:latin typeface="Comic Sans MS" pitchFamily="66" charset="0"/>
              </a:rPr>
              <a:t> </a:t>
            </a:r>
          </a:p>
          <a:p>
            <a:pPr algn="ctr"/>
            <a:endParaRPr lang="uk-UA" sz="2400" b="1" dirty="0" smtClean="0">
              <a:latin typeface="Comic Sans MS" pitchFamily="66" charset="0"/>
            </a:endParaRPr>
          </a:p>
          <a:p>
            <a:pPr algn="ctr"/>
            <a:endParaRPr lang="uk-UA" sz="2400" b="1" dirty="0" smtClean="0">
              <a:latin typeface="Comic Sans MS" pitchFamily="66" charset="0"/>
            </a:endParaRPr>
          </a:p>
          <a:p>
            <a:pPr algn="ctr"/>
            <a:endParaRPr lang="uk-UA" sz="2400" b="1" dirty="0" smtClean="0">
              <a:latin typeface="Comic Sans MS" pitchFamily="66" charset="0"/>
            </a:endParaRPr>
          </a:p>
          <a:p>
            <a:pPr algn="ctr"/>
            <a:r>
              <a:rPr lang="uk-UA" sz="2400" b="1" dirty="0" smtClean="0">
                <a:latin typeface="Comic Sans MS" pitchFamily="66" charset="0"/>
              </a:rPr>
              <a:t>  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643314"/>
            <a:ext cx="7162822" cy="237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642918"/>
            <a:ext cx="5155579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Comic Sans MS" pitchFamily="66" charset="0"/>
              </a:rPr>
              <a:t>Знайди невідомий компонент дії 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357298"/>
            <a:ext cx="688521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22 : ___ = 2                ___ : 4 = 2</a:t>
            </a:r>
          </a:p>
          <a:p>
            <a:endParaRPr lang="uk-UA" sz="24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2 • ___ = 6                 ___ • 2 = 18  </a:t>
            </a:r>
            <a:r>
              <a:rPr lang="uk-UA" sz="2400" b="1" dirty="0" smtClean="0">
                <a:latin typeface="Comic Sans MS" pitchFamily="66" charset="0"/>
              </a:rPr>
              <a:t>  </a:t>
            </a:r>
            <a:endParaRPr lang="ru-RU" sz="2400" b="1" dirty="0">
              <a:latin typeface="Comic Sans MS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2786058"/>
          <a:ext cx="6715171" cy="122779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44007"/>
                <a:gridCol w="1067449"/>
                <a:gridCol w="1044582"/>
                <a:gridCol w="969970"/>
                <a:gridCol w="1044582"/>
                <a:gridCol w="1044581"/>
              </a:tblGrid>
              <a:tr h="496279">
                <a:tc>
                  <a:txBody>
                    <a:bodyPr/>
                    <a:lstStyle/>
                    <a:p>
                      <a:pPr algn="ctr"/>
                      <a:r>
                        <a:rPr lang="uk-UA" baseline="0" dirty="0" smtClean="0">
                          <a:solidFill>
                            <a:schemeClr val="tx1"/>
                          </a:solidFill>
                        </a:rPr>
                        <a:t>Множник  </a:t>
                      </a:r>
                      <a:endParaRPr lang="ru-RU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4287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Множник </a:t>
                      </a:r>
                      <a:endParaRPr lang="ru-RU" b="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Comic Sans MS" pitchFamily="66" charset="0"/>
                        </a:rPr>
                        <a:t>6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+mn-lt"/>
                        </a:rPr>
                        <a:t>3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2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4287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Добуток </a:t>
                      </a:r>
                      <a:endParaRPr lang="ru-RU" b="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Comic Sans MS" pitchFamily="66" charset="0"/>
                        </a:rPr>
                        <a:t>12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+mn-lt"/>
                        </a:rPr>
                        <a:t>12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+mn-lt"/>
                        </a:rPr>
                        <a:t>24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+mn-lt"/>
                        </a:rPr>
                        <a:t>18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290" y="4286256"/>
          <a:ext cx="6715171" cy="111059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00198"/>
                <a:gridCol w="1111258"/>
                <a:gridCol w="1044582"/>
                <a:gridCol w="969970"/>
                <a:gridCol w="1044582"/>
                <a:gridCol w="1044581"/>
              </a:tblGrid>
              <a:tr h="379075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Ділене </a:t>
                      </a:r>
                      <a:endParaRPr lang="ru-RU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2631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Дільник </a:t>
                      </a:r>
                      <a:endParaRPr lang="ru-RU" b="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+mn-lt"/>
                        </a:rPr>
                        <a:t>5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5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+mn-lt"/>
                        </a:rPr>
                        <a:t>5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2631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Частка </a:t>
                      </a:r>
                      <a:endParaRPr lang="ru-RU" b="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+mn-lt"/>
                        </a:rPr>
                        <a:t>9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+mn-lt"/>
                        </a:rPr>
                        <a:t>6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+mn-lt"/>
                        </a:rPr>
                        <a:t>5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3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Выгнутая вниз стрелка 5"/>
          <p:cNvSpPr/>
          <p:nvPr/>
        </p:nvSpPr>
        <p:spPr>
          <a:xfrm rot="10800000">
            <a:off x="1285852" y="1857364"/>
            <a:ext cx="1571638" cy="285752"/>
          </a:xfrm>
          <a:prstGeom prst="curvedUp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низ стрелка 6"/>
          <p:cNvSpPr/>
          <p:nvPr/>
        </p:nvSpPr>
        <p:spPr>
          <a:xfrm rot="10800000">
            <a:off x="6286512" y="1857364"/>
            <a:ext cx="821369" cy="214313"/>
          </a:xfrm>
          <a:prstGeom prst="curvedUp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1357290" y="1071546"/>
            <a:ext cx="1714512" cy="28575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низ стрелка 10"/>
          <p:cNvSpPr/>
          <p:nvPr/>
        </p:nvSpPr>
        <p:spPr>
          <a:xfrm rot="10800000">
            <a:off x="6215074" y="1214422"/>
            <a:ext cx="821369" cy="214314"/>
          </a:xfrm>
          <a:prstGeom prst="curvedUp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496"/>
            <a:ext cx="7764633" cy="2400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116" y="571480"/>
            <a:ext cx="2297425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4000" b="1" dirty="0" smtClean="0">
                <a:latin typeface="Comic Sans MS" pitchFamily="66" charset="0"/>
              </a:rPr>
              <a:t>Рівняння</a:t>
            </a:r>
            <a:r>
              <a:rPr lang="uk-UA" sz="2400" b="1" dirty="0" smtClean="0"/>
              <a:t> 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1428736"/>
            <a:ext cx="7715304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dirty="0" smtClean="0">
                <a:latin typeface="Comic Sans MS" pitchFamily="66" charset="0"/>
              </a:rPr>
              <a:t>     </a:t>
            </a:r>
            <a:r>
              <a:rPr lang="uk-UA" sz="2400" b="1" dirty="0" smtClean="0">
                <a:latin typeface="Comic Sans MS" pitchFamily="66" charset="0"/>
              </a:rPr>
              <a:t>Миколка склав таке завдання: </a:t>
            </a:r>
            <a:r>
              <a:rPr lang="uk-UA" sz="2400" b="1" dirty="0" err="1" smtClean="0">
                <a:latin typeface="Comic Sans MS" pitchFamily="66" charset="0"/>
              </a:rPr>
              <a:t>“Знайти</a:t>
            </a:r>
            <a:r>
              <a:rPr lang="uk-UA" sz="2400" b="1" dirty="0" smtClean="0">
                <a:latin typeface="Comic Sans MS" pitchFamily="66" charset="0"/>
              </a:rPr>
              <a:t>: при якому значенні  змінної  Х, вираз Х + 2  матиме значення  6.” </a:t>
            </a:r>
          </a:p>
          <a:p>
            <a:r>
              <a:rPr lang="uk-UA" sz="2400" b="1" dirty="0" smtClean="0">
                <a:latin typeface="Comic Sans MS" pitchFamily="66" charset="0"/>
              </a:rPr>
              <a:t>Хлопчик зробив такий запис: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3571876"/>
            <a:ext cx="1822935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Comic Sans MS" pitchFamily="66" charset="0"/>
              </a:rPr>
              <a:t>Х + 2 = 6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3286124"/>
            <a:ext cx="3419526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uk-UA" sz="2800" b="1" dirty="0" smtClean="0">
                <a:latin typeface="Comic Sans MS" pitchFamily="66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</a:rPr>
              <a:t>рівність</a:t>
            </a:r>
          </a:p>
          <a:p>
            <a:pPr marL="342900" indent="-342900">
              <a:buAutoNum type="arabicParenR"/>
            </a:pPr>
            <a:r>
              <a:rPr lang="uk-UA" sz="2800" b="1" dirty="0" smtClean="0">
                <a:latin typeface="Comic Sans MS" pitchFamily="66" charset="0"/>
              </a:rPr>
              <a:t> містить </a:t>
            </a:r>
            <a:r>
              <a:rPr lang="uk-UA" sz="2800" b="1" dirty="0" smtClean="0">
                <a:solidFill>
                  <a:srgbClr val="00B0F0"/>
                </a:solidFill>
                <a:latin typeface="Comic Sans MS" pitchFamily="66" charset="0"/>
              </a:rPr>
              <a:t>змінну</a:t>
            </a:r>
            <a:r>
              <a:rPr lang="uk-UA" sz="2800" b="1" dirty="0" smtClean="0">
                <a:latin typeface="Comic Sans MS" pitchFamily="66" charset="0"/>
              </a:rPr>
              <a:t> 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0826" y="3500438"/>
            <a:ext cx="1778051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800" b="1" dirty="0" smtClean="0">
                <a:latin typeface="Comic Sans MS" pitchFamily="66" charset="0"/>
              </a:rPr>
              <a:t>рівняння 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4572008"/>
            <a:ext cx="5396029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</a:rPr>
              <a:t>Рівність, яка містить змінну, </a:t>
            </a:r>
          </a:p>
          <a:p>
            <a:pPr algn="ctr"/>
            <a:r>
              <a:rPr lang="uk-UA" sz="2800" b="1" dirty="0" smtClean="0">
                <a:latin typeface="Comic Sans MS" pitchFamily="66" charset="0"/>
              </a:rPr>
              <a:t>називається </a:t>
            </a:r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</a:rPr>
              <a:t>рівнянням.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Изображение 008_c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66036">
            <a:off x="642910" y="4214818"/>
            <a:ext cx="2070289" cy="180689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3571876"/>
            <a:ext cx="7321235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</a:rPr>
              <a:t>Розв'язати рівняння </a:t>
            </a:r>
            <a:r>
              <a:rPr lang="uk-UA" sz="2800" dirty="0" smtClean="0">
                <a:latin typeface="Comic Sans MS" pitchFamily="66" charset="0"/>
              </a:rPr>
              <a:t>– це означає </a:t>
            </a:r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</a:rPr>
              <a:t>знайти 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</a:rPr>
              <a:t>числове значення  змінної</a:t>
            </a:r>
            <a:r>
              <a:rPr lang="uk-UA" sz="2800" dirty="0" smtClean="0">
                <a:latin typeface="Comic Sans MS" pitchFamily="66" charset="0"/>
              </a:rPr>
              <a:t>, при якому 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</a:rPr>
              <a:t>рівняння перетворюється на істинну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</a:rPr>
              <a:t> числову рівність.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928670"/>
            <a:ext cx="7880684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latin typeface="Comic Sans MS" pitchFamily="66" charset="0"/>
              </a:rPr>
              <a:t>Значення змінної, при якому </a:t>
            </a:r>
            <a:r>
              <a:rPr lang="uk-UA" sz="2800" dirty="0" smtClean="0">
                <a:solidFill>
                  <a:srgbClr val="00B0F0"/>
                </a:solidFill>
                <a:latin typeface="Comic Sans MS" pitchFamily="66" charset="0"/>
              </a:rPr>
              <a:t>рівняння </a:t>
            </a:r>
          </a:p>
          <a:p>
            <a:pPr algn="ctr"/>
            <a:r>
              <a:rPr lang="uk-UA" sz="2800" dirty="0" smtClean="0">
                <a:solidFill>
                  <a:srgbClr val="00B0F0"/>
                </a:solidFill>
                <a:latin typeface="Comic Sans MS" pitchFamily="66" charset="0"/>
              </a:rPr>
              <a:t>перетворюється на істинну числову рівність.</a:t>
            </a:r>
          </a:p>
          <a:p>
            <a:pPr algn="ctr"/>
            <a:r>
              <a:rPr lang="uk-UA" sz="2800" dirty="0" smtClean="0">
                <a:latin typeface="Comic Sans MS" pitchFamily="66" charset="0"/>
              </a:rPr>
              <a:t> називається </a:t>
            </a:r>
            <a:r>
              <a:rPr lang="uk-UA" sz="2800" dirty="0" smtClean="0">
                <a:solidFill>
                  <a:srgbClr val="C00000"/>
                </a:solidFill>
                <a:latin typeface="Comic Sans MS" pitchFamily="66" charset="0"/>
              </a:rPr>
              <a:t>розв'язком рівняння, </a:t>
            </a:r>
          </a:p>
          <a:p>
            <a:pPr algn="ctr"/>
            <a:r>
              <a:rPr lang="uk-UA" sz="2800" dirty="0" smtClean="0">
                <a:solidFill>
                  <a:schemeClr val="tx1"/>
                </a:solidFill>
                <a:latin typeface="Comic Sans MS" pitchFamily="66" charset="0"/>
              </a:rPr>
              <a:t>або</a:t>
            </a:r>
            <a:r>
              <a:rPr lang="uk-UA" sz="2800" dirty="0" smtClean="0">
                <a:solidFill>
                  <a:srgbClr val="C00000"/>
                </a:solidFill>
                <a:latin typeface="Comic Sans MS" pitchFamily="66" charset="0"/>
              </a:rPr>
              <a:t> коренем рівняння.</a:t>
            </a:r>
            <a:endParaRPr lang="ru-RU" sz="2800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571480"/>
            <a:ext cx="7829576" cy="10001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200" b="1" dirty="0" smtClean="0">
                <a:latin typeface="Comic Sans MS" pitchFamily="66" charset="0"/>
              </a:rPr>
              <a:t>Способи розв'язування простих рівнянь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714348" y="1714488"/>
            <a:ext cx="7715304" cy="43577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sz="2800" dirty="0" smtClean="0">
                <a:latin typeface="Comic Sans MS" pitchFamily="66" charset="0"/>
              </a:rPr>
              <a:t>;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МОУ Поназыревская СОШ, Орлова Н.В.</a:t>
            </a: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714612" y="1714488"/>
            <a:ext cx="3429024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latin typeface="Comic Sans MS" pitchFamily="66" charset="0"/>
              </a:rPr>
              <a:t>Спосіб підбору 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3" name="Рисунок 12" descr="Изображение 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428868"/>
            <a:ext cx="7650390" cy="335758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000100" y="2357430"/>
            <a:ext cx="707236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800" b="1" i="1" dirty="0" smtClean="0">
                <a:latin typeface="Comic Sans MS" pitchFamily="66" charset="0"/>
              </a:rPr>
              <a:t>  12  : х =  6</a:t>
            </a:r>
            <a:endParaRPr lang="ru-RU" sz="28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2800" i="1" dirty="0" smtClean="0">
                <a:latin typeface="Comic Sans MS" pitchFamily="66" charset="0"/>
              </a:rPr>
              <a:t>припустимо </a:t>
            </a:r>
            <a:r>
              <a:rPr lang="uk-UA" sz="2800" i="1" dirty="0" smtClean="0">
                <a:solidFill>
                  <a:srgbClr val="7030A0"/>
                </a:solidFill>
                <a:latin typeface="Comic Sans MS" pitchFamily="66" charset="0"/>
              </a:rPr>
              <a:t>х=1;   </a:t>
            </a:r>
            <a:r>
              <a:rPr lang="uk-UA" sz="2800" i="1" dirty="0" smtClean="0">
                <a:latin typeface="Comic Sans MS" pitchFamily="66" charset="0"/>
              </a:rPr>
              <a:t>12 : 1=12 </a:t>
            </a:r>
          </a:p>
          <a:p>
            <a:pPr>
              <a:buNone/>
            </a:pPr>
            <a:r>
              <a:rPr lang="uk-UA" sz="2800" i="1" dirty="0" smtClean="0">
                <a:latin typeface="Comic Sans MS" pitchFamily="66" charset="0"/>
              </a:rPr>
              <a:t>                              12</a:t>
            </a:r>
            <a:r>
              <a:rPr lang="uk-UA" sz="2800" i="1" dirty="0" smtClean="0">
                <a:latin typeface="Arial Black"/>
              </a:rPr>
              <a:t>≠ </a:t>
            </a:r>
            <a:r>
              <a:rPr lang="uk-UA" sz="2800" i="1" dirty="0" smtClean="0">
                <a:latin typeface="Comic Sans MS" pitchFamily="66" charset="0"/>
              </a:rPr>
              <a:t>6</a:t>
            </a:r>
          </a:p>
          <a:p>
            <a:pPr>
              <a:buNone/>
            </a:pPr>
            <a:r>
              <a:rPr lang="uk-UA" sz="2800" b="1" i="1" dirty="0" smtClean="0">
                <a:latin typeface="Comic Sans MS" pitchFamily="66" charset="0"/>
              </a:rPr>
              <a:t>            х= 1 </a:t>
            </a:r>
            <a:r>
              <a:rPr lang="uk-UA" sz="2800" i="1" dirty="0" smtClean="0">
                <a:latin typeface="Comic Sans MS" pitchFamily="66" charset="0"/>
              </a:rPr>
              <a:t>не є коренем рівняння;</a:t>
            </a:r>
            <a:endParaRPr lang="ru-RU" sz="2800" i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2800" i="1" dirty="0" smtClean="0">
                <a:latin typeface="Comic Sans MS" pitchFamily="66" charset="0"/>
              </a:rPr>
              <a:t>                    </a:t>
            </a:r>
            <a:r>
              <a:rPr lang="uk-UA" sz="2800" i="1" dirty="0" smtClean="0">
                <a:solidFill>
                  <a:srgbClr val="7030A0"/>
                </a:solidFill>
                <a:latin typeface="Comic Sans MS" pitchFamily="66" charset="0"/>
              </a:rPr>
              <a:t>х=2;   </a:t>
            </a:r>
            <a:r>
              <a:rPr lang="uk-UA" sz="2800" i="1" dirty="0" smtClean="0">
                <a:latin typeface="Comic Sans MS" pitchFamily="66" charset="0"/>
              </a:rPr>
              <a:t>12 : 2= 6  </a:t>
            </a:r>
          </a:p>
          <a:p>
            <a:pPr>
              <a:buNone/>
            </a:pPr>
            <a:r>
              <a:rPr lang="uk-UA" sz="2800" i="1" dirty="0" smtClean="0">
                <a:latin typeface="Comic Sans MS" pitchFamily="66" charset="0"/>
              </a:rPr>
              <a:t>                               6 = 6</a:t>
            </a:r>
          </a:p>
          <a:p>
            <a:pPr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Comic Sans MS" pitchFamily="66" charset="0"/>
              </a:rPr>
              <a:t>                 </a:t>
            </a:r>
            <a:r>
              <a:rPr lang="uk-UA" sz="2800" b="1" i="1" dirty="0" smtClean="0">
                <a:latin typeface="Comic Sans MS" pitchFamily="66" charset="0"/>
              </a:rPr>
              <a:t>х =2 </a:t>
            </a:r>
            <a:r>
              <a:rPr lang="uk-UA" sz="2800" i="1" dirty="0" smtClean="0">
                <a:latin typeface="Comic Sans MS" pitchFamily="66" charset="0"/>
              </a:rPr>
              <a:t>є коренем рівняння</a:t>
            </a:r>
            <a:endParaRPr lang="ru-RU" sz="28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3200" i="1" dirty="0" smtClean="0">
                <a:latin typeface="Comic Sans MS" pitchFamily="66" charset="0"/>
              </a:rPr>
              <a:t> Відповідь:  х = 2.</a:t>
            </a:r>
            <a:endParaRPr lang="ru-RU" sz="3200" dirty="0" smtClean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Изображение 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75" y="1883201"/>
            <a:ext cx="7643813" cy="40742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Нижний колонтитул 6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МОУ Поназыревская СОШ, Орлова Н.В.</a:t>
            </a:r>
            <a:endParaRPr lang="ru-RU"/>
          </a:p>
        </p:txBody>
      </p:sp>
      <p:sp>
        <p:nvSpPr>
          <p:cNvPr id="10" name="Текст 7"/>
          <p:cNvSpPr>
            <a:spLocks noGrp="1"/>
          </p:cNvSpPr>
          <p:nvPr>
            <p:ph type="title"/>
          </p:nvPr>
        </p:nvSpPr>
        <p:spPr>
          <a:xfrm>
            <a:off x="714348" y="571480"/>
            <a:ext cx="7715304" cy="100013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Застосування правила знаходження невідомого компонента дії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928670"/>
            <a:ext cx="7572428" cy="45720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     </a:t>
            </a: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Пам'ятка</a:t>
            </a:r>
            <a:r>
              <a:rPr lang="uk-UA" dirty="0" smtClean="0">
                <a:solidFill>
                  <a:srgbClr val="C00000"/>
                </a:solidFill>
              </a:rPr>
              <a:t>  </a:t>
            </a: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розв'язування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рівнянь</a:t>
            </a:r>
          </a:p>
          <a:p>
            <a:r>
              <a:rPr lang="uk-UA" dirty="0" smtClean="0">
                <a:latin typeface="Comic Sans MS" pitchFamily="66" charset="0"/>
              </a:rPr>
              <a:t> </a:t>
            </a:r>
            <a:r>
              <a:rPr lang="uk-UA" sz="2400" dirty="0" smtClean="0">
                <a:latin typeface="Comic Sans MS" pitchFamily="66" charset="0"/>
              </a:rPr>
              <a:t>Читаю рівняння з назвою компонентів.</a:t>
            </a:r>
          </a:p>
          <a:p>
            <a:r>
              <a:rPr lang="uk-UA" sz="2400" dirty="0" smtClean="0">
                <a:latin typeface="Comic Sans MS" pitchFamily="66" charset="0"/>
              </a:rPr>
              <a:t>Визначаю, який компонент невідомий.</a:t>
            </a:r>
          </a:p>
          <a:p>
            <a:r>
              <a:rPr lang="uk-UA" sz="2400" dirty="0" smtClean="0">
                <a:latin typeface="Comic Sans MS" pitchFamily="66" charset="0"/>
              </a:rPr>
              <a:t>Пригадую, як знайти невідомий компонент.</a:t>
            </a:r>
          </a:p>
          <a:p>
            <a:r>
              <a:rPr lang="uk-UA" sz="2400" dirty="0" smtClean="0">
                <a:latin typeface="Comic Sans MS" pitchFamily="66" charset="0"/>
              </a:rPr>
              <a:t>Виконую дії.</a:t>
            </a:r>
          </a:p>
          <a:p>
            <a:r>
              <a:rPr lang="uk-UA" sz="2400" dirty="0" smtClean="0">
                <a:latin typeface="Comic Sans MS" pitchFamily="66" charset="0"/>
              </a:rPr>
              <a:t>Виконую перевірку: підставляю знайдене значення замість букви і визначаю, чи буде при цьому рівність істинною.</a:t>
            </a:r>
          </a:p>
          <a:p>
            <a:r>
              <a:rPr lang="uk-UA" sz="2400" dirty="0" smtClean="0">
                <a:latin typeface="Comic Sans MS" pitchFamily="66" charset="0"/>
              </a:rPr>
              <a:t>Роблю висновок, чи правильно розв'язане рівняння. 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714356"/>
            <a:ext cx="697819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</a:rPr>
              <a:t>Спосіб на основі властивості рівності </a:t>
            </a:r>
            <a:endParaRPr lang="ru-RU" sz="28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3071810"/>
            <a:ext cx="702307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400" dirty="0" smtClean="0">
                <a:latin typeface="Comic Sans MS" pitchFamily="66" charset="0"/>
              </a:rPr>
              <a:t>Якщо між виразами стоїть знак рівності і вони </a:t>
            </a:r>
          </a:p>
          <a:p>
            <a:pPr algn="ctr"/>
            <a:r>
              <a:rPr lang="uk-UA" sz="2400" dirty="0" smtClean="0">
                <a:latin typeface="Comic Sans MS" pitchFamily="66" charset="0"/>
              </a:rPr>
              <a:t>містять однаковий компонент, то й інші </a:t>
            </a:r>
          </a:p>
          <a:p>
            <a:pPr algn="ctr"/>
            <a:r>
              <a:rPr lang="uk-UA" sz="2400" dirty="0" smtClean="0">
                <a:latin typeface="Comic Sans MS" pitchFamily="66" charset="0"/>
              </a:rPr>
              <a:t>компоненти в них – рівні числа.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5" y="1428736"/>
            <a:ext cx="7579319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Встав такі числа, щоб утворились істинні рівності.</a:t>
            </a:r>
          </a:p>
          <a:p>
            <a:pPr algn="ctr"/>
            <a:r>
              <a:rPr lang="uk-UA" sz="2400" dirty="0" smtClean="0">
                <a:solidFill>
                  <a:srgbClr val="00B0F0"/>
                </a:solidFill>
                <a:latin typeface="Comic Sans MS" pitchFamily="66" charset="0"/>
              </a:rPr>
              <a:t>38 + 18 = 38 + __               56 – 29 = 56 - __  </a:t>
            </a:r>
          </a:p>
          <a:p>
            <a:pPr algn="ctr"/>
            <a:r>
              <a:rPr lang="uk-UA" sz="2400" dirty="0" smtClean="0">
                <a:solidFill>
                  <a:srgbClr val="00B0F0"/>
                </a:solidFill>
                <a:latin typeface="Comic Sans MS" pitchFamily="66" charset="0"/>
              </a:rPr>
              <a:t>5 • 6 =  5 • __                        18 : 3 = 18 : __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57554" y="1785926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FF00"/>
                </a:solidFill>
                <a:latin typeface="Comic Sans MS" pitchFamily="66" charset="0"/>
              </a:rPr>
              <a:t>18</a:t>
            </a:r>
            <a:endParaRPr lang="ru-RU" sz="2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2143116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FF00"/>
                </a:solidFill>
                <a:latin typeface="Comic Sans MS" pitchFamily="66" charset="0"/>
              </a:rPr>
              <a:t>6</a:t>
            </a:r>
            <a:endParaRPr lang="ru-RU" sz="2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768" y="1785926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FF00"/>
                </a:solidFill>
                <a:latin typeface="Comic Sans MS" pitchFamily="66" charset="0"/>
              </a:rPr>
              <a:t>29</a:t>
            </a:r>
            <a:endParaRPr lang="ru-RU" sz="2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5206" y="2143116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FF00"/>
                </a:solidFill>
                <a:latin typeface="Comic Sans MS" pitchFamily="66" charset="0"/>
              </a:rPr>
              <a:t>3</a:t>
            </a:r>
            <a:endParaRPr lang="ru-RU" sz="2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9" y="4572008"/>
            <a:ext cx="692948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u="sng" dirty="0" smtClean="0">
                <a:solidFill>
                  <a:srgbClr val="0070C0"/>
                </a:solidFill>
                <a:latin typeface="Comic Sans MS" pitchFamily="66" charset="0"/>
              </a:rPr>
              <a:t>а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 – </a:t>
            </a:r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76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 = </a:t>
            </a:r>
            <a:r>
              <a:rPr lang="uk-UA" sz="2400" b="1" u="sng" dirty="0" smtClean="0">
                <a:solidFill>
                  <a:srgbClr val="0070C0"/>
                </a:solidFill>
                <a:latin typeface="Comic Sans MS" pitchFamily="66" charset="0"/>
              </a:rPr>
              <a:t>90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 – </a:t>
            </a:r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76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          </a:t>
            </a:r>
            <a:r>
              <a:rPr lang="uk-UA" sz="2400" b="1" u="sng" dirty="0" smtClean="0">
                <a:solidFill>
                  <a:srgbClr val="0070C0"/>
                </a:solidFill>
                <a:latin typeface="Comic Sans MS" pitchFamily="66" charset="0"/>
              </a:rPr>
              <a:t>х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 • </a:t>
            </a:r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8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 = </a:t>
            </a:r>
            <a:r>
              <a:rPr lang="uk-UA" sz="2400" b="1" u="sng" dirty="0" smtClean="0">
                <a:solidFill>
                  <a:srgbClr val="0070C0"/>
                </a:solidFill>
                <a:latin typeface="Comic Sans MS" pitchFamily="66" charset="0"/>
              </a:rPr>
              <a:t>7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 • </a:t>
            </a:r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8</a:t>
            </a:r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              </a:t>
            </a:r>
          </a:p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а =                          х = </a:t>
            </a:r>
            <a:endParaRPr lang="ru-RU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480" y="4929198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B050"/>
                </a:solidFill>
                <a:latin typeface="Comic Sans MS" pitchFamily="66" charset="0"/>
              </a:rPr>
              <a:t>90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3570" y="4929198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B050"/>
                </a:solidFill>
                <a:latin typeface="Comic Sans MS" pitchFamily="66" charset="0"/>
              </a:rPr>
              <a:t>7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 animBg="1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МОУ Поназыревская СОШ, Орлова Н.В.</a:t>
            </a: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78189" y="714356"/>
            <a:ext cx="7460697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Comic Sans MS" pitchFamily="66" charset="0"/>
                <a:ea typeface="Cambria Math" pitchFamily="18" charset="0"/>
              </a:rPr>
              <a:t>Здогадайся, які числа сховалися за малюнками. 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Comic Sans MS" pitchFamily="66" charset="0"/>
                <a:ea typeface="Cambria Math" pitchFamily="18" charset="0"/>
              </a:rPr>
              <a:t>Напиши їх у клітинках.</a:t>
            </a:r>
            <a:endParaRPr lang="ru-RU" sz="2400" dirty="0">
              <a:solidFill>
                <a:schemeClr val="tx1"/>
              </a:solidFill>
              <a:latin typeface="Comic Sans MS" pitchFamily="66" charset="0"/>
              <a:ea typeface="Cambria Math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1928802"/>
            <a:ext cx="2372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 </a:t>
            </a:r>
            <a:r>
              <a:rPr lang="uk-UA" sz="3200" dirty="0" smtClean="0">
                <a:solidFill>
                  <a:schemeClr val="bg1"/>
                </a:solidFill>
              </a:rPr>
              <a:t>4 +       = 5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1928802"/>
            <a:ext cx="2258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3 +      =  6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2571736" y="2000240"/>
            <a:ext cx="571504" cy="500066"/>
          </a:xfrm>
          <a:prstGeom prst="hear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ердце 10"/>
          <p:cNvSpPr/>
          <p:nvPr/>
        </p:nvSpPr>
        <p:spPr>
          <a:xfrm>
            <a:off x="2000232" y="2571744"/>
            <a:ext cx="571504" cy="500066"/>
          </a:xfrm>
          <a:prstGeom prst="hear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571736" y="2786058"/>
            <a:ext cx="50006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143240" y="257174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6143636" y="1928802"/>
            <a:ext cx="571504" cy="500066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5572132" y="2500306"/>
            <a:ext cx="571504" cy="500066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6143636" y="2786058"/>
            <a:ext cx="50006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715140" y="257174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7772400" cy="1470025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МОУ Поназыревская СОШ, Орлова Н.В.</a:t>
            </a: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785794"/>
            <a:ext cx="6383479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rgbClr val="0070C0"/>
                </a:solidFill>
                <a:latin typeface="Comic Sans MS" pitchFamily="66" charset="0"/>
              </a:rPr>
              <a:t>Рівняння ускладненої структури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1928802"/>
            <a:ext cx="6858048" cy="26776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u="sng" dirty="0" smtClean="0">
                <a:solidFill>
                  <a:srgbClr val="C00000"/>
                </a:solidFill>
                <a:latin typeface="Comic Sans MS" pitchFamily="66" charset="0"/>
              </a:rPr>
              <a:t>1 тип –</a:t>
            </a:r>
            <a:r>
              <a:rPr lang="uk-UA" sz="2800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uk-UA" sz="2800" dirty="0" smtClean="0">
                <a:latin typeface="Comic Sans MS" pitchFamily="66" charset="0"/>
              </a:rPr>
              <a:t>рівняння , в яких праворуч записано вираз: </a:t>
            </a:r>
            <a:r>
              <a:rPr lang="uk-UA" sz="2800" b="1" i="1" dirty="0" smtClean="0">
                <a:solidFill>
                  <a:srgbClr val="002060"/>
                </a:solidFill>
                <a:latin typeface="Comic Sans MS" pitchFamily="66" charset="0"/>
              </a:rPr>
              <a:t>х</a:t>
            </a:r>
            <a:r>
              <a:rPr lang="uk-UA" sz="2800" b="1" dirty="0" smtClean="0">
                <a:solidFill>
                  <a:srgbClr val="002060"/>
                </a:solidFill>
                <a:latin typeface="Comic Sans MS" pitchFamily="66" charset="0"/>
              </a:rPr>
              <a:t> + 5 = </a:t>
            </a: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42 – 7</a:t>
            </a:r>
            <a:r>
              <a:rPr lang="uk-UA" sz="2800" b="1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</a:p>
          <a:p>
            <a:endParaRPr lang="ru-RU" sz="2800" dirty="0" smtClean="0">
              <a:latin typeface="Comic Sans MS" pitchFamily="66" charset="0"/>
            </a:endParaRPr>
          </a:p>
          <a:p>
            <a:r>
              <a:rPr lang="uk-UA" sz="2800" u="sng" dirty="0" smtClean="0">
                <a:solidFill>
                  <a:srgbClr val="C00000"/>
                </a:solidFill>
                <a:latin typeface="Comic Sans MS" pitchFamily="66" charset="0"/>
              </a:rPr>
              <a:t>2 тип - </a:t>
            </a:r>
            <a:r>
              <a:rPr lang="uk-UA" sz="2800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uk-UA" sz="2800" dirty="0" smtClean="0">
                <a:latin typeface="Comic Sans MS" pitchFamily="66" charset="0"/>
              </a:rPr>
              <a:t>рівняння, в яких один із компонентів поданий числовим виразом:    </a:t>
            </a:r>
            <a:r>
              <a:rPr lang="uk-UA" sz="2800" b="1" i="1" dirty="0" smtClean="0">
                <a:solidFill>
                  <a:srgbClr val="002060"/>
                </a:solidFill>
                <a:latin typeface="Comic Sans MS" pitchFamily="66" charset="0"/>
              </a:rPr>
              <a:t>х </a:t>
            </a:r>
            <a:r>
              <a:rPr lang="uk-UA" sz="2800" b="1" dirty="0" smtClean="0">
                <a:solidFill>
                  <a:srgbClr val="002060"/>
                </a:solidFill>
                <a:latin typeface="Comic Sans MS" pitchFamily="66" charset="0"/>
              </a:rPr>
              <a:t>– (</a:t>
            </a: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12 – 7</a:t>
            </a:r>
            <a:r>
              <a:rPr lang="uk-UA" sz="2800" b="1" dirty="0" smtClean="0">
                <a:solidFill>
                  <a:srgbClr val="002060"/>
                </a:solidFill>
                <a:latin typeface="Comic Sans MS" pitchFamily="66" charset="0"/>
              </a:rPr>
              <a:t>) = 37.</a:t>
            </a:r>
            <a:endParaRPr lang="ru-RU" sz="2800" b="1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1571612"/>
            <a:ext cx="264687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9 + х = 7 • 2</a:t>
            </a:r>
          </a:p>
          <a:p>
            <a:endParaRPr lang="uk-UA" sz="2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9 + х = </a:t>
            </a:r>
          </a:p>
          <a:p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" name="Кольцо 6"/>
          <p:cNvSpPr/>
          <p:nvPr/>
        </p:nvSpPr>
        <p:spPr>
          <a:xfrm>
            <a:off x="3071802" y="1500174"/>
            <a:ext cx="1285884" cy="642942"/>
          </a:xfrm>
          <a:prstGeom prst="donut">
            <a:avLst>
              <a:gd name="adj" fmla="val 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7" idx="4"/>
          </p:cNvCxnSpPr>
          <p:nvPr/>
        </p:nvCxnSpPr>
        <p:spPr>
          <a:xfrm rot="5400000">
            <a:off x="3464710" y="2178836"/>
            <a:ext cx="285754" cy="2143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71604" y="2928934"/>
            <a:ext cx="289374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х = 14 – 9 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х = 5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9 + __ = __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   __ = __</a:t>
            </a:r>
          </a:p>
          <a:p>
            <a:endParaRPr lang="uk-UA" sz="2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Відповідь:  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х = __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71802" y="2428868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14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42976" y="714356"/>
            <a:ext cx="674736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3200" dirty="0" smtClean="0">
                <a:latin typeface="Comic Sans MS" pitchFamily="66" charset="0"/>
              </a:rPr>
              <a:t>Права частина – числовий вираз 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14" grpId="0"/>
      <p:bldP spid="15" grpId="0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571480"/>
            <a:ext cx="5929354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Comic Sans MS" pitchFamily="66" charset="0"/>
              </a:rPr>
              <a:t>Один із компонентів – </a:t>
            </a:r>
          </a:p>
          <a:p>
            <a:pPr algn="ctr"/>
            <a:r>
              <a:rPr lang="uk-UA" sz="3200" dirty="0" smtClean="0">
                <a:latin typeface="Comic Sans MS" pitchFamily="66" charset="0"/>
              </a:rPr>
              <a:t>числовий вираз 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2000240"/>
            <a:ext cx="288412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3 • 3 –  у = 5 </a:t>
            </a:r>
          </a:p>
          <a:p>
            <a:endParaRPr lang="uk-UA" sz="2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 – у = 5 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Кольцо 4"/>
          <p:cNvSpPr/>
          <p:nvPr/>
        </p:nvSpPr>
        <p:spPr>
          <a:xfrm>
            <a:off x="1500166" y="1928802"/>
            <a:ext cx="1285884" cy="642942"/>
          </a:xfrm>
          <a:prstGeom prst="donut">
            <a:avLst>
              <a:gd name="adj" fmla="val 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2035950" y="2607464"/>
            <a:ext cx="285754" cy="2143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643042" y="2928934"/>
            <a:ext cx="468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9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43042" y="3357562"/>
            <a:ext cx="288091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у =  9 – 5 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у = 4 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__ - __ = 5 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      __ = __</a:t>
            </a:r>
          </a:p>
          <a:p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Відповідь:  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у = __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785786" y="1428736"/>
            <a:ext cx="7572428" cy="35004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   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Пам'ятка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розв'язування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рівнянь, у яких один із компонентів поданий числовим виразом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lang="uk-UA" sz="2400" dirty="0" smtClean="0">
                <a:latin typeface="Comic Sans MS" pitchFamily="66" charset="0"/>
              </a:rPr>
              <a:t>З’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ясовую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, чим</a:t>
            </a:r>
            <a:r>
              <a:rPr kumimoji="0" lang="uk-UA" sz="24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відрізняється це рівняння від простого. 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Замінюю числовий вираз його значенням.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Розв'язую просте рівняння.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Виконую перевірку.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785794"/>
            <a:ext cx="6383479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rgbClr val="0070C0"/>
                </a:solidFill>
                <a:latin typeface="Comic Sans MS" pitchFamily="66" charset="0"/>
              </a:rPr>
              <a:t>Рівняння ускладненої структури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857364"/>
            <a:ext cx="6715172" cy="224676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u="sng" dirty="0" smtClean="0">
                <a:solidFill>
                  <a:srgbClr val="C00000"/>
                </a:solidFill>
                <a:latin typeface="Comic Sans MS" pitchFamily="66" charset="0"/>
              </a:rPr>
              <a:t>3 тип </a:t>
            </a:r>
            <a:r>
              <a:rPr lang="uk-UA" sz="2800" dirty="0" smtClean="0">
                <a:solidFill>
                  <a:srgbClr val="C00000"/>
                </a:solidFill>
                <a:latin typeface="Comic Sans MS" pitchFamily="66" charset="0"/>
              </a:rPr>
              <a:t>- </a:t>
            </a:r>
            <a:r>
              <a:rPr lang="uk-UA" sz="2800" dirty="0" smtClean="0">
                <a:latin typeface="Comic Sans MS" pitchFamily="66" charset="0"/>
              </a:rPr>
              <a:t>рівняння, в яких правило застосовується два рази – це рівняння в яких невідоме входить в склад одного із компонентів, наприклад :</a:t>
            </a:r>
            <a:endParaRPr lang="ru-RU" sz="28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( </a:t>
            </a:r>
            <a:r>
              <a:rPr lang="uk-UA" sz="2800" b="1" i="1" dirty="0" smtClean="0">
                <a:solidFill>
                  <a:srgbClr val="FFFF00"/>
                </a:solidFill>
                <a:latin typeface="Comic Sans MS" pitchFamily="66" charset="0"/>
              </a:rPr>
              <a:t>х </a:t>
            </a: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– 13 )</a:t>
            </a:r>
            <a:r>
              <a:rPr lang="uk-UA" sz="2800" b="1" dirty="0" smtClean="0">
                <a:solidFill>
                  <a:srgbClr val="002060"/>
                </a:solidFill>
                <a:latin typeface="Comic Sans MS" pitchFamily="66" charset="0"/>
              </a:rPr>
              <a:t> + 40 = 65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1214422"/>
            <a:ext cx="4214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( </a:t>
            </a:r>
            <a:r>
              <a:rPr lang="uk-UA" sz="2800" b="1" i="1" dirty="0" smtClean="0">
                <a:solidFill>
                  <a:schemeClr val="bg1"/>
                </a:solidFill>
                <a:latin typeface="Comic Sans MS" pitchFamily="66" charset="0"/>
              </a:rPr>
              <a:t>х 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– 13 ) + 40 = 65</a:t>
            </a:r>
          </a:p>
          <a:p>
            <a:pPr>
              <a:buNone/>
            </a:pPr>
            <a:endParaRPr lang="uk-UA" sz="2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3" name="Кольцо 2"/>
          <p:cNvSpPr/>
          <p:nvPr/>
        </p:nvSpPr>
        <p:spPr>
          <a:xfrm>
            <a:off x="1857356" y="1071546"/>
            <a:ext cx="1857388" cy="857256"/>
          </a:xfrm>
          <a:prstGeom prst="donut">
            <a:avLst>
              <a:gd name="adj" fmla="val 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2536016" y="1964522"/>
            <a:ext cx="285754" cy="21431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928794" y="2143116"/>
            <a:ext cx="3961341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х – 13 = 65 – 40     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х – 13 = 25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х = 25 + 13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х = 38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( 38 – 13) + 40 = 65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             65 = 65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Відповідь: х = 38 </a:t>
            </a:r>
          </a:p>
        </p:txBody>
      </p:sp>
      <p:sp>
        <p:nvSpPr>
          <p:cNvPr id="8" name="Выгнутая вправо стрелка 7"/>
          <p:cNvSpPr/>
          <p:nvPr/>
        </p:nvSpPr>
        <p:spPr>
          <a:xfrm rot="5400000">
            <a:off x="4665380" y="1162945"/>
            <a:ext cx="248103" cy="1283612"/>
          </a:xfrm>
          <a:prstGeom prst="curvedLef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642918"/>
            <a:ext cx="757242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latin typeface="Comic Sans MS" pitchFamily="66" charset="0"/>
              </a:rPr>
              <a:t>Розв’язування задач за допомогою рівнянь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1214" y="1285861"/>
            <a:ext cx="7553671" cy="478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</a:rPr>
              <a:t>Розв'язування простих задач </a:t>
            </a:r>
          </a:p>
          <a:p>
            <a:pPr algn="ctr"/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</a:rPr>
              <a:t>за допомогою рівняння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  </a:t>
            </a:r>
            <a:r>
              <a:rPr lang="uk-UA" sz="2400" dirty="0" smtClean="0">
                <a:latin typeface="Comic Sans MS" pitchFamily="66" charset="0"/>
              </a:rPr>
              <a:t>Тарасик задумав число. Після того як він його </a:t>
            </a:r>
          </a:p>
          <a:p>
            <a:r>
              <a:rPr lang="uk-UA" sz="2400" dirty="0" smtClean="0">
                <a:latin typeface="Comic Sans MS" pitchFamily="66" charset="0"/>
              </a:rPr>
              <a:t>    збільшив на 9, одержав 12. Яке число </a:t>
            </a:r>
          </a:p>
          <a:p>
            <a:r>
              <a:rPr lang="uk-UA" sz="2400" dirty="0" smtClean="0">
                <a:latin typeface="Comic Sans MS" pitchFamily="66" charset="0"/>
              </a:rPr>
              <a:t>    задумав Тарасик? </a:t>
            </a:r>
          </a:p>
          <a:p>
            <a:r>
              <a:rPr lang="uk-UA" sz="2400" i="1" dirty="0" smtClean="0">
                <a:latin typeface="Comic Sans MS" pitchFamily="66" charset="0"/>
              </a:rPr>
              <a:t>    </a:t>
            </a:r>
            <a:r>
              <a:rPr lang="uk-UA" sz="2400" i="1" dirty="0" smtClean="0">
                <a:solidFill>
                  <a:srgbClr val="002060"/>
                </a:solidFill>
                <a:latin typeface="Comic Sans MS" pitchFamily="66" charset="0"/>
              </a:rPr>
              <a:t>Розглянь, як Сашко та Маринка розв'язали </a:t>
            </a:r>
          </a:p>
          <a:p>
            <a:r>
              <a:rPr lang="uk-UA" sz="2400" i="1" dirty="0" smtClean="0">
                <a:solidFill>
                  <a:srgbClr val="002060"/>
                </a:solidFill>
                <a:latin typeface="Comic Sans MS" pitchFamily="66" charset="0"/>
              </a:rPr>
              <a:t>    задачу.  З ким можна погодитись?</a:t>
            </a: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11" name="Рисунок 10" descr="Изображение 0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4286256"/>
            <a:ext cx="7215206" cy="156867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928670"/>
            <a:ext cx="7553671" cy="421484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400" dirty="0" smtClean="0">
                <a:latin typeface="Comic Sans MS" pitchFamily="66" charset="0"/>
              </a:rPr>
              <a:t> У вазі було 9 цукерок. Після того як у вазу поклали ще декілька цукерок. У ній стало 28 цукерок. Скільки цукерок поклали у вазу?</a:t>
            </a:r>
          </a:p>
          <a:p>
            <a:pPr>
              <a:buFont typeface="Wingdings" pitchFamily="2" charset="2"/>
              <a:buChar char="q"/>
            </a:pPr>
            <a:endParaRPr lang="uk-UA" sz="24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q"/>
            </a:pPr>
            <a:endParaRPr lang="uk-UA" sz="2400" dirty="0" smtClean="0">
              <a:latin typeface="Comic Sans MS" pitchFamily="66" charset="0"/>
            </a:endParaRPr>
          </a:p>
          <a:p>
            <a:r>
              <a:rPr lang="uk-UA" sz="2400" dirty="0" smtClean="0"/>
              <a:t> </a:t>
            </a:r>
            <a:endParaRPr lang="ru-RU" sz="2400" dirty="0" smtClean="0"/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ru-RU" dirty="0">
              <a:latin typeface="Comic Sans MS" pitchFamily="66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142976" y="3714752"/>
            <a:ext cx="2500330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1035819" y="3679033"/>
            <a:ext cx="21431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857356" y="3714752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571868" y="3714752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42976" y="2285992"/>
            <a:ext cx="1003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Було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71670" y="2285992"/>
            <a:ext cx="1612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Поклали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000232" y="4143380"/>
            <a:ext cx="623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28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3" name="Правая круглая скобка 22"/>
          <p:cNvSpPr/>
          <p:nvPr/>
        </p:nvSpPr>
        <p:spPr>
          <a:xfrm rot="5400000">
            <a:off x="2250265" y="2678901"/>
            <a:ext cx="285752" cy="2500330"/>
          </a:xfrm>
          <a:prstGeom prst="rightBracket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Левая фигурная скобка 23"/>
          <p:cNvSpPr/>
          <p:nvPr/>
        </p:nvSpPr>
        <p:spPr>
          <a:xfrm rot="5400000">
            <a:off x="1321571" y="2964653"/>
            <a:ext cx="428628" cy="785818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Левая фигурная скобка 24"/>
          <p:cNvSpPr/>
          <p:nvPr/>
        </p:nvSpPr>
        <p:spPr>
          <a:xfrm rot="5400000">
            <a:off x="2571736" y="2500306"/>
            <a:ext cx="428628" cy="1714512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357290" y="2714620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9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571736" y="2643182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Х 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4714876" y="2571744"/>
            <a:ext cx="1968809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Comic Sans MS" pitchFamily="66" charset="0"/>
              </a:rPr>
              <a:t>9 + х = 28 </a:t>
            </a:r>
          </a:p>
          <a:p>
            <a:r>
              <a:rPr lang="uk-UA" sz="2400" b="1" dirty="0" smtClean="0">
                <a:latin typeface="Comic Sans MS" pitchFamily="66" charset="0"/>
              </a:rPr>
              <a:t>х = 28 – 9 </a:t>
            </a:r>
          </a:p>
          <a:p>
            <a:r>
              <a:rPr lang="uk-UA" sz="2400" b="1" dirty="0" smtClean="0">
                <a:latin typeface="Comic Sans MS" pitchFamily="66" charset="0"/>
              </a:rPr>
              <a:t>х = 19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57356" y="4572008"/>
            <a:ext cx="1144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Стало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29124" y="3929066"/>
            <a:ext cx="350769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b="1" dirty="0" smtClean="0">
                <a:latin typeface="Comic Sans MS" pitchFamily="66" charset="0"/>
              </a:rPr>
              <a:t>Відповідь: </a:t>
            </a:r>
            <a:r>
              <a:rPr lang="uk-UA" dirty="0" smtClean="0">
                <a:latin typeface="Comic Sans MS" pitchFamily="66" charset="0"/>
              </a:rPr>
              <a:t>у вазу поклали 19 </a:t>
            </a:r>
          </a:p>
          <a:p>
            <a:r>
              <a:rPr lang="uk-UA" dirty="0" smtClean="0">
                <a:latin typeface="Comic Sans MS" pitchFamily="66" charset="0"/>
              </a:rPr>
              <a:t>цукерок.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 animBg="1"/>
      <p:bldP spid="29" grpId="0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714356"/>
            <a:ext cx="671517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Розв'язування складних задач </a:t>
            </a:r>
          </a:p>
          <a:p>
            <a:pPr algn="ctr"/>
            <a:r>
              <a:rPr lang="uk-UA" sz="2400" b="1" dirty="0" smtClean="0">
                <a:solidFill>
                  <a:srgbClr val="0070C0"/>
                </a:solidFill>
                <a:latin typeface="Comic Sans MS" pitchFamily="66" charset="0"/>
              </a:rPr>
              <a:t>за допомогою рівняння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5786" y="714356"/>
            <a:ext cx="7553671" cy="529375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Учні 3-го класу збирали макулатуру. Дівчатка принесли    </a:t>
            </a:r>
          </a:p>
          <a:p>
            <a:r>
              <a:rPr lang="uk-UA" sz="2000" dirty="0" smtClean="0">
                <a:latin typeface="Comic Sans MS" pitchFamily="66" charset="0"/>
              </a:rPr>
              <a:t>    16 кг, а хлопчики – 20 кг. Усю макулатуру розклали в  </a:t>
            </a:r>
          </a:p>
          <a:p>
            <a:r>
              <a:rPr lang="uk-UA" sz="2000" dirty="0" smtClean="0">
                <a:latin typeface="Comic Sans MS" pitchFamily="66" charset="0"/>
              </a:rPr>
              <a:t>    коробки, по 6 кг у кожну.  Скільки одержали коробок з </a:t>
            </a:r>
          </a:p>
          <a:p>
            <a:r>
              <a:rPr lang="uk-UA" sz="2000" dirty="0" smtClean="0">
                <a:latin typeface="Comic Sans MS" pitchFamily="66" charset="0"/>
              </a:rPr>
              <a:t>     макулатурою?</a:t>
            </a:r>
          </a:p>
          <a:p>
            <a:endParaRPr lang="uk-UA" sz="2000" dirty="0" smtClean="0">
              <a:latin typeface="Comic Sans MS" pitchFamily="66" charset="0"/>
            </a:endParaRPr>
          </a:p>
          <a:p>
            <a:endParaRPr lang="uk-UA" sz="2000" dirty="0" smtClean="0">
              <a:latin typeface="Comic Sans MS" pitchFamily="66" charset="0"/>
            </a:endParaRPr>
          </a:p>
          <a:p>
            <a:endParaRPr lang="uk-UA" sz="2000" dirty="0" smtClean="0">
              <a:latin typeface="Comic Sans MS" pitchFamily="66" charset="0"/>
            </a:endParaRPr>
          </a:p>
          <a:p>
            <a:endParaRPr lang="uk-UA" sz="2000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uk-UA" sz="2000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uk-UA" sz="2000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5" name="Рисунок 4" descr="Изображение 0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548843" y="808687"/>
            <a:ext cx="4000527" cy="6383633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857232"/>
            <a:ext cx="7553671" cy="4752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endParaRPr lang="uk-UA" sz="28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  </a:t>
            </a:r>
            <a:r>
              <a:rPr lang="uk-UA" sz="2000" dirty="0" smtClean="0">
                <a:latin typeface="Comic Sans MS" pitchFamily="66" charset="0"/>
              </a:rPr>
              <a:t>Бабуся з двох грядок зібрала помідори – з першої 16 і кілька з другої. Усі помідори вона розклала в 4 банки, по 7 помідорів у кожну. Скільки помідорів зібрала бабуся з другої грядки?</a:t>
            </a:r>
            <a:endParaRPr lang="uk-UA" sz="2000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uk-UA" sz="2400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3143248"/>
            <a:ext cx="3643338" cy="16004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Нехай  </a:t>
            </a:r>
            <a:r>
              <a:rPr lang="uk-UA" sz="2000" b="1" dirty="0" smtClean="0">
                <a:solidFill>
                  <a:srgbClr val="C00000"/>
                </a:solidFill>
              </a:rPr>
              <a:t>х</a:t>
            </a:r>
            <a:r>
              <a:rPr lang="uk-UA" sz="2000" dirty="0" smtClean="0"/>
              <a:t>  кг помідорів</a:t>
            </a:r>
          </a:p>
          <a:p>
            <a:r>
              <a:rPr lang="uk-UA" sz="2000" dirty="0" smtClean="0"/>
              <a:t>зібрала з ІІ грядки, </a:t>
            </a:r>
          </a:p>
          <a:p>
            <a:r>
              <a:rPr lang="uk-UA" sz="2000" dirty="0" smtClean="0"/>
              <a:t>тоді (</a:t>
            </a:r>
            <a:r>
              <a:rPr lang="uk-UA" sz="2000" dirty="0" smtClean="0">
                <a:solidFill>
                  <a:srgbClr val="00B0F0"/>
                </a:solidFill>
              </a:rPr>
              <a:t>х + 16</a:t>
            </a:r>
            <a:r>
              <a:rPr lang="uk-UA" sz="2000" dirty="0" smtClean="0"/>
              <a:t>) – всього помідорів;</a:t>
            </a:r>
          </a:p>
          <a:p>
            <a:r>
              <a:rPr lang="uk-UA" sz="2000" dirty="0" smtClean="0"/>
              <a:t>(</a:t>
            </a:r>
            <a:r>
              <a:rPr lang="uk-UA" sz="2000" dirty="0" smtClean="0">
                <a:solidFill>
                  <a:srgbClr val="00B0F0"/>
                </a:solidFill>
              </a:rPr>
              <a:t>7 • 4</a:t>
            </a:r>
            <a:r>
              <a:rPr lang="uk-UA" sz="2000" dirty="0" smtClean="0"/>
              <a:t>) – всього помідорів </a:t>
            </a:r>
          </a:p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57818" y="3143248"/>
            <a:ext cx="2129109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х + 16 =  7 • 4</a:t>
            </a:r>
          </a:p>
          <a:p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х + 16 = 28</a:t>
            </a:r>
          </a:p>
          <a:p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х = 28 – 16 </a:t>
            </a:r>
          </a:p>
          <a:p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х = 12 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4857760"/>
            <a:ext cx="359746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b="1" dirty="0" smtClean="0">
                <a:latin typeface="Comic Sans MS" pitchFamily="66" charset="0"/>
              </a:rPr>
              <a:t>Відповідь: </a:t>
            </a:r>
            <a:r>
              <a:rPr lang="uk-UA" dirty="0" smtClean="0">
                <a:latin typeface="Comic Sans MS" pitchFamily="66" charset="0"/>
              </a:rPr>
              <a:t>з ІІ грядки </a:t>
            </a:r>
          </a:p>
          <a:p>
            <a:r>
              <a:rPr lang="uk-UA" dirty="0" smtClean="0">
                <a:latin typeface="Comic Sans MS" pitchFamily="66" charset="0"/>
              </a:rPr>
              <a:t>бабуся зібрала 12 кг помідорів.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МОУ Поназыревская СОШ, Орлова Н.В.</a:t>
            </a:r>
            <a:endParaRPr lang="ru-RU"/>
          </a:p>
        </p:txBody>
      </p:sp>
      <p:sp>
        <p:nvSpPr>
          <p:cNvPr id="6" name="Пятиугольник 5"/>
          <p:cNvSpPr/>
          <p:nvPr/>
        </p:nvSpPr>
        <p:spPr>
          <a:xfrm>
            <a:off x="1928794" y="1643050"/>
            <a:ext cx="2714644" cy="214314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4572000" y="1643050"/>
            <a:ext cx="1643074" cy="21431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1214422"/>
            <a:ext cx="1588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1-й  доданок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1214422"/>
            <a:ext cx="1588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2-й  доданок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68" y="200024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Сума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2214546" y="3429000"/>
            <a:ext cx="2714644" cy="214314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Нашивка 12"/>
          <p:cNvSpPr/>
          <p:nvPr/>
        </p:nvSpPr>
        <p:spPr>
          <a:xfrm>
            <a:off x="4857752" y="3429000"/>
            <a:ext cx="1643074" cy="214314"/>
          </a:xfrm>
          <a:prstGeom prst="chevr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2500298" y="5000636"/>
            <a:ext cx="2714644" cy="214314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Нашивка 15"/>
          <p:cNvSpPr/>
          <p:nvPr/>
        </p:nvSpPr>
        <p:spPr>
          <a:xfrm>
            <a:off x="5143504" y="5000636"/>
            <a:ext cx="1643074" cy="214314"/>
          </a:xfrm>
          <a:prstGeom prst="chevr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6857" y="2571744"/>
            <a:ext cx="4951997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latin typeface="Comic Sans MS" pitchFamily="66" charset="0"/>
              </a:rPr>
              <a:t>Якщо від суми відняти перший доданок, </a:t>
            </a:r>
          </a:p>
          <a:p>
            <a:pPr algn="ctr"/>
            <a:r>
              <a:rPr lang="uk-UA" b="1" dirty="0" smtClean="0">
                <a:latin typeface="Comic Sans MS" pitchFamily="66" charset="0"/>
              </a:rPr>
              <a:t>то одержимо другий доданок 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8794" y="3929066"/>
            <a:ext cx="4951997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latin typeface="Comic Sans MS" pitchFamily="66" charset="0"/>
              </a:rPr>
              <a:t>Якщо від суми відняти другий доданок, </a:t>
            </a:r>
          </a:p>
          <a:p>
            <a:pPr algn="ctr"/>
            <a:r>
              <a:rPr lang="uk-UA" b="1" dirty="0" smtClean="0">
                <a:latin typeface="Comic Sans MS" pitchFamily="66" charset="0"/>
              </a:rPr>
              <a:t>то одержимо перший доданок 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8" name="Picture 5" descr="http://t3.gstatic.com/images?q=tbn:ANd9GcSX3MJWiL9qTFrYwbY_v0T2XzgwrUMrgOQ3MWqjJ1j5b5xEkC2aHo23f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714356"/>
            <a:ext cx="1150938" cy="115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1" animBg="1"/>
      <p:bldP spid="9" grpId="0"/>
      <p:bldP spid="10" grpId="0"/>
      <p:bldP spid="11" grpId="0"/>
      <p:bldP spid="12" grpId="0" animBg="1"/>
      <p:bldP spid="12" grpId="1" animBg="1"/>
      <p:bldP spid="13" grpId="0" animBg="1"/>
      <p:bldP spid="14" grpId="0" animBg="1"/>
      <p:bldP spid="16" grpId="0" animBg="1"/>
      <p:bldP spid="16" grpId="1" animBg="1"/>
      <p:bldP spid="15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785786" y="928670"/>
            <a:ext cx="7572428" cy="4572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    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3200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Пам’ятка для розв’язування задач за допомогою рівняння</a:t>
            </a: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lvl="0" indent="-342900" eaLnBrk="0" hangingPunct="0">
              <a:spcBef>
                <a:spcPct val="20000"/>
              </a:spcBef>
              <a:buBlip>
                <a:blip r:embed="rId2"/>
              </a:buBlip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lang="uk-UA" sz="2400" dirty="0" smtClean="0">
                <a:latin typeface="Comic Sans MS" pitchFamily="66" charset="0"/>
                <a:cs typeface="Arial" pitchFamily="34" charset="0"/>
              </a:rPr>
              <a:t>Позначаємо невідоме </a:t>
            </a:r>
            <a:r>
              <a:rPr lang="uk-UA" sz="2400" smtClean="0">
                <a:latin typeface="Comic Sans MS" pitchFamily="66" charset="0"/>
                <a:cs typeface="Arial" pitchFamily="34" charset="0"/>
              </a:rPr>
              <a:t>число буквою.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indent="-342900" eaLnBrk="0" hangingPunct="0">
              <a:spcBef>
                <a:spcPct val="20000"/>
              </a:spcBef>
              <a:buBlip>
                <a:blip r:embed="rId2"/>
              </a:buBlip>
            </a:pPr>
            <a:r>
              <a:rPr lang="uk-UA" sz="2400" dirty="0" smtClean="0">
                <a:latin typeface="Comic Sans MS" pitchFamily="66" charset="0"/>
                <a:cs typeface="Arial" pitchFamily="34" charset="0"/>
              </a:rPr>
              <a:t>Виділяємо зв’язки невідомого з числовими даними.</a:t>
            </a:r>
          </a:p>
          <a:p>
            <a:pPr marL="342900" lvl="0" indent="-342900" eaLnBrk="0" hangingPunct="0">
              <a:spcBef>
                <a:spcPct val="20000"/>
              </a:spcBef>
              <a:buBlip>
                <a:blip r:embed="rId2"/>
              </a:buBlip>
            </a:pPr>
            <a:r>
              <a:rPr lang="uk-UA" sz="2400" dirty="0" smtClean="0">
                <a:latin typeface="Comic Sans MS" pitchFamily="66" charset="0"/>
                <a:cs typeface="Arial" pitchFamily="34" charset="0"/>
              </a:rPr>
              <a:t>Складаємо рівняння</a:t>
            </a:r>
            <a:r>
              <a:rPr lang="uk-UA" sz="2400" dirty="0" smtClean="0">
                <a:latin typeface="Comic Sans MS" pitchFamily="66" charset="0"/>
              </a:rPr>
              <a:t>.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lvl="0" indent="-342900" eaLnBrk="0" hangingPunct="0">
              <a:spcBef>
                <a:spcPct val="20000"/>
              </a:spcBef>
              <a:buBlip>
                <a:blip r:embed="rId2"/>
              </a:buBlip>
            </a:pPr>
            <a:r>
              <a:rPr lang="uk-UA" sz="2400" dirty="0" smtClean="0">
                <a:latin typeface="Comic Sans MS" pitchFamily="66" charset="0"/>
                <a:cs typeface="Arial" pitchFamily="34" charset="0"/>
              </a:rPr>
              <a:t>Розв’язуємо рівняння.</a:t>
            </a:r>
          </a:p>
          <a:p>
            <a:pPr marL="342900" lvl="0" indent="-342900" eaLnBrk="0" hangingPunct="0">
              <a:spcBef>
                <a:spcPct val="20000"/>
              </a:spcBef>
              <a:buBlip>
                <a:blip r:embed="rId2"/>
              </a:buBlip>
            </a:pPr>
            <a:r>
              <a:rPr lang="uk-UA" sz="2400" dirty="0" smtClean="0">
                <a:latin typeface="Comic Sans MS" pitchFamily="66" charset="0"/>
                <a:cs typeface="Arial" pitchFamily="34" charset="0"/>
              </a:rPr>
              <a:t>Записуємо  відповідь задачі.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285992"/>
            <a:ext cx="7092006" cy="1323439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uk-UA" sz="8000" b="1" dirty="0" smtClean="0">
                <a:solidFill>
                  <a:schemeClr val="bg1"/>
                </a:solidFill>
                <a:latin typeface="Monotype Corsiva" pitchFamily="66" charset="0"/>
              </a:rPr>
              <a:t>Дякую  за  увагу!</a:t>
            </a:r>
            <a:endParaRPr lang="ru-RU" sz="8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МОУ Поназыревская СОШ, Орлова Н.В.</a:t>
            </a: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4348" y="642918"/>
            <a:ext cx="714380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tx1"/>
                </a:solidFill>
                <a:latin typeface="Comic Sans MS" pitchFamily="66" charset="0"/>
                <a:ea typeface="Cambria Math" pitchFamily="18" charset="0"/>
              </a:rPr>
              <a:t>Підкресли однією рискою перший доданок, двома рисками другий. Знайди суму.  До рівності на додавання склади дві рівності на віднімання. 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  <a:ea typeface="Cambria Math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2071678"/>
            <a:ext cx="1980000" cy="864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  5 + 3 =  </a:t>
            </a:r>
          </a:p>
          <a:p>
            <a:r>
              <a:rPr lang="uk-UA" sz="3200" dirty="0" smtClean="0"/>
              <a:t> </a:t>
            </a:r>
          </a:p>
          <a:p>
            <a:r>
              <a:rPr lang="uk-UA" sz="3200" dirty="0" smtClean="0"/>
              <a:t>  </a:t>
            </a:r>
            <a:endParaRPr lang="ru-RU" sz="3200" dirty="0"/>
          </a:p>
        </p:txBody>
      </p:sp>
      <p:sp>
        <p:nvSpPr>
          <p:cNvPr id="15" name="Минус 14"/>
          <p:cNvSpPr/>
          <p:nvPr/>
        </p:nvSpPr>
        <p:spPr>
          <a:xfrm>
            <a:off x="1571604" y="2500306"/>
            <a:ext cx="285752" cy="285752"/>
          </a:xfrm>
          <a:prstGeom prst="mathMinus">
            <a:avLst/>
          </a:prstGeom>
          <a:solidFill>
            <a:schemeClr val="tx1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786" y="3429000"/>
            <a:ext cx="7484741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tx1"/>
                </a:solidFill>
                <a:latin typeface="Comic Sans MS" pitchFamily="66" charset="0"/>
                <a:ea typeface="Cambria Math" pitchFamily="18" charset="0"/>
              </a:rPr>
              <a:t>У рівностях підкресли однією рискою перший доданок, </a:t>
            </a:r>
          </a:p>
          <a:p>
            <a:r>
              <a:rPr lang="uk-UA" sz="2000" b="1" dirty="0" smtClean="0">
                <a:solidFill>
                  <a:schemeClr val="tx1"/>
                </a:solidFill>
                <a:latin typeface="Comic Sans MS" pitchFamily="66" charset="0"/>
                <a:ea typeface="Cambria Math" pitchFamily="18" charset="0"/>
              </a:rPr>
              <a:t>двома – другий. Склади рівність, щоб знайти невідомі </a:t>
            </a:r>
          </a:p>
          <a:p>
            <a:r>
              <a:rPr lang="uk-UA" sz="2000" b="1" dirty="0" smtClean="0">
                <a:solidFill>
                  <a:schemeClr val="tx1"/>
                </a:solidFill>
                <a:latin typeface="Comic Sans MS" pitchFamily="66" charset="0"/>
                <a:ea typeface="Cambria Math" pitchFamily="18" charset="0"/>
              </a:rPr>
              <a:t>доданки.  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  <a:ea typeface="Cambria Math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1604" y="4572008"/>
            <a:ext cx="2571768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200" dirty="0" smtClean="0"/>
              <a:t>    </a:t>
            </a:r>
            <a:r>
              <a:rPr lang="uk-UA" sz="3600" b="1" dirty="0" smtClean="0"/>
              <a:t>2 +     = 5        </a:t>
            </a:r>
          </a:p>
          <a:p>
            <a:r>
              <a:rPr lang="uk-UA" sz="3600" b="1" dirty="0" smtClean="0"/>
              <a:t>       +  2 = 9       </a:t>
            </a:r>
            <a:endParaRPr lang="ru-RU" sz="3600" b="1" dirty="0"/>
          </a:p>
        </p:txBody>
      </p:sp>
      <p:sp>
        <p:nvSpPr>
          <p:cNvPr id="26" name="Равно 25"/>
          <p:cNvSpPr/>
          <p:nvPr/>
        </p:nvSpPr>
        <p:spPr>
          <a:xfrm>
            <a:off x="2143108" y="2571744"/>
            <a:ext cx="357190" cy="214314"/>
          </a:xfrm>
          <a:prstGeom prst="mathEqual">
            <a:avLst/>
          </a:prstGeom>
          <a:solidFill>
            <a:schemeClr val="tx1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7" name="Равно 26"/>
          <p:cNvSpPr/>
          <p:nvPr/>
        </p:nvSpPr>
        <p:spPr>
          <a:xfrm>
            <a:off x="2714612" y="5072074"/>
            <a:ext cx="357190" cy="214314"/>
          </a:xfrm>
          <a:prstGeom prst="mathEqual">
            <a:avLst/>
          </a:prstGeom>
          <a:solidFill>
            <a:schemeClr val="tx1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8" name="Минус 27"/>
          <p:cNvSpPr/>
          <p:nvPr/>
        </p:nvSpPr>
        <p:spPr>
          <a:xfrm>
            <a:off x="2000232" y="5000636"/>
            <a:ext cx="285752" cy="214314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928794" y="5214950"/>
            <a:ext cx="428628" cy="35719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7</a:t>
            </a:r>
            <a:endParaRPr lang="ru-RU" sz="32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643174" y="4714884"/>
            <a:ext cx="428628" cy="35719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3</a:t>
            </a:r>
            <a:endParaRPr lang="ru-RU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5019864" y="4572008"/>
            <a:ext cx="1866217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3600" b="1" dirty="0" smtClean="0"/>
              <a:t>5 – 2 = 3 </a:t>
            </a:r>
          </a:p>
          <a:p>
            <a:pPr algn="ctr"/>
            <a:r>
              <a:rPr lang="uk-UA" sz="3600" b="1" dirty="0" smtClean="0"/>
              <a:t>9 – 2 = 7 </a:t>
            </a:r>
            <a:endParaRPr lang="ru-RU" sz="3600" b="1" dirty="0"/>
          </a:p>
        </p:txBody>
      </p:sp>
      <p:sp>
        <p:nvSpPr>
          <p:cNvPr id="34" name="Минус 33"/>
          <p:cNvSpPr/>
          <p:nvPr/>
        </p:nvSpPr>
        <p:spPr>
          <a:xfrm>
            <a:off x="2000232" y="5572140"/>
            <a:ext cx="285752" cy="214314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5" name="Равно 34"/>
          <p:cNvSpPr/>
          <p:nvPr/>
        </p:nvSpPr>
        <p:spPr>
          <a:xfrm>
            <a:off x="2714612" y="5572140"/>
            <a:ext cx="357190" cy="214314"/>
          </a:xfrm>
          <a:prstGeom prst="mathEqual">
            <a:avLst/>
          </a:prstGeom>
          <a:solidFill>
            <a:schemeClr val="tx1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4810" y="1928802"/>
            <a:ext cx="1857388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8 – 5 = 3</a:t>
            </a:r>
          </a:p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8 – 3 = 5 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786050" y="20716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+mj-lt"/>
              </a:rPr>
              <a:t>8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  <p:bldP spid="18" grpId="0" animBg="1"/>
      <p:bldP spid="19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25" grpId="0" animBg="1"/>
      <p:bldP spid="34" grpId="0" animBg="1"/>
      <p:bldP spid="35" grpId="0" animBg="1"/>
      <p:bldP spid="36" grpId="0" animBg="1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2727" y="1071546"/>
            <a:ext cx="744466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1.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Склади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вираз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,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щоб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знайти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невідомий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доданок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1714488"/>
            <a:ext cx="2500330" cy="138499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3 + </a:t>
            </a: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?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= 5</a:t>
            </a:r>
            <a:endParaRPr lang="uk-UA" sz="2800" b="1" dirty="0" smtClean="0">
              <a:latin typeface="Comic Sans MS" pitchFamily="66" charset="0"/>
            </a:endParaRP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?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+ 2 = 4         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2 + </a:t>
            </a: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?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= 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00232" y="3214686"/>
            <a:ext cx="506420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2. Знайди невідомий компонент </a:t>
            </a:r>
            <a:endParaRPr lang="ru-RU" sz="2400" dirty="0">
              <a:latin typeface="Comic Sans MS" pitchFamily="66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728" y="3857628"/>
          <a:ext cx="6310315" cy="12601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63008"/>
                <a:gridCol w="839950"/>
                <a:gridCol w="904561"/>
                <a:gridCol w="904561"/>
                <a:gridCol w="904561"/>
                <a:gridCol w="796837"/>
                <a:gridCol w="796837"/>
              </a:tblGrid>
              <a:tr h="467678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solidFill>
                            <a:schemeClr val="tx1"/>
                          </a:solidFill>
                        </a:rPr>
                        <a:t>Доданок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Доданок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6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4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2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6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Сума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8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7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9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10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43438" y="1714488"/>
            <a:ext cx="2500330" cy="138499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5 - 3 = </a:t>
            </a: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2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4 - 2 = </a:t>
            </a: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2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       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 9 – 2 = </a:t>
            </a:r>
            <a:r>
              <a:rPr lang="uk-UA" sz="2800" b="1" dirty="0" smtClean="0">
                <a:solidFill>
                  <a:srgbClr val="FFFF00"/>
                </a:solidFill>
                <a:latin typeface="Comic Sans MS" pitchFamily="66" charset="0"/>
              </a:rPr>
              <a:t>7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  <p:bldP spid="7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0943.JPG"/>
          <p:cNvPicPr>
            <a:picLocks noChangeAspect="1"/>
          </p:cNvPicPr>
          <p:nvPr/>
        </p:nvPicPr>
        <p:blipFill>
          <a:blip r:embed="rId2" cstate="print"/>
          <a:srcRect l="31667" t="30196" r="26666" b="32058"/>
          <a:stretch>
            <a:fillRect/>
          </a:stretch>
        </p:blipFill>
        <p:spPr>
          <a:xfrm>
            <a:off x="714348" y="857232"/>
            <a:ext cx="3571900" cy="2143140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28728" y="51435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FF00"/>
                </a:solidFill>
                <a:latin typeface="Comic Sans MS" pitchFamily="66" charset="0"/>
              </a:rPr>
              <a:t>Різниця </a:t>
            </a: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500826" y="1857364"/>
            <a:ext cx="100013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786314" y="1857364"/>
            <a:ext cx="171451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Левая круглая скобка 8"/>
          <p:cNvSpPr/>
          <p:nvPr/>
        </p:nvSpPr>
        <p:spPr>
          <a:xfrm rot="5400000">
            <a:off x="6036479" y="321447"/>
            <a:ext cx="285752" cy="2643206"/>
          </a:xfrm>
          <a:prstGeom prst="leftBracket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Левая круглая скобка 9"/>
          <p:cNvSpPr/>
          <p:nvPr/>
        </p:nvSpPr>
        <p:spPr>
          <a:xfrm rot="16200000">
            <a:off x="5536413" y="1178703"/>
            <a:ext cx="214314" cy="1714512"/>
          </a:xfrm>
          <a:prstGeom prst="leftBracket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Левая круглая скобка 10"/>
          <p:cNvSpPr/>
          <p:nvPr/>
        </p:nvSpPr>
        <p:spPr>
          <a:xfrm rot="16200000">
            <a:off x="6929454" y="1571612"/>
            <a:ext cx="214314" cy="928694"/>
          </a:xfrm>
          <a:prstGeom prst="leftBracket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929322" y="857232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uk-UA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0694" y="2214554"/>
            <a:ext cx="399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?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16" y="214311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14480" y="3071810"/>
            <a:ext cx="2082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FF00"/>
                </a:solidFill>
                <a:latin typeface="Comic Sans MS" pitchFamily="66" charset="0"/>
              </a:rPr>
              <a:t>Зменшуване </a:t>
            </a: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71802" y="5143512"/>
            <a:ext cx="1763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FF00"/>
                </a:solidFill>
                <a:latin typeface="Comic Sans MS" pitchFamily="66" charset="0"/>
              </a:rPr>
              <a:t>Від'ємник </a:t>
            </a: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5" name="Левая круглая скобка 24"/>
          <p:cNvSpPr/>
          <p:nvPr/>
        </p:nvSpPr>
        <p:spPr>
          <a:xfrm rot="5400000">
            <a:off x="2678893" y="2893215"/>
            <a:ext cx="285752" cy="2643206"/>
          </a:xfrm>
          <a:prstGeom prst="leftBracket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1428728" y="4429132"/>
            <a:ext cx="171451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143240" y="4429132"/>
            <a:ext cx="100013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8" name="Левая круглая скобка 27"/>
          <p:cNvSpPr/>
          <p:nvPr/>
        </p:nvSpPr>
        <p:spPr>
          <a:xfrm rot="16200000">
            <a:off x="2178827" y="3750471"/>
            <a:ext cx="214314" cy="1714512"/>
          </a:xfrm>
          <a:prstGeom prst="leftBracket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Левая круглая скобка 28"/>
          <p:cNvSpPr/>
          <p:nvPr/>
        </p:nvSpPr>
        <p:spPr>
          <a:xfrm rot="16200000">
            <a:off x="3571868" y="4143380"/>
            <a:ext cx="214314" cy="928694"/>
          </a:xfrm>
          <a:prstGeom prst="leftBracket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2428860" y="3429000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uk-UA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00430" y="4714884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00232" y="4714884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3" name="Picture 6" descr="http://img846.imageshack.us/img846/4043/205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286256"/>
            <a:ext cx="1320800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B01770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357298"/>
            <a:ext cx="571504" cy="571504"/>
          </a:xfrm>
          <a:prstGeom prst="rect">
            <a:avLst/>
          </a:prstGeom>
        </p:spPr>
      </p:pic>
      <p:pic>
        <p:nvPicPr>
          <p:cNvPr id="5" name="Рисунок 4" descr="WB01770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357298"/>
            <a:ext cx="571504" cy="571504"/>
          </a:xfrm>
          <a:prstGeom prst="rect">
            <a:avLst/>
          </a:prstGeom>
        </p:spPr>
      </p:pic>
      <p:pic>
        <p:nvPicPr>
          <p:cNvPr id="6" name="Рисунок 5" descr="WB01770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1357298"/>
            <a:ext cx="571504" cy="571504"/>
          </a:xfrm>
          <a:prstGeom prst="rect">
            <a:avLst/>
          </a:prstGeom>
        </p:spPr>
      </p:pic>
      <p:pic>
        <p:nvPicPr>
          <p:cNvPr id="7" name="Рисунок 6" descr="WB01770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1357298"/>
            <a:ext cx="571504" cy="571504"/>
          </a:xfrm>
          <a:prstGeom prst="rect">
            <a:avLst/>
          </a:prstGeom>
        </p:spPr>
      </p:pic>
      <p:pic>
        <p:nvPicPr>
          <p:cNvPr id="8" name="Рисунок 7" descr="WB01770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357298"/>
            <a:ext cx="571504" cy="571504"/>
          </a:xfrm>
          <a:prstGeom prst="rect">
            <a:avLst/>
          </a:prstGeom>
        </p:spPr>
      </p:pic>
      <p:pic>
        <p:nvPicPr>
          <p:cNvPr id="9" name="Рисунок 8" descr="WB01770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357298"/>
            <a:ext cx="571504" cy="571504"/>
          </a:xfrm>
          <a:prstGeom prst="rect">
            <a:avLst/>
          </a:prstGeom>
        </p:spPr>
      </p:pic>
      <p:pic>
        <p:nvPicPr>
          <p:cNvPr id="10" name="Рисунок 9" descr="WB01770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1357298"/>
            <a:ext cx="571504" cy="571504"/>
          </a:xfrm>
          <a:prstGeom prst="rect">
            <a:avLst/>
          </a:prstGeom>
        </p:spPr>
      </p:pic>
      <p:sp>
        <p:nvSpPr>
          <p:cNvPr id="11" name="Левая круглая скобка 10"/>
          <p:cNvSpPr/>
          <p:nvPr/>
        </p:nvSpPr>
        <p:spPr>
          <a:xfrm rot="5400000">
            <a:off x="3357554" y="-1000156"/>
            <a:ext cx="428628" cy="4714908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260468" y="571480"/>
            <a:ext cx="105509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</a:rPr>
              <a:t>Було 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4" name="Левая круглая скобка 13"/>
          <p:cNvSpPr/>
          <p:nvPr/>
        </p:nvSpPr>
        <p:spPr>
          <a:xfrm rot="16200000">
            <a:off x="2321703" y="750075"/>
            <a:ext cx="357190" cy="2571768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круглая скобка 14"/>
          <p:cNvSpPr/>
          <p:nvPr/>
        </p:nvSpPr>
        <p:spPr>
          <a:xfrm rot="16200000">
            <a:off x="4750595" y="1035827"/>
            <a:ext cx="357190" cy="2000264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286248" y="2285992"/>
            <a:ext cx="176843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B0F0"/>
                </a:solidFill>
                <a:latin typeface="Comic Sans MS" pitchFamily="66" charset="0"/>
              </a:rPr>
              <a:t>Розтануло 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43042" y="2285992"/>
            <a:ext cx="210185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Comic Sans MS" pitchFamily="66" charset="0"/>
              </a:rPr>
              <a:t>Залишилося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29" name="Picture 7" descr="C:\Documents and Settings\user\Мои документы\для презентаций\Анимация\Рисунок5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1350" y="4652963"/>
            <a:ext cx="15335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785786" y="2928934"/>
            <a:ext cx="5529078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uk-UA" sz="2000" dirty="0" smtClean="0">
                <a:latin typeface="Comic Sans MS" pitchFamily="66" charset="0"/>
              </a:rPr>
              <a:t>Було 7 сніжинок. Розтанули 3 сніжинки. </a:t>
            </a:r>
          </a:p>
          <a:p>
            <a:pPr marL="342900" indent="-342900"/>
            <a:r>
              <a:rPr lang="uk-UA" sz="2000" dirty="0" smtClean="0">
                <a:latin typeface="Comic Sans MS" pitchFamily="66" charset="0"/>
              </a:rPr>
              <a:t>     Скільки сніжинок залишилося?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14414" y="3714752"/>
            <a:ext cx="707236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2</a:t>
            </a:r>
            <a:r>
              <a:rPr lang="uk-UA" sz="2000" dirty="0" smtClean="0">
                <a:latin typeface="Comic Sans MS" pitchFamily="66" charset="0"/>
              </a:rPr>
              <a:t>) Після того як розтануло 3 сніжинки,   залишилося 4          </a:t>
            </a:r>
          </a:p>
          <a:p>
            <a:r>
              <a:rPr lang="uk-UA" sz="2000" dirty="0" smtClean="0">
                <a:latin typeface="Comic Sans MS" pitchFamily="66" charset="0"/>
              </a:rPr>
              <a:t>    сніжинки</a:t>
            </a:r>
            <a:r>
              <a:rPr lang="en-US" sz="2000" dirty="0" smtClean="0">
                <a:latin typeface="Comic Sans MS" pitchFamily="66" charset="0"/>
              </a:rPr>
              <a:t>.</a:t>
            </a:r>
            <a:r>
              <a:rPr lang="uk-UA" sz="2000" dirty="0" smtClean="0">
                <a:latin typeface="Comic Sans MS" pitchFamily="66" charset="0"/>
              </a:rPr>
              <a:t> Скільки сніжинок було спочатку 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4348" y="4643446"/>
            <a:ext cx="6088526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000" dirty="0" smtClean="0">
                <a:latin typeface="Comic Sans MS" pitchFamily="66" charset="0"/>
              </a:rPr>
              <a:t>3) Було 7 сніжинок. Дізнайся, скільки сніжинок </a:t>
            </a:r>
          </a:p>
          <a:p>
            <a:r>
              <a:rPr lang="uk-UA" sz="2000" dirty="0" smtClean="0">
                <a:latin typeface="Comic Sans MS" pitchFamily="66" charset="0"/>
              </a:rPr>
              <a:t>   розтануло, якщо залишилося 4 сніжинки?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00298" y="3714752"/>
            <a:ext cx="176362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B0F0"/>
                </a:solidFill>
                <a:latin typeface="Comic Sans MS" pitchFamily="66" charset="0"/>
              </a:rPr>
              <a:t>Від'ємник 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642918"/>
            <a:ext cx="680026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400" dirty="0" smtClean="0">
                <a:latin typeface="Comic Sans MS" pitchFamily="66" charset="0"/>
              </a:rPr>
              <a:t>Розглянь схему. Дай відповіді на запитання. </a:t>
            </a:r>
          </a:p>
          <a:p>
            <a:pPr algn="ctr"/>
            <a:r>
              <a:rPr lang="uk-UA" sz="2400" dirty="0" smtClean="0">
                <a:latin typeface="Comic Sans MS" pitchFamily="66" charset="0"/>
              </a:rPr>
              <a:t>У виразах знайди невідомий компонент.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1670" y="4643446"/>
            <a:ext cx="5149167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Як знайти невідоме зменшуване? </a:t>
            </a:r>
          </a:p>
          <a:p>
            <a:r>
              <a:rPr lang="uk-UA" sz="2400" dirty="0" smtClean="0">
                <a:latin typeface="Comic Sans MS" pitchFamily="66" charset="0"/>
              </a:rPr>
              <a:t>Як знайти невідомий від'ємник?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1538" y="3714752"/>
            <a:ext cx="141577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Різниця</a:t>
            </a:r>
            <a:r>
              <a:rPr lang="uk-UA" sz="2400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6" name="Левая круглая скобка 15"/>
          <p:cNvSpPr/>
          <p:nvPr/>
        </p:nvSpPr>
        <p:spPr>
          <a:xfrm rot="5400000">
            <a:off x="2321703" y="1393017"/>
            <a:ext cx="285752" cy="2643206"/>
          </a:xfrm>
          <a:prstGeom prst="leftBracket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1071538" y="2928934"/>
            <a:ext cx="171451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786050" y="2928934"/>
            <a:ext cx="100013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9" name="Левая круглая скобка 18"/>
          <p:cNvSpPr/>
          <p:nvPr/>
        </p:nvSpPr>
        <p:spPr>
          <a:xfrm rot="16200000">
            <a:off x="1821637" y="2250273"/>
            <a:ext cx="214314" cy="1714512"/>
          </a:xfrm>
          <a:prstGeom prst="leftBracket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Левая круглая скобка 19"/>
          <p:cNvSpPr/>
          <p:nvPr/>
        </p:nvSpPr>
        <p:spPr>
          <a:xfrm rot="16200000">
            <a:off x="3214678" y="2643182"/>
            <a:ext cx="214314" cy="928694"/>
          </a:xfrm>
          <a:prstGeom prst="leftBracket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071670" y="2000240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7</a:t>
            </a:r>
            <a:r>
              <a:rPr lang="uk-UA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43240" y="321468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43042" y="321468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57290" y="1571612"/>
            <a:ext cx="208236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C00000"/>
                </a:solidFill>
                <a:latin typeface="Comic Sans MS" pitchFamily="66" charset="0"/>
              </a:rPr>
              <a:t>Зменшуване</a:t>
            </a:r>
            <a:r>
              <a:rPr lang="uk-UA" sz="2400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72132" y="2357430"/>
            <a:ext cx="1999265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</a:rPr>
              <a:t>7</a:t>
            </a:r>
            <a:r>
              <a:rPr lang="uk-UA" sz="2800" b="1" dirty="0" smtClean="0">
                <a:latin typeface="Comic Sans MS" pitchFamily="66" charset="0"/>
              </a:rPr>
              <a:t> – </a:t>
            </a:r>
            <a:r>
              <a:rPr lang="uk-UA" sz="2800" b="1" dirty="0" smtClean="0">
                <a:solidFill>
                  <a:srgbClr val="00B0F0"/>
                </a:solidFill>
                <a:latin typeface="Comic Sans MS" pitchFamily="66" charset="0"/>
              </a:rPr>
              <a:t>3</a:t>
            </a:r>
            <a:r>
              <a:rPr lang="uk-UA" sz="2800" b="1" dirty="0" smtClean="0">
                <a:latin typeface="Comic Sans MS" pitchFamily="66" charset="0"/>
              </a:rPr>
              <a:t> = 4 </a:t>
            </a:r>
          </a:p>
          <a:p>
            <a:r>
              <a:rPr lang="uk-UA" sz="2800" b="1" dirty="0" smtClean="0">
                <a:latin typeface="Comic Sans MS" pitchFamily="66" charset="0"/>
              </a:rPr>
              <a:t>4 + </a:t>
            </a:r>
            <a:r>
              <a:rPr lang="uk-UA" sz="2800" b="1" dirty="0" smtClean="0">
                <a:solidFill>
                  <a:srgbClr val="00B0F0"/>
                </a:solidFill>
                <a:latin typeface="Comic Sans MS" pitchFamily="66" charset="0"/>
              </a:rPr>
              <a:t>3</a:t>
            </a:r>
            <a:r>
              <a:rPr lang="uk-UA" sz="2800" b="1" dirty="0" smtClean="0">
                <a:latin typeface="Comic Sans MS" pitchFamily="66" charset="0"/>
              </a:rPr>
              <a:t> = </a:t>
            </a:r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  <a:sym typeface="MT Extra"/>
              </a:rPr>
              <a:t></a:t>
            </a:r>
          </a:p>
          <a:p>
            <a:r>
              <a:rPr lang="uk-UA" sz="2800" b="1" dirty="0" smtClean="0">
                <a:solidFill>
                  <a:srgbClr val="C00000"/>
                </a:solidFill>
                <a:latin typeface="Comic Sans MS" pitchFamily="66" charset="0"/>
                <a:sym typeface="MT Extra"/>
              </a:rPr>
              <a:t>7</a:t>
            </a:r>
            <a:r>
              <a:rPr lang="uk-UA" sz="2800" b="1" dirty="0" smtClean="0">
                <a:latin typeface="Comic Sans MS" pitchFamily="66" charset="0"/>
                <a:sym typeface="MT Extra"/>
              </a:rPr>
              <a:t> – 4 = </a:t>
            </a:r>
            <a:r>
              <a:rPr lang="uk-UA" sz="2800" b="1" dirty="0" smtClean="0">
                <a:solidFill>
                  <a:srgbClr val="00B0F0"/>
                </a:solidFill>
                <a:latin typeface="Comic Sans MS" pitchFamily="66" charset="0"/>
                <a:sym typeface="MT Extra"/>
              </a:rPr>
              <a:t></a:t>
            </a:r>
            <a:endParaRPr lang="ru-RU" sz="28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714356"/>
            <a:ext cx="7572428" cy="18158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</a:rPr>
              <a:t>Щоб знайти невідоме </a:t>
            </a:r>
            <a:r>
              <a:rPr lang="uk-UA" sz="2800" b="1" dirty="0" smtClean="0">
                <a:solidFill>
                  <a:srgbClr val="FF0000"/>
                </a:solidFill>
                <a:latin typeface="Comic Sans MS" pitchFamily="66" charset="0"/>
              </a:rPr>
              <a:t>зменшуване, </a:t>
            </a:r>
          </a:p>
          <a:p>
            <a:pPr algn="ctr"/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</a:rPr>
              <a:t>треба</a:t>
            </a:r>
            <a:r>
              <a:rPr lang="uk-UA" sz="2800" b="1" dirty="0" smtClean="0">
                <a:latin typeface="Comic Sans MS" pitchFamily="66" charset="0"/>
              </a:rPr>
              <a:t> </a:t>
            </a:r>
            <a:r>
              <a:rPr lang="uk-UA" sz="2800" b="1" dirty="0" smtClean="0">
                <a:solidFill>
                  <a:srgbClr val="FF0000"/>
                </a:solidFill>
                <a:latin typeface="Comic Sans MS" pitchFamily="66" charset="0"/>
              </a:rPr>
              <a:t>до різниці додати від'ємник.</a:t>
            </a:r>
          </a:p>
          <a:p>
            <a:pPr algn="ctr"/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</a:rPr>
              <a:t>Щоб знайти  </a:t>
            </a:r>
            <a:r>
              <a:rPr lang="uk-UA" sz="2800" b="1" dirty="0" smtClean="0">
                <a:solidFill>
                  <a:srgbClr val="FF0000"/>
                </a:solidFill>
                <a:latin typeface="Comic Sans MS" pitchFamily="66" charset="0"/>
              </a:rPr>
              <a:t>від'ємник, </a:t>
            </a:r>
          </a:p>
          <a:p>
            <a:pPr algn="ctr"/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</a:rPr>
              <a:t>треба</a:t>
            </a:r>
            <a:r>
              <a:rPr lang="uk-UA" sz="2800" b="1" dirty="0" smtClean="0">
                <a:latin typeface="Comic Sans MS" pitchFamily="66" charset="0"/>
              </a:rPr>
              <a:t> </a:t>
            </a:r>
            <a:r>
              <a:rPr lang="uk-UA" sz="2800" b="1" dirty="0" smtClean="0">
                <a:solidFill>
                  <a:srgbClr val="FF0000"/>
                </a:solidFill>
                <a:latin typeface="Comic Sans MS" pitchFamily="66" charset="0"/>
              </a:rPr>
              <a:t>від зменшуваного відняти різницю.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2643182"/>
            <a:ext cx="7077579" cy="1440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B0F0"/>
                </a:solidFill>
                <a:latin typeface="Comic Sans MS" pitchFamily="66" charset="0"/>
              </a:rPr>
              <a:t>1. Знайди невідомий компонент з поясненням.</a:t>
            </a:r>
          </a:p>
          <a:p>
            <a:r>
              <a:rPr lang="uk-UA" sz="2400" dirty="0" smtClean="0">
                <a:latin typeface="Comic Sans MS" pitchFamily="66" charset="0"/>
              </a:rPr>
              <a:t>         3 + __ = 10                   6 - __ = 3</a:t>
            </a:r>
          </a:p>
          <a:p>
            <a:r>
              <a:rPr lang="uk-UA" sz="2400" dirty="0" smtClean="0">
                <a:latin typeface="Comic Sans MS" pitchFamily="66" charset="0"/>
              </a:rPr>
              <a:t>          __  + 4 = 6                     __ - 5 = 2   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7" name="Улыбающееся лицо 6"/>
          <p:cNvSpPr/>
          <p:nvPr/>
        </p:nvSpPr>
        <p:spPr>
          <a:xfrm>
            <a:off x="714348" y="5286388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7929586" y="5643578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857224" y="785794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8001024" y="785794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786050" y="4143380"/>
            <a:ext cx="4035079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B0F0"/>
                </a:solidFill>
                <a:latin typeface="Comic Sans MS" pitchFamily="66" charset="0"/>
              </a:rPr>
              <a:t>2. Знайди невідомі числа </a:t>
            </a:r>
          </a:p>
          <a:p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142976" y="4643446"/>
          <a:ext cx="6715171" cy="132490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44007"/>
                <a:gridCol w="1067449"/>
                <a:gridCol w="1044582"/>
                <a:gridCol w="969970"/>
                <a:gridCol w="1044582"/>
                <a:gridCol w="1044581"/>
              </a:tblGrid>
              <a:tr h="593389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Зменшуване</a:t>
                      </a:r>
                      <a:r>
                        <a:rPr lang="uk-UA" baseline="0" dirty="0" smtClean="0"/>
                        <a:t> </a:t>
                      </a:r>
                      <a:endParaRPr lang="ru-RU" b="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8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9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10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28463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Від'ємник </a:t>
                      </a:r>
                      <a:endParaRPr lang="ru-RU" b="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6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5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2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28463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Різниця </a:t>
                      </a:r>
                      <a:endParaRPr lang="ru-RU" b="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7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4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8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/>
                        <a:t>3</a:t>
                      </a:r>
                      <a:endParaRPr lang="ru-RU" sz="1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1527</Words>
  <Application>Microsoft Office PowerPoint</Application>
  <PresentationFormat>Экран (4:3)</PresentationFormat>
  <Paragraphs>361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Підготовчі вправи до розв’язування рівнянь. Прості та складені рівняння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Способи розв'язування простих рівнянь</vt:lpstr>
      <vt:lpstr>Застосування правила знаходження невідомого компонента дії</vt:lpstr>
      <vt:lpstr>Слайд 18</vt:lpstr>
      <vt:lpstr>Слайд 19</vt:lpstr>
      <vt:lpstr>  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Классная доска</dc:title>
  <dc:creator>Soul Reaver;Irenus</dc:creator>
  <cp:lastModifiedBy>user</cp:lastModifiedBy>
  <cp:revision>144</cp:revision>
  <dcterms:created xsi:type="dcterms:W3CDTF">2011-07-08T08:05:38Z</dcterms:created>
  <dcterms:modified xsi:type="dcterms:W3CDTF">2016-04-03T14:30:41Z</dcterms:modified>
</cp:coreProperties>
</file>