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3"/>
  </p:notesMasterIdLst>
  <p:sldIdLst>
    <p:sldId id="353" r:id="rId2"/>
    <p:sldId id="354" r:id="rId3"/>
    <p:sldId id="359" r:id="rId4"/>
    <p:sldId id="387" r:id="rId5"/>
    <p:sldId id="364" r:id="rId6"/>
    <p:sldId id="391" r:id="rId7"/>
    <p:sldId id="362" r:id="rId8"/>
    <p:sldId id="390" r:id="rId9"/>
    <p:sldId id="388" r:id="rId10"/>
    <p:sldId id="389" r:id="rId11"/>
    <p:sldId id="363" r:id="rId12"/>
    <p:sldId id="430" r:id="rId13"/>
    <p:sldId id="431" r:id="rId14"/>
    <p:sldId id="399" r:id="rId15"/>
    <p:sldId id="400" r:id="rId16"/>
    <p:sldId id="401" r:id="rId17"/>
    <p:sldId id="403" r:id="rId18"/>
    <p:sldId id="404" r:id="rId19"/>
    <p:sldId id="405" r:id="rId20"/>
    <p:sldId id="406" r:id="rId21"/>
    <p:sldId id="407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7" d="100"/>
          <a:sy n="57" d="100"/>
        </p:scale>
        <p:origin x="-1386" y="-3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938298-7A12-4536-8BD8-FD0EA841CFB4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DC60A0-8D80-4144-8AAD-C90012B95A6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Круг. Коло (2-й клас). Підготовка</a:t>
            </a:r>
            <a:endParaRPr lang="ru-RU" sz="3600" dirty="0"/>
          </a:p>
        </p:txBody>
      </p:sp>
      <p:pic>
        <p:nvPicPr>
          <p:cNvPr id="137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4784"/>
            <a:ext cx="9144000" cy="2343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7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700808"/>
            <a:ext cx="9144000" cy="2252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722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221088"/>
            <a:ext cx="9144000" cy="819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7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37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37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Формування поняття про коло, круг</a:t>
            </a:r>
            <a:endParaRPr lang="ru-RU" sz="3600" dirty="0"/>
          </a:p>
        </p:txBody>
      </p:sp>
      <p:pic>
        <p:nvPicPr>
          <p:cNvPr id="141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556792"/>
            <a:ext cx="8640960" cy="2140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13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922667"/>
            <a:ext cx="9144000" cy="1746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1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686800" cy="1251062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/>
              <a:t>Формування поняття про діаметр кола</a:t>
            </a:r>
            <a:endParaRPr lang="ru-RU" sz="3600" dirty="0"/>
          </a:p>
        </p:txBody>
      </p:sp>
      <p:pic>
        <p:nvPicPr>
          <p:cNvPr id="145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56792"/>
            <a:ext cx="9144000" cy="1651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54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356992"/>
            <a:ext cx="8964488" cy="2402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5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4016" y="44624"/>
            <a:ext cx="9540552" cy="1252728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3600" dirty="0" err="1" smtClean="0">
                <a:solidFill>
                  <a:srgbClr val="FFC000"/>
                </a:solidFill>
              </a:rPr>
              <a:t>Просторові</a:t>
            </a:r>
            <a:r>
              <a:rPr lang="ru-RU" sz="3600" dirty="0" smtClean="0">
                <a:solidFill>
                  <a:srgbClr val="FFC000"/>
                </a:solidFill>
              </a:rPr>
              <a:t> </a:t>
            </a:r>
            <a:r>
              <a:rPr lang="ru-RU" sz="3600" dirty="0" err="1" smtClean="0">
                <a:solidFill>
                  <a:srgbClr val="FFC000"/>
                </a:solidFill>
              </a:rPr>
              <a:t>відношення</a:t>
            </a:r>
            <a:r>
              <a:rPr lang="ru-RU" sz="3600" dirty="0" smtClean="0">
                <a:solidFill>
                  <a:srgbClr val="FFC000"/>
                </a:solidFill>
              </a:rPr>
              <a:t>. </a:t>
            </a:r>
            <a:r>
              <a:rPr lang="ru-RU" sz="3600" dirty="0" err="1" smtClean="0">
                <a:solidFill>
                  <a:srgbClr val="FFC000"/>
                </a:solidFill>
              </a:rPr>
              <a:t>Геометричні</a:t>
            </a:r>
            <a:r>
              <a:rPr lang="ru-RU" sz="3600" dirty="0" smtClean="0">
                <a:solidFill>
                  <a:srgbClr val="FFC000"/>
                </a:solidFill>
              </a:rPr>
              <a:t> </a:t>
            </a:r>
            <a:r>
              <a:rPr lang="ru-RU" sz="3600" dirty="0" err="1" smtClean="0">
                <a:solidFill>
                  <a:srgbClr val="FFC000"/>
                </a:solidFill>
              </a:rPr>
              <a:t>фігури</a:t>
            </a:r>
            <a:r>
              <a:rPr lang="uk-UA" sz="3600" dirty="0" smtClean="0">
                <a:solidFill>
                  <a:srgbClr val="FFC000"/>
                </a:solidFill>
              </a:rPr>
              <a:t>.</a:t>
            </a:r>
            <a:br>
              <a:rPr lang="uk-UA" sz="3600" dirty="0" smtClean="0">
                <a:solidFill>
                  <a:srgbClr val="FFC000"/>
                </a:solidFill>
              </a:rPr>
            </a:br>
            <a:r>
              <a:rPr lang="ru-RU" sz="3600" dirty="0" smtClean="0">
                <a:solidFill>
                  <a:srgbClr val="FFC000"/>
                </a:solidFill>
              </a:rPr>
              <a:t> </a:t>
            </a:r>
            <a:r>
              <a:rPr lang="uk-UA" sz="3600" dirty="0" smtClean="0">
                <a:solidFill>
                  <a:srgbClr val="FFC000"/>
                </a:solidFill>
              </a:rPr>
              <a:t>Нова навчальна програма 2011 р. (</a:t>
            </a:r>
            <a:r>
              <a:rPr lang="uk-UA" sz="3600" dirty="0" smtClean="0">
                <a:ln w="12700">
                  <a:noFill/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зі змінами 2015 р.)</a:t>
            </a:r>
            <a:r>
              <a:rPr lang="uk-UA" sz="3600" dirty="0" smtClean="0">
                <a:solidFill>
                  <a:srgbClr val="FFC000"/>
                </a:solidFill>
              </a:rPr>
              <a:t> 3 клас</a:t>
            </a:r>
            <a:endParaRPr lang="ru-RU" sz="3600" dirty="0">
              <a:solidFill>
                <a:srgbClr val="FFC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357299"/>
          <a:ext cx="9144000" cy="6233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5896"/>
                <a:gridCol w="5508104"/>
              </a:tblGrid>
              <a:tr h="892391">
                <a:tc>
                  <a:txBody>
                    <a:bodyPr/>
                    <a:lstStyle/>
                    <a:p>
                      <a:pPr algn="ctr"/>
                      <a:r>
                        <a:rPr lang="uk-UA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Зміст навчального матеріалу</a:t>
                      </a:r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Державні вимоги до рівня загальноосвітньої підготовки учнів</a:t>
                      </a:r>
                      <a:endParaRPr kumimoji="0" lang="ru-RU" sz="20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377588">
                <a:tc>
                  <a:txBody>
                    <a:bodyPr/>
                    <a:lstStyle/>
                    <a:p>
                      <a:r>
                        <a:rPr kumimoji="0" lang="uk-UA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Узагальнення і систематизація навчального матеріалу за</a:t>
                      </a:r>
                      <a:endParaRPr kumimoji="0" lang="ru-RU" sz="20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2-й клас.</a:t>
                      </a:r>
                      <a:endParaRPr kumimoji="0" lang="ru-RU" sz="20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Пряма, промінь, відрізок. Кількість прямих, яку можна провести через одну точку; через дві точки.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uk-UA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0" lang="uk-UA" sz="20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uk-UA" sz="20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uk-UA" sz="20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uk-UA" sz="20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uk-UA" sz="20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розуміє,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що через одну точку можна провести безліч прямих;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77588">
                <a:tc>
                  <a:txBody>
                    <a:bodyPr/>
                    <a:lstStyle/>
                    <a:p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Кути. 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Прямий кут, непрямі кути.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розрізняє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прямі й непрямі кути; 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будує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прямий кут за допомогою лінійки на аркуші паперу у клітинку;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uk-UA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uk-UA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3671806" y="2420888"/>
            <a:ext cx="5436698" cy="514351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4016" y="44624"/>
            <a:ext cx="9540552" cy="1252728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3600" dirty="0" err="1" smtClean="0">
                <a:solidFill>
                  <a:srgbClr val="FFC000"/>
                </a:solidFill>
              </a:rPr>
              <a:t>Просторові</a:t>
            </a:r>
            <a:r>
              <a:rPr lang="ru-RU" sz="3600" dirty="0" smtClean="0">
                <a:solidFill>
                  <a:srgbClr val="FFC000"/>
                </a:solidFill>
              </a:rPr>
              <a:t> </a:t>
            </a:r>
            <a:r>
              <a:rPr lang="ru-RU" sz="3600" dirty="0" err="1" smtClean="0">
                <a:solidFill>
                  <a:srgbClr val="FFC000"/>
                </a:solidFill>
              </a:rPr>
              <a:t>відношення</a:t>
            </a:r>
            <a:r>
              <a:rPr lang="ru-RU" sz="3600" dirty="0" smtClean="0">
                <a:solidFill>
                  <a:srgbClr val="FFC000"/>
                </a:solidFill>
              </a:rPr>
              <a:t>. </a:t>
            </a:r>
            <a:r>
              <a:rPr lang="ru-RU" sz="3600" dirty="0" err="1" smtClean="0">
                <a:solidFill>
                  <a:srgbClr val="FFC000"/>
                </a:solidFill>
              </a:rPr>
              <a:t>Геометричні</a:t>
            </a:r>
            <a:r>
              <a:rPr lang="ru-RU" sz="3600" dirty="0" smtClean="0">
                <a:solidFill>
                  <a:srgbClr val="FFC000"/>
                </a:solidFill>
              </a:rPr>
              <a:t> </a:t>
            </a:r>
            <a:r>
              <a:rPr lang="ru-RU" sz="3600" dirty="0" err="1" smtClean="0">
                <a:solidFill>
                  <a:srgbClr val="FFC000"/>
                </a:solidFill>
              </a:rPr>
              <a:t>фігури</a:t>
            </a:r>
            <a:r>
              <a:rPr lang="uk-UA" sz="3600" dirty="0" smtClean="0">
                <a:solidFill>
                  <a:srgbClr val="FFC000"/>
                </a:solidFill>
              </a:rPr>
              <a:t>.</a:t>
            </a:r>
            <a:br>
              <a:rPr lang="uk-UA" sz="3600" dirty="0" smtClean="0">
                <a:solidFill>
                  <a:srgbClr val="FFC000"/>
                </a:solidFill>
              </a:rPr>
            </a:br>
            <a:r>
              <a:rPr lang="ru-RU" sz="3600" dirty="0" smtClean="0">
                <a:solidFill>
                  <a:srgbClr val="FFC000"/>
                </a:solidFill>
              </a:rPr>
              <a:t> </a:t>
            </a:r>
            <a:r>
              <a:rPr lang="uk-UA" sz="3600" dirty="0" smtClean="0">
                <a:solidFill>
                  <a:srgbClr val="FFC000"/>
                </a:solidFill>
              </a:rPr>
              <a:t>Нова навчальна програма 2011 р. (</a:t>
            </a:r>
            <a:r>
              <a:rPr lang="uk-UA" sz="3600" dirty="0" smtClean="0">
                <a:ln w="12700">
                  <a:noFill/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зі змінами 2015 р.)</a:t>
            </a:r>
            <a:r>
              <a:rPr lang="uk-UA" sz="3600" dirty="0" smtClean="0">
                <a:solidFill>
                  <a:srgbClr val="FFC000"/>
                </a:solidFill>
              </a:rPr>
              <a:t> 3 клас</a:t>
            </a:r>
            <a:endParaRPr lang="ru-RU" sz="3600" dirty="0">
              <a:solidFill>
                <a:srgbClr val="FFC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357299"/>
          <a:ext cx="9144000" cy="6492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5896"/>
                <a:gridCol w="5508104"/>
              </a:tblGrid>
              <a:tr h="892391">
                <a:tc>
                  <a:txBody>
                    <a:bodyPr/>
                    <a:lstStyle/>
                    <a:p>
                      <a:pPr algn="ctr"/>
                      <a:r>
                        <a:rPr lang="uk-UA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Зміст навчального матеріалу</a:t>
                      </a:r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Державні вимоги до рівня загальноосвітньої підготовки учнів</a:t>
                      </a:r>
                      <a:endParaRPr kumimoji="0" lang="ru-RU" sz="20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37758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Многокутник та його елементи.</a:t>
                      </a:r>
                      <a:endParaRPr lang="ru-RU" sz="2000" b="1" dirty="0" smtClean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r>
                        <a:rPr lang="uk-UA" sz="2000" dirty="0" smtClean="0">
                          <a:latin typeface="Times New Roman"/>
                          <a:ea typeface="Times New Roman"/>
                        </a:rPr>
                        <a:t>Прямокутник (квадрат). </a:t>
                      </a:r>
                    </a:p>
                    <a:p>
                      <a:r>
                        <a:rPr lang="uk-UA" sz="2000" dirty="0" smtClean="0">
                          <a:latin typeface="Times New Roman"/>
                          <a:ea typeface="Times New Roman"/>
                        </a:rPr>
                        <a:t>Побудова прямокутника  (квадрата) за допомогою креслярських інструментів.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позначає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на рисунку, </a:t>
                      </a:r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показує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на моделі фігури елементи многокутника – сторони, вершини, кути; 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називає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характерні ознаки прямокутника (квадрата);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будує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прямокутник (квадрат) із заданими довжинами сторін за допомогою лінійки на аркуші в клітинку;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класифікує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кути та многокутники за певними ознаками;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77588">
                <a:tc>
                  <a:txBody>
                    <a:bodyPr/>
                    <a:lstStyle/>
                    <a:p>
                      <a:r>
                        <a:rPr kumimoji="0" lang="uk-UA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Коло і круг. </a:t>
                      </a:r>
                      <a:endParaRPr kumimoji="0" lang="ru-RU" sz="20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Елементи кола й круга. Центр, радіус, діаметр, їх позначення. 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Побудова кола (круга)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kumimoji="0"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розрізняє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коло і круг; 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будує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коло (круг) заданого радіуса за допомогою циркуля;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позначає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на рисунку елементи кола та круга: центр, радіус, діаметр;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uk-UA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3671806" y="2420888"/>
            <a:ext cx="5436698" cy="514351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Коло</a:t>
            </a:r>
            <a:endParaRPr lang="ru-RU" sz="3600" dirty="0"/>
          </a:p>
        </p:txBody>
      </p:sp>
      <p:pic>
        <p:nvPicPr>
          <p:cNvPr id="146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628800"/>
            <a:ext cx="8640960" cy="2778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Побудова кола</a:t>
            </a:r>
            <a:endParaRPr lang="ru-RU" sz="3600" dirty="0"/>
          </a:p>
        </p:txBody>
      </p:sp>
      <p:pic>
        <p:nvPicPr>
          <p:cNvPr id="147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4784"/>
            <a:ext cx="9144000" cy="5146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2"/>
          <p:cNvGrpSpPr>
            <a:grpSpLocks noChangeAspect="1"/>
          </p:cNvGrpSpPr>
          <p:nvPr/>
        </p:nvGrpSpPr>
        <p:grpSpPr bwMode="auto">
          <a:xfrm>
            <a:off x="5574407" y="2840583"/>
            <a:ext cx="3578225" cy="2460625"/>
            <a:chOff x="3828" y="5805"/>
            <a:chExt cx="2259" cy="1533"/>
          </a:xfrm>
        </p:grpSpPr>
        <p:sp>
          <p:nvSpPr>
            <p:cNvPr id="6" name="AutoShape 3"/>
            <p:cNvSpPr>
              <a:spLocks noChangeAspect="1" noChangeArrowheads="1"/>
            </p:cNvSpPr>
            <p:nvPr/>
          </p:nvSpPr>
          <p:spPr bwMode="auto">
            <a:xfrm>
              <a:off x="3828" y="5805"/>
              <a:ext cx="2259" cy="15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Oval 4"/>
            <p:cNvSpPr>
              <a:spLocks noChangeArrowheads="1"/>
            </p:cNvSpPr>
            <p:nvPr/>
          </p:nvSpPr>
          <p:spPr bwMode="auto">
            <a:xfrm>
              <a:off x="4110" y="5805"/>
              <a:ext cx="1553" cy="1533"/>
            </a:xfrm>
            <a:prstGeom prst="ellips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6876256" y="3707184"/>
            <a:ext cx="406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/>
              <a:t>О</a:t>
            </a:r>
          </a:p>
        </p:txBody>
      </p:sp>
      <p:sp>
        <p:nvSpPr>
          <p:cNvPr id="9" name="Oval 7"/>
          <p:cNvSpPr>
            <a:spLocks noChangeArrowheads="1"/>
          </p:cNvSpPr>
          <p:nvPr/>
        </p:nvSpPr>
        <p:spPr bwMode="auto">
          <a:xfrm>
            <a:off x="7146032" y="4015333"/>
            <a:ext cx="149225" cy="157162"/>
          </a:xfrm>
          <a:prstGeom prst="ellipse">
            <a:avLst/>
          </a:prstGeom>
          <a:solidFill>
            <a:srgbClr val="000000"/>
          </a:solidFill>
          <a:ln w="12700">
            <a:solidFill>
              <a:srgbClr val="000000"/>
            </a:solidFill>
            <a:round/>
            <a:headEnd type="oval" w="med" len="med"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10" name="Line 4"/>
          <p:cNvSpPr>
            <a:spLocks noChangeShapeType="1"/>
          </p:cNvSpPr>
          <p:nvPr/>
        </p:nvSpPr>
        <p:spPr bwMode="auto">
          <a:xfrm flipV="1">
            <a:off x="7236296" y="2852936"/>
            <a:ext cx="144016" cy="1224136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ffectLst>
            <a:outerShdw blurRad="1092200" dist="50800" dir="5400000" sx="118000" sy="118000" algn="ctr" rotWithShape="0">
              <a:srgbClr val="000000">
                <a:alpha val="43137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7596336" y="5301208"/>
            <a:ext cx="3794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dirty="0"/>
              <a:t>А</a:t>
            </a:r>
            <a:endParaRPr lang="ru-RU" dirty="0"/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7236296" y="2492896"/>
            <a:ext cx="3429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dirty="0"/>
              <a:t>В</a:t>
            </a:r>
            <a:endParaRPr lang="ru-RU" dirty="0"/>
          </a:p>
        </p:txBody>
      </p:sp>
      <p:sp>
        <p:nvSpPr>
          <p:cNvPr id="14" name="Line 4"/>
          <p:cNvSpPr>
            <a:spLocks noChangeShapeType="1"/>
          </p:cNvSpPr>
          <p:nvPr/>
        </p:nvSpPr>
        <p:spPr bwMode="auto">
          <a:xfrm flipH="1" flipV="1">
            <a:off x="7236296" y="4077072"/>
            <a:ext cx="432048" cy="1152128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ffectLst>
            <a:outerShdw blurRad="1092200" dist="50800" dir="5400000" sx="118000" sy="118000" algn="ctr" rotWithShape="0">
              <a:srgbClr val="000000">
                <a:alpha val="43137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4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6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7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Задачі геометричного змісту</a:t>
            </a:r>
            <a:endParaRPr lang="ru-RU" sz="3600" dirty="0"/>
          </a:p>
        </p:txBody>
      </p:sp>
      <p:pic>
        <p:nvPicPr>
          <p:cNvPr id="148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628800"/>
            <a:ext cx="8229600" cy="1280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848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573016"/>
            <a:ext cx="8460432" cy="1789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88640"/>
            <a:ext cx="8229600" cy="2499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053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2813128"/>
            <a:ext cx="9144000" cy="3828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04664"/>
            <a:ext cx="8229600" cy="3387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155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4005064"/>
            <a:ext cx="8280920" cy="1453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5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8640"/>
            <a:ext cx="8229600" cy="2174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257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708920"/>
            <a:ext cx="8748464" cy="301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Одержання кола</a:t>
            </a:r>
            <a:endParaRPr lang="ru-RU" sz="3600" dirty="0"/>
          </a:p>
        </p:txBody>
      </p:sp>
      <p:pic>
        <p:nvPicPr>
          <p:cNvPr id="2253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628799"/>
            <a:ext cx="8712968" cy="4385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980728"/>
            <a:ext cx="8229600" cy="171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0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3284984"/>
            <a:ext cx="8115418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6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764704"/>
            <a:ext cx="8229600" cy="2492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6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3645024"/>
            <a:ext cx="8352927" cy="2563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Коло. Круг</a:t>
            </a:r>
            <a:endParaRPr lang="ru-RU" sz="3600" dirty="0"/>
          </a:p>
        </p:txBody>
      </p:sp>
      <p:pic>
        <p:nvPicPr>
          <p:cNvPr id="138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556792"/>
            <a:ext cx="8229600" cy="570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82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564904"/>
            <a:ext cx="3219450" cy="351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824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080" y="2276872"/>
            <a:ext cx="2381250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8246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5976" y="4581128"/>
            <a:ext cx="40005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8247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27984" y="5085184"/>
            <a:ext cx="3838575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38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382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38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38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38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Радіус кола</a:t>
            </a:r>
            <a:endParaRPr lang="ru-RU" sz="3600" dirty="0"/>
          </a:p>
        </p:txBody>
      </p:sp>
      <p:pic>
        <p:nvPicPr>
          <p:cNvPr id="139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772816"/>
            <a:ext cx="8229600" cy="1323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" name="Group 2"/>
          <p:cNvGrpSpPr>
            <a:grpSpLocks noChangeAspect="1"/>
          </p:cNvGrpSpPr>
          <p:nvPr/>
        </p:nvGrpSpPr>
        <p:grpSpPr bwMode="auto">
          <a:xfrm>
            <a:off x="1285875" y="3861048"/>
            <a:ext cx="3221038" cy="2214562"/>
            <a:chOff x="3828" y="5805"/>
            <a:chExt cx="2259" cy="1533"/>
          </a:xfrm>
        </p:grpSpPr>
        <p:sp>
          <p:nvSpPr>
            <p:cNvPr id="12" name="AutoShape 3"/>
            <p:cNvSpPr>
              <a:spLocks noChangeAspect="1" noChangeArrowheads="1"/>
            </p:cNvSpPr>
            <p:nvPr/>
          </p:nvSpPr>
          <p:spPr bwMode="auto">
            <a:xfrm>
              <a:off x="3828" y="5805"/>
              <a:ext cx="2259" cy="15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" name="Oval 4"/>
            <p:cNvSpPr>
              <a:spLocks noChangeArrowheads="1"/>
            </p:cNvSpPr>
            <p:nvPr/>
          </p:nvSpPr>
          <p:spPr bwMode="auto">
            <a:xfrm>
              <a:off x="4110" y="5805"/>
              <a:ext cx="1553" cy="1533"/>
            </a:xfrm>
            <a:prstGeom prst="ellips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4" name="Oval 4"/>
          <p:cNvSpPr>
            <a:spLocks noChangeArrowheads="1"/>
          </p:cNvSpPr>
          <p:nvPr/>
        </p:nvSpPr>
        <p:spPr bwMode="auto">
          <a:xfrm>
            <a:off x="2714625" y="4861173"/>
            <a:ext cx="142875" cy="142875"/>
          </a:xfrm>
          <a:prstGeom prst="ellipse">
            <a:avLst/>
          </a:prstGeom>
          <a:solidFill>
            <a:srgbClr val="000000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1428750" y="4218235"/>
            <a:ext cx="3413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/>
              <a:t>А</a:t>
            </a:r>
            <a:endParaRPr lang="ru-RU"/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1428750" y="5361235"/>
            <a:ext cx="3429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/>
              <a:t>В</a:t>
            </a:r>
            <a:endParaRPr lang="ru-RU"/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2571750" y="4503985"/>
            <a:ext cx="3651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О</a:t>
            </a: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1785938" y="4575423"/>
            <a:ext cx="1020762" cy="377825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4" descr="D:\Танюша\Документы Тани\Матеріали для нових презентацій\Зображення\Робочий кабінет\IllustratorSZ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3356992"/>
            <a:ext cx="3000375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0" name="Прямая соединительная линия 19"/>
          <p:cNvCxnSpPr>
            <a:endCxn id="14" idx="6"/>
          </p:cNvCxnSpPr>
          <p:nvPr/>
        </p:nvCxnSpPr>
        <p:spPr>
          <a:xfrm flipV="1">
            <a:off x="1785938" y="4932610"/>
            <a:ext cx="1071562" cy="50006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926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790725"/>
            <a:ext cx="9144000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5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39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  <p:bldP spid="16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Формування поняття про радіус кола</a:t>
            </a:r>
            <a:endParaRPr lang="ru-RU" sz="3600" dirty="0"/>
          </a:p>
        </p:txBody>
      </p:sp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28800"/>
            <a:ext cx="8892480" cy="1713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789039"/>
            <a:ext cx="8820472" cy="2375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56793"/>
            <a:ext cx="9144000" cy="729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6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356992"/>
            <a:ext cx="2000250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6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51720" y="2348880"/>
            <a:ext cx="195262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66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5976" y="3645024"/>
            <a:ext cx="2238375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67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32240" y="1988840"/>
            <a:ext cx="1847850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472518" cy="1251062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/>
              <a:t>Формування поняття про діаметр кола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3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43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43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43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14336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686800" cy="1251062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/>
              <a:t>Формування поняття про діаметр кола</a:t>
            </a:r>
            <a:endParaRPr lang="ru-RU" sz="3600" dirty="0"/>
          </a:p>
        </p:txBody>
      </p:sp>
      <p:pic>
        <p:nvPicPr>
          <p:cNvPr id="142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28800"/>
            <a:ext cx="5863509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23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2" y="1628800"/>
            <a:ext cx="2448272" cy="1958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234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7" y="3704652"/>
            <a:ext cx="2592288" cy="778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234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629072"/>
            <a:ext cx="9144000" cy="1236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2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42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42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>
            <a:grpSpLocks noChangeAspect="1"/>
          </p:cNvGrpSpPr>
          <p:nvPr/>
        </p:nvGrpSpPr>
        <p:grpSpPr bwMode="auto">
          <a:xfrm>
            <a:off x="2771800" y="1988840"/>
            <a:ext cx="3578225" cy="2460625"/>
            <a:chOff x="3828" y="5805"/>
            <a:chExt cx="2259" cy="1533"/>
          </a:xfrm>
        </p:grpSpPr>
        <p:sp>
          <p:nvSpPr>
            <p:cNvPr id="4" name="AutoShape 3"/>
            <p:cNvSpPr>
              <a:spLocks noChangeAspect="1" noChangeArrowheads="1"/>
            </p:cNvSpPr>
            <p:nvPr/>
          </p:nvSpPr>
          <p:spPr bwMode="auto">
            <a:xfrm>
              <a:off x="3828" y="5805"/>
              <a:ext cx="2259" cy="15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" name="Oval 4"/>
            <p:cNvSpPr>
              <a:spLocks noChangeArrowheads="1"/>
            </p:cNvSpPr>
            <p:nvPr/>
          </p:nvSpPr>
          <p:spPr bwMode="auto">
            <a:xfrm>
              <a:off x="4110" y="5805"/>
              <a:ext cx="1553" cy="1533"/>
            </a:xfrm>
            <a:prstGeom prst="ellips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271988" y="2806402"/>
            <a:ext cx="406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О</a:t>
            </a:r>
          </a:p>
        </p:txBody>
      </p:sp>
      <p:sp>
        <p:nvSpPr>
          <p:cNvPr id="7" name="Oval 7"/>
          <p:cNvSpPr>
            <a:spLocks noChangeArrowheads="1"/>
          </p:cNvSpPr>
          <p:nvPr/>
        </p:nvSpPr>
        <p:spPr bwMode="auto">
          <a:xfrm>
            <a:off x="4343425" y="3163590"/>
            <a:ext cx="149225" cy="157162"/>
          </a:xfrm>
          <a:prstGeom prst="ellipse">
            <a:avLst/>
          </a:prstGeom>
          <a:solidFill>
            <a:srgbClr val="000000"/>
          </a:solidFill>
          <a:ln w="12700">
            <a:solidFill>
              <a:srgbClr val="000000"/>
            </a:solidFill>
            <a:round/>
            <a:headEnd type="oval" w="med" len="med"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8" name="Line 4"/>
          <p:cNvSpPr>
            <a:spLocks noChangeShapeType="1"/>
          </p:cNvSpPr>
          <p:nvPr/>
        </p:nvSpPr>
        <p:spPr bwMode="auto">
          <a:xfrm>
            <a:off x="3209553" y="3244155"/>
            <a:ext cx="2448272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ffectLst>
            <a:outerShdw blurRad="1092200" dist="50800" dir="5400000" sx="118000" sy="118000" algn="ctr" rotWithShape="0">
              <a:srgbClr val="000000">
                <a:alpha val="43137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843238" y="2949277"/>
            <a:ext cx="3794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/>
              <a:t>А</a:t>
            </a:r>
            <a:endParaRPr lang="ru-RU"/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5772175" y="3020715"/>
            <a:ext cx="3429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/>
              <a:t>В</a:t>
            </a:r>
            <a:endParaRPr lang="ru-RU"/>
          </a:p>
        </p:txBody>
      </p:sp>
      <p:pic>
        <p:nvPicPr>
          <p:cNvPr id="11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50071" y="3273551"/>
            <a:ext cx="337185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686800" cy="1251062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/>
              <a:t>Формування поняття про діаметр кола</a:t>
            </a:r>
            <a:endParaRPr lang="ru-RU" sz="3600" dirty="0"/>
          </a:p>
        </p:txBody>
      </p:sp>
      <p:pic>
        <p:nvPicPr>
          <p:cNvPr id="14438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4725144"/>
            <a:ext cx="6048375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7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Круг</a:t>
            </a:r>
            <a:endParaRPr lang="ru-RU" sz="3600" dirty="0"/>
          </a:p>
        </p:txBody>
      </p:sp>
      <p:pic>
        <p:nvPicPr>
          <p:cNvPr id="140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772816"/>
            <a:ext cx="8229600" cy="1483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02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429000"/>
            <a:ext cx="9144000" cy="94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029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581128"/>
            <a:ext cx="9144000" cy="1532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0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40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3441</TotalTime>
  <Words>262</Words>
  <Application>Microsoft Office PowerPoint</Application>
  <PresentationFormat>Экран (4:3)</PresentationFormat>
  <Paragraphs>63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Модульная</vt:lpstr>
      <vt:lpstr>Круг. Коло (2-й клас). Підготовка</vt:lpstr>
      <vt:lpstr>Одержання кола</vt:lpstr>
      <vt:lpstr>Коло. Круг</vt:lpstr>
      <vt:lpstr>Радіус кола</vt:lpstr>
      <vt:lpstr>Формування поняття про радіус кола</vt:lpstr>
      <vt:lpstr>Формування поняття про діаметр кола</vt:lpstr>
      <vt:lpstr>Формування поняття про діаметр кола</vt:lpstr>
      <vt:lpstr>Формування поняття про діаметр кола</vt:lpstr>
      <vt:lpstr>Круг</vt:lpstr>
      <vt:lpstr>Формування поняття про коло, круг</vt:lpstr>
      <vt:lpstr>Формування поняття про діаметр кола</vt:lpstr>
      <vt:lpstr>Просторові відношення. Геометричні фігури.  Нова навчальна програма 2011 р. (зі змінами 2015 р.) 3 клас</vt:lpstr>
      <vt:lpstr>Просторові відношення. Геометричні фігури.  Нова навчальна програма 2011 р. (зі змінами 2015 р.) 3 клас</vt:lpstr>
      <vt:lpstr>Коло</vt:lpstr>
      <vt:lpstr>Побудова кола</vt:lpstr>
      <vt:lpstr>Задачі геометричного змісту</vt:lpstr>
      <vt:lpstr>Слайд 17</vt:lpstr>
      <vt:lpstr>Слайд 18</vt:lpstr>
      <vt:lpstr>Слайд 19</vt:lpstr>
      <vt:lpstr>Слайд 20</vt:lpstr>
      <vt:lpstr>Слайд 21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Методика  навчання  елментів геометрії в курсі математики 1 – 4 класів</dc:title>
  <dc:creator>Светлана</dc:creator>
  <cp:lastModifiedBy>Marinochka</cp:lastModifiedBy>
  <cp:revision>176</cp:revision>
  <dcterms:created xsi:type="dcterms:W3CDTF">2013-04-21T11:56:15Z</dcterms:created>
  <dcterms:modified xsi:type="dcterms:W3CDTF">2016-07-28T19:32:11Z</dcterms:modified>
</cp:coreProperties>
</file>