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78" r:id="rId4"/>
    <p:sldId id="273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F1B6-7096-4D0E-B720-69066CF721EA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8490-9CC2-4B0E-B593-D9E99B67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34261"/>
            <a:ext cx="2209744" cy="2385570"/>
          </a:xfrm>
          <a:prstGeom prst="rect">
            <a:avLst/>
          </a:prstGeom>
        </p:spPr>
      </p:pic>
      <p:pic>
        <p:nvPicPr>
          <p:cNvPr id="6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0686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7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07277"/>
            <a:ext cx="8532440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Цикл повторення з </a:t>
            </a:r>
            <a:r>
              <a:rPr lang="uk-UA" sz="2400" b="1" i="1" kern="0" dirty="0">
                <a:solidFill>
                  <a:srgbClr val="FFFF00"/>
                </a:solidFill>
              </a:rPr>
              <a:t>невідомою кількістю повторень</a:t>
            </a:r>
            <a:r>
              <a:rPr lang="uk-UA" sz="2400" b="1" i="1" kern="0" dirty="0">
                <a:solidFill>
                  <a:srgbClr val="FFFFFF"/>
                </a:solidFill>
              </a:rPr>
              <a:t> передбачає перевірку деякої умови, як наприклад, в алгоритмі забивання цвяха в дошку.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288" y="2921632"/>
            <a:ext cx="8280920" cy="35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63"/>
            <a:ext cx="9140492" cy="12241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разі, коли в алгоритмі кількість повторів заздалегідь не відома, у середовищі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</a:rPr>
              <a:t>використовують команду </a:t>
            </a:r>
            <a:r>
              <a:rPr lang="uk-UA" sz="2400" b="1" i="1" kern="0" dirty="0">
                <a:solidFill>
                  <a:srgbClr val="FFFF00"/>
                </a:solidFill>
              </a:rPr>
              <a:t>Завжди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9243" y="2749635"/>
            <a:ext cx="4108758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зупинити виконання команд, розміщених у тілі такого циклу, користувачу слід натиснути кнопку.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3" y="2998576"/>
            <a:ext cx="3700516" cy="2191367"/>
          </a:xfrm>
          <a:prstGeom prst="rect">
            <a:avLst/>
          </a:prstGeom>
        </p:spPr>
      </p:pic>
      <p:sp>
        <p:nvSpPr>
          <p:cNvPr id="6" name="Восьмикутник 10"/>
          <p:cNvSpPr/>
          <p:nvPr/>
        </p:nvSpPr>
        <p:spPr bwMode="auto">
          <a:xfrm>
            <a:off x="6662078" y="5189943"/>
            <a:ext cx="1222290" cy="1096569"/>
          </a:xfrm>
          <a:prstGeom prst="octag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63"/>
            <a:ext cx="9144000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  <a:r>
              <a:rPr lang="uk-UA" sz="2400" b="1" i="1" kern="0" dirty="0">
                <a:solidFill>
                  <a:srgbClr val="FFFFFF"/>
                </a:solidFill>
              </a:rPr>
              <a:t>складений алгоритм можна подати у вигляді програми.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1" y="2636912"/>
            <a:ext cx="4188821" cy="2661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171626"/>
            <a:ext cx="2088232" cy="42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2898" y="476672"/>
            <a:ext cx="8586410" cy="1296144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/>
              <a:t>Алгоритми з повтореннями</a:t>
            </a:r>
            <a:endParaRPr lang="uk-UA" dirty="0"/>
          </a:p>
        </p:txBody>
      </p:sp>
      <p:pic>
        <p:nvPicPr>
          <p:cNvPr id="6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5788653" y="4900385"/>
            <a:ext cx="2922543" cy="15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97101" y="2132032"/>
            <a:ext cx="2543448" cy="2544961"/>
            <a:chOff x="218747" y="2318107"/>
            <a:chExt cx="2543448" cy="25449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8967" y="2686373"/>
              <a:ext cx="2483228" cy="2176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18747" y="2318107"/>
              <a:ext cx="2238426" cy="254496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Для чого в алгоритмах </a:t>
              </a:r>
              <a:r>
                <a:rPr lang="uk-UA" sz="2000" i="1" kern="1200" noProof="0" dirty="0" err="1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використо-вують</a:t>
              </a: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 структуру </a:t>
              </a:r>
              <a:r>
                <a:rPr lang="uk-UA" sz="2000" b="1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повторення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52726" y="2138250"/>
            <a:ext cx="2095336" cy="2544962"/>
            <a:chOff x="2908379" y="1934133"/>
            <a:chExt cx="2893773" cy="21766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18924" y="1934133"/>
              <a:ext cx="2483228" cy="2176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908379" y="1934135"/>
              <a:ext cx="2483228" cy="2176695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Як можна розрізняти </a:t>
              </a:r>
              <a:r>
                <a:rPr lang="uk-UA" sz="2000" b="1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повторення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50794" y="2132035"/>
            <a:ext cx="2160242" cy="2544958"/>
            <a:chOff x="6082965" y="938278"/>
            <a:chExt cx="2759145" cy="306320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358882" y="1181893"/>
              <a:ext cx="2483228" cy="2176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082965" y="938278"/>
              <a:ext cx="2483228" cy="3063209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Як створити циклічний алгоритм визначення кількості повторень у середовищі </a:t>
              </a:r>
              <a:r>
                <a:rPr lang="uk-UA" sz="2000" b="1" i="1" kern="1200" noProof="0" dirty="0" err="1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Скретч</a:t>
              </a:r>
              <a:endParaRPr lang="uk-UA" sz="2000" b="1" i="1" kern="1200" noProof="0" dirty="0">
                <a:solidFill>
                  <a:srgbClr val="19426B">
                    <a:hueOff val="0"/>
                    <a:satOff val="0"/>
                    <a:lumOff val="0"/>
                    <a:alphaOff val="0"/>
                  </a:srgbClr>
                </a:solidFill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04347" y="2118070"/>
            <a:ext cx="1584179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uk-UA" i="1" dirty="0">
                <a:solidFill>
                  <a:srgbClr val="19426B">
                    <a:hueOff val="0"/>
                    <a:satOff val="0"/>
                    <a:lumOff val="0"/>
                    <a:alphaOff val="0"/>
                  </a:srgbClr>
                </a:solidFill>
              </a:rPr>
              <a:t>Як реалізувати цикл із невідомою кількістю повторень у середовищі </a:t>
            </a:r>
            <a:r>
              <a:rPr lang="uk-UA" b="1" i="1" dirty="0" err="1">
                <a:solidFill>
                  <a:srgbClr val="19426B">
                    <a:hueOff val="0"/>
                    <a:satOff val="0"/>
                    <a:lumOff val="0"/>
                    <a:alphaOff val="0"/>
                  </a:srgbClr>
                </a:solidFill>
              </a:rPr>
              <a:t>Скретч</a:t>
            </a:r>
            <a:endPara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4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1648272" y="4005047"/>
            <a:ext cx="1224136" cy="13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pe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4" y="4900385"/>
            <a:ext cx="1546760" cy="1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843" y="4770832"/>
            <a:ext cx="2079146" cy="11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65072"/>
            <a:ext cx="8586410" cy="1296144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766012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Давайте пригадаємо, що таке повторення та розглянемо приклади.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7" y="4005064"/>
            <a:ext cx="2079146" cy="1156208"/>
          </a:xfrm>
          <a:prstGeom prst="rect">
            <a:avLst/>
          </a:prstGeom>
        </p:spPr>
      </p:pic>
      <p:pic>
        <p:nvPicPr>
          <p:cNvPr id="5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5765973" y="4797152"/>
            <a:ext cx="2922543" cy="15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4472717" y="3453263"/>
            <a:ext cx="1224136" cy="13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196753"/>
            <a:ext cx="6677690" cy="19389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400" b="1" i="1" kern="0" dirty="0">
                <a:solidFill>
                  <a:srgbClr val="FFFFFF"/>
                </a:solidFill>
              </a:rPr>
              <a:t> — базова алгоритмічна структура, призначена для організації багаторазового виконання набору команд.</a:t>
            </a:r>
          </a:p>
        </p:txBody>
      </p:sp>
      <p:pic>
        <p:nvPicPr>
          <p:cNvPr id="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7" y="13500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51" y="3429000"/>
            <a:ext cx="42113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</a:t>
            </a:r>
            <a:r>
              <a:rPr lang="uk-UA" sz="24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4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  <p:pic>
        <p:nvPicPr>
          <p:cNvPr id="6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5462573" y="3429000"/>
            <a:ext cx="2610904" cy="2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96763"/>
            <a:ext cx="8496944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 алгоритмах розв'язування багатьох задач потрібно виконати одну або кілька команд більше ніж один раз.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4139952" cy="30469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цього такі алгоритми мають містити команди, які визначатимуть, які команди повинні виконатися неодноразово і скільки саме разів.</a:t>
            </a:r>
          </a:p>
        </p:txBody>
      </p:sp>
      <p:pic>
        <p:nvPicPr>
          <p:cNvPr id="5" name="Picture 4" descr="http://thumbs.dreamstime.com/z/algorithm-goal-achievement-d-man-standing-computer-target-end-417855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103" l="8077" r="88231">
                        <a14:foregroundMark x1="21308" y1="52770" x2="21308" y2="52770"/>
                        <a14:foregroundMark x1="36308" y1="48263" x2="36308" y2="48263"/>
                        <a14:foregroundMark x1="24308" y1="20000" x2="24308" y2="20000"/>
                        <a14:foregroundMark x1="69615" y1="70141" x2="84769" y2="82254"/>
                        <a14:foregroundMark x1="69462" y1="78873" x2="69462" y2="78873"/>
                        <a14:foregroundMark x1="74077" y1="82535" x2="82385" y2="84507"/>
                        <a14:foregroundMark x1="74231" y1="67700" x2="79077" y2="68357"/>
                        <a14:foregroundMark x1="74462" y1="69484" x2="74462" y2="69484"/>
                        <a14:foregroundMark x1="70154" y1="73709" x2="70154" y2="73709"/>
                        <a14:foregroundMark x1="81077" y1="75117" x2="81077" y2="75117"/>
                        <a14:foregroundMark x1="70923" y1="76620" x2="70923" y2="76620"/>
                        <a14:foregroundMark x1="72385" y1="78685" x2="77000" y2="81127"/>
                        <a14:foregroundMark x1="84231" y1="80000" x2="84923" y2="74648"/>
                        <a14:foregroundMark x1="82154" y1="71737" x2="78692" y2="69202"/>
                        <a14:foregroundMark x1="18769" y1="45634" x2="15846" y2="40000"/>
                        <a14:foregroundMark x1="78154" y1="76244" x2="80692" y2="71080"/>
                        <a14:foregroundMark x1="86231" y1="78685" x2="84000" y2="70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r="11527" b="14167"/>
          <a:stretch/>
        </p:blipFill>
        <p:spPr bwMode="auto">
          <a:xfrm>
            <a:off x="4768932" y="2476095"/>
            <a:ext cx="4139684" cy="36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82242" y="1207277"/>
            <a:ext cx="836622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Розглянемо таку задачу.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u="sng" kern="0" dirty="0">
                <a:solidFill>
                  <a:srgbClr val="FFFFFF"/>
                </a:solidFill>
              </a:rPr>
              <a:t>Задача</a:t>
            </a:r>
            <a:r>
              <a:rPr lang="uk-UA" sz="2400" b="1" i="1" kern="0" dirty="0">
                <a:solidFill>
                  <a:srgbClr val="FFFFFF"/>
                </a:solidFill>
              </a:rPr>
              <a:t>. У дворі є порожні діжка і відро ємністю 50 л і 10 л відповідно та колодязь. Потрібно наповнити діжку водою.</a:t>
            </a:r>
          </a:p>
        </p:txBody>
      </p:sp>
      <p:pic>
        <p:nvPicPr>
          <p:cNvPr id="7" name="Picture 8" descr="http://health-treatment.ru/uploads/kyp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/>
          <a:stretch/>
        </p:blipFill>
        <p:spPr bwMode="auto">
          <a:xfrm>
            <a:off x="382242" y="4340087"/>
            <a:ext cx="2171158" cy="19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yak-prosto.com/images/c/d/yak-zrobiti-vid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02" y="4734701"/>
            <a:ext cx="1466251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1.gstatic.com/images?q=tbn:ANd9GcSNGguJHDMeCRcjBWjbWfUIHSu2HaysQqe5-ylWdaHYfeWbOmN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t="4125" r="18559" b="3078"/>
          <a:stretch/>
        </p:blipFill>
        <p:spPr bwMode="auto">
          <a:xfrm>
            <a:off x="6454452" y="3299092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2008" y="1196763"/>
            <a:ext cx="907199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Очевидно, для розв'язування цієї задачі потрібно виконати такий алгоритм: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476094"/>
            <a:ext cx="903649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Узяти відро.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986872"/>
            <a:ext cx="9036496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Повторити 5 разів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587" y="3497650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Підійти до колодязя.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587" y="4008428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Набрати з колодязя повне відро води.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048" y="4519206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Підійти </a:t>
            </a:r>
            <a:r>
              <a:rPr kumimoji="0" lang="uk-UA" sz="2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повним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відром води до діжки.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048" y="4963357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Вилити воду з відра в діжку.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454" y="5474135"/>
            <a:ext cx="9036496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Поставити відро.</a:t>
            </a:r>
          </a:p>
        </p:txBody>
      </p:sp>
    </p:spTree>
    <p:extLst>
      <p:ext uri="{BB962C8B-B14F-4D97-AF65-F5344CB8AC3E}">
        <p14:creationId xmlns:p14="http://schemas.microsoft.com/office/powerpoint/2010/main" val="26982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985798"/>
            <a:ext cx="2053576" cy="5279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1876267"/>
            <a:ext cx="3096344" cy="919401"/>
          </a:xfrm>
          <a:prstGeom prst="wedgeRoundRectCallout">
            <a:avLst>
              <a:gd name="adj1" fmla="val 72059"/>
              <a:gd name="adj2" fmla="val -753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 циклу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5880" y="3025275"/>
            <a:ext cx="4341048" cy="1200329"/>
          </a:xfrm>
          <a:prstGeom prst="wedgeRectCallout">
            <a:avLst>
              <a:gd name="adj1" fmla="val 59782"/>
              <a:gd name="adj2" fmla="val -414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Така команда називається </a:t>
            </a:r>
            <a:r>
              <a:rPr lang="uk-UA" sz="2400" b="1" i="1" kern="0" dirty="0">
                <a:solidFill>
                  <a:srgbClr val="FFFF00"/>
                </a:solidFill>
              </a:rPr>
              <a:t>командою циклу з лічильником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932" y="4896163"/>
            <a:ext cx="3024336" cy="578882"/>
          </a:xfrm>
          <a:prstGeom prst="wedgeRoundRectCallout">
            <a:avLst>
              <a:gd name="adj1" fmla="val 76705"/>
              <a:gd name="adj2" fmla="val -157526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Тіло 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циклу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Округлений прямокутник 11"/>
          <p:cNvSpPr/>
          <p:nvPr/>
        </p:nvSpPr>
        <p:spPr>
          <a:xfrm>
            <a:off x="6585420" y="2078562"/>
            <a:ext cx="1959040" cy="535239"/>
          </a:xfrm>
          <a:prstGeom prst="roundRect">
            <a:avLst/>
          </a:prstGeom>
          <a:solidFill>
            <a:srgbClr val="00B050">
              <a:alpha val="30000"/>
            </a:srgbClr>
          </a:solidFill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Округлений прямокутник 9"/>
          <p:cNvSpPr/>
          <p:nvPr/>
        </p:nvSpPr>
        <p:spPr>
          <a:xfrm>
            <a:off x="6585420" y="2737716"/>
            <a:ext cx="1959040" cy="2447888"/>
          </a:xfrm>
          <a:prstGeom prst="roundRect">
            <a:avLst/>
          </a:prstGeom>
          <a:solidFill>
            <a:srgbClr val="CC00FF">
              <a:alpha val="30000"/>
            </a:srgbClr>
          </a:solidFill>
          <a:ln w="76200" cap="flat" cmpd="sng" algn="ctr">
            <a:solidFill>
              <a:srgbClr val="CC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Округлений прямокутник 6"/>
          <p:cNvSpPr/>
          <p:nvPr/>
        </p:nvSpPr>
        <p:spPr>
          <a:xfrm>
            <a:off x="6368314" y="2046793"/>
            <a:ext cx="2394940" cy="3377743"/>
          </a:xfrm>
          <a:prstGeom prst="roundRect">
            <a:avLst/>
          </a:prstGeom>
          <a:solidFill>
            <a:srgbClr val="FF0000">
              <a:alpha val="30000"/>
            </a:srgb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8" y="4314550"/>
            <a:ext cx="2280245" cy="17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63"/>
            <a:ext cx="8568952" cy="12241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Кількість повторень у циклічних алгоритмах може бути або заздалегідь відомою, або ні, тому розрізняють: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81314"/>
            <a:ext cx="403244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визначеною </a:t>
            </a:r>
            <a:r>
              <a:rPr lang="uk-UA" sz="2800" b="1" i="1" kern="0" dirty="0">
                <a:solidFill>
                  <a:srgbClr val="FFFFFF"/>
                </a:solidFill>
              </a:rPr>
              <a:t>кількістю повторень.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8005" y="2981314"/>
            <a:ext cx="4284475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2800" b="1" i="1" kern="0" dirty="0">
                <a:solidFill>
                  <a:srgbClr val="FFFF00"/>
                </a:solidFill>
              </a:rPr>
              <a:t>невідомою</a:t>
            </a:r>
            <a:r>
              <a:rPr lang="uk-UA" sz="2800" b="1" i="1" kern="0" dirty="0">
                <a:solidFill>
                  <a:srgbClr val="FFFFFF"/>
                </a:solidFill>
              </a:rPr>
              <a:t> кількістю повторень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768" y="5013176"/>
            <a:ext cx="882047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кількість повторень заздалегідь не відома, то для припинення циклу задається деяка умова, яка і забезпечує скінченність виконання команд, що повторюються.</a:t>
            </a:r>
          </a:p>
        </p:txBody>
      </p:sp>
      <p:sp>
        <p:nvSpPr>
          <p:cNvPr id="7" name="Стрілка вліво 8"/>
          <p:cNvSpPr/>
          <p:nvPr/>
        </p:nvSpPr>
        <p:spPr bwMode="auto">
          <a:xfrm rot="19650813">
            <a:off x="2609180" y="2504466"/>
            <a:ext cx="904094" cy="4518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Стрілка вліво 8"/>
          <p:cNvSpPr/>
          <p:nvPr/>
        </p:nvSpPr>
        <p:spPr bwMode="auto">
          <a:xfrm rot="13157947">
            <a:off x="5323422" y="2517095"/>
            <a:ext cx="904094" cy="4518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</TotalTime>
  <Words>349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Алгоритми з повтореннями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 з повтореннями</dc:title>
  <dc:creator>1</dc:creator>
  <cp:lastModifiedBy>s10 a511</cp:lastModifiedBy>
  <cp:revision>11</cp:revision>
  <dcterms:created xsi:type="dcterms:W3CDTF">2017-04-09T11:22:34Z</dcterms:created>
  <dcterms:modified xsi:type="dcterms:W3CDTF">2017-04-10T06:13:28Z</dcterms:modified>
</cp:coreProperties>
</file>