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69" r:id="rId3"/>
    <p:sldId id="270" r:id="rId4"/>
    <p:sldId id="271" r:id="rId5"/>
    <p:sldId id="272" r:id="rId6"/>
    <p:sldId id="257" r:id="rId7"/>
    <p:sldId id="258" r:id="rId8"/>
    <p:sldId id="259" r:id="rId9"/>
    <p:sldId id="260" r:id="rId10"/>
    <p:sldId id="276" r:id="rId11"/>
    <p:sldId id="273" r:id="rId12"/>
    <p:sldId id="274" r:id="rId13"/>
    <p:sldId id="275" r:id="rId14"/>
    <p:sldId id="268" r:id="rId15"/>
    <p:sldId id="267" r:id="rId16"/>
    <p:sldId id="263" r:id="rId17"/>
    <p:sldId id="265" r:id="rId18"/>
    <p:sldId id="266" r:id="rId19"/>
    <p:sldId id="264" r:id="rId20"/>
    <p:sldId id="262" r:id="rId21"/>
  </p:sldIdLst>
  <p:sldSz cx="14630400" cy="8229600"/>
  <p:notesSz cx="8229600" cy="146304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1" d="100"/>
          <a:sy n="71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image" Target="../media/image21.jpg"/><Relationship Id="rId4" Type="http://schemas.openxmlformats.org/officeDocument/2006/relationships/image" Target="../media/image24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image" Target="../media/image25.jpg"/><Relationship Id="rId4" Type="http://schemas.openxmlformats.org/officeDocument/2006/relationships/image" Target="../media/image28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image" Target="../media/image21.jpg"/><Relationship Id="rId4" Type="http://schemas.openxmlformats.org/officeDocument/2006/relationships/image" Target="../media/image24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image" Target="../media/image25.jpg"/><Relationship Id="rId4" Type="http://schemas.openxmlformats.org/officeDocument/2006/relationships/image" Target="../media/image2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46F575-02BE-401B-968C-51E4E8A50229}" type="doc">
      <dgm:prSet loTypeId="urn:microsoft.com/office/officeart/2005/8/layout/vList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uk-UA"/>
        </a:p>
      </dgm:t>
    </dgm:pt>
    <dgm:pt modelId="{D010A626-AF85-4CE5-9C40-FEA7F8BF5580}">
      <dgm:prSet/>
      <dgm:spPr/>
      <dgm:t>
        <a:bodyPr/>
        <a:lstStyle/>
        <a:p>
          <a:pPr algn="just" rtl="0"/>
          <a:r>
            <a:rPr lang="uk-UA" dirty="0">
              <a:solidFill>
                <a:schemeClr val="tx1"/>
              </a:solidFill>
            </a:rPr>
            <a:t>• ШІ як опонент. Учні повідомляють </a:t>
          </a:r>
          <a:r>
            <a:rPr lang="en-GB" dirty="0" err="1">
              <a:solidFill>
                <a:schemeClr val="tx1"/>
              </a:solidFill>
            </a:rPr>
            <a:t>ChatGPT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uk-UA" dirty="0">
              <a:solidFill>
                <a:schemeClr val="tx1"/>
              </a:solidFill>
            </a:rPr>
            <a:t>тему дискусії та вводять підказки щодо її структури. Далі школярі можуть поспілкуватись з ШІ на задану тему, при цьому він виступатиме опонентом у розмові. Це хороший спосіб підготуватися до дискусії чи дебатів на </a:t>
          </a:r>
          <a:r>
            <a:rPr lang="uk-UA" dirty="0" err="1">
              <a:solidFill>
                <a:schemeClr val="tx1"/>
              </a:solidFill>
            </a:rPr>
            <a:t>уроці</a:t>
          </a:r>
          <a:r>
            <a:rPr lang="uk-UA" dirty="0">
              <a:solidFill>
                <a:schemeClr val="tx1"/>
              </a:solidFill>
            </a:rPr>
            <a:t>.</a:t>
          </a:r>
        </a:p>
      </dgm:t>
    </dgm:pt>
    <dgm:pt modelId="{8CB03FDC-BF1D-460E-ADBB-057395AFDA6A}" type="parTrans" cxnId="{72FA058C-4D62-462C-942A-608D0961B487}">
      <dgm:prSet/>
      <dgm:spPr/>
      <dgm:t>
        <a:bodyPr/>
        <a:lstStyle/>
        <a:p>
          <a:pPr algn="just"/>
          <a:endParaRPr lang="uk-UA">
            <a:solidFill>
              <a:schemeClr val="tx1"/>
            </a:solidFill>
          </a:endParaRPr>
        </a:p>
      </dgm:t>
    </dgm:pt>
    <dgm:pt modelId="{F07AB5E6-6D11-4184-A712-A337A7E83D97}" type="sibTrans" cxnId="{72FA058C-4D62-462C-942A-608D0961B487}">
      <dgm:prSet/>
      <dgm:spPr/>
      <dgm:t>
        <a:bodyPr/>
        <a:lstStyle/>
        <a:p>
          <a:pPr algn="just"/>
          <a:endParaRPr lang="uk-UA">
            <a:solidFill>
              <a:schemeClr val="tx1"/>
            </a:solidFill>
          </a:endParaRPr>
        </a:p>
      </dgm:t>
    </dgm:pt>
    <dgm:pt modelId="{ADC7690A-DCF1-4B80-9438-84B57D2A24BE}">
      <dgm:prSet/>
      <dgm:spPr/>
      <dgm:t>
        <a:bodyPr/>
        <a:lstStyle/>
        <a:p>
          <a:pPr algn="just" rtl="0"/>
          <a:r>
            <a:rPr lang="uk-UA">
              <a:solidFill>
                <a:schemeClr val="tx1"/>
              </a:solidFill>
            </a:rPr>
            <a:t>• ШІ-наставник. Запропонуйте учням застосувати </a:t>
          </a:r>
          <a:r>
            <a:rPr lang="en-GB">
              <a:solidFill>
                <a:schemeClr val="tx1"/>
              </a:solidFill>
            </a:rPr>
            <a:t>ChatGPT </a:t>
          </a:r>
          <a:r>
            <a:rPr lang="uk-UA">
              <a:solidFill>
                <a:schemeClr val="tx1"/>
              </a:solidFill>
            </a:rPr>
            <a:t>у груповій роботі. Вони можуть використовувати його для виконання спільних завдань та проєктів. ШІ допоможе школярам разом досліджувати та розв’язувати проблеми.</a:t>
          </a:r>
        </a:p>
      </dgm:t>
    </dgm:pt>
    <dgm:pt modelId="{D876362A-D673-437A-AEF2-CC0DBC01C86C}" type="parTrans" cxnId="{DBAE70D0-3DE7-4459-A517-A8C7E980B64E}">
      <dgm:prSet/>
      <dgm:spPr/>
      <dgm:t>
        <a:bodyPr/>
        <a:lstStyle/>
        <a:p>
          <a:pPr algn="just"/>
          <a:endParaRPr lang="uk-UA">
            <a:solidFill>
              <a:schemeClr val="tx1"/>
            </a:solidFill>
          </a:endParaRPr>
        </a:p>
      </dgm:t>
    </dgm:pt>
    <dgm:pt modelId="{E7531989-A90D-4085-9290-AF48434104ED}" type="sibTrans" cxnId="{DBAE70D0-3DE7-4459-A517-A8C7E980B64E}">
      <dgm:prSet/>
      <dgm:spPr/>
      <dgm:t>
        <a:bodyPr/>
        <a:lstStyle/>
        <a:p>
          <a:pPr algn="just"/>
          <a:endParaRPr lang="uk-UA">
            <a:solidFill>
              <a:schemeClr val="tx1"/>
            </a:solidFill>
          </a:endParaRPr>
        </a:p>
      </dgm:t>
    </dgm:pt>
    <dgm:pt modelId="{B17DFB1E-AFDA-4882-9394-1155ED3B6D27}">
      <dgm:prSet/>
      <dgm:spPr/>
      <dgm:t>
        <a:bodyPr/>
        <a:lstStyle/>
        <a:p>
          <a:pPr algn="just" rtl="0"/>
          <a:r>
            <a:rPr lang="uk-UA">
              <a:solidFill>
                <a:schemeClr val="tx1"/>
              </a:solidFill>
            </a:rPr>
            <a:t>• ШІ як персональний тьютор. Вчителі надають </a:t>
          </a:r>
          <a:r>
            <a:rPr lang="en-GB">
              <a:solidFill>
                <a:schemeClr val="tx1"/>
              </a:solidFill>
            </a:rPr>
            <a:t>ChatGPT </a:t>
          </a:r>
          <a:r>
            <a:rPr lang="uk-UA">
              <a:solidFill>
                <a:schemeClr val="tx1"/>
              </a:solidFill>
            </a:rPr>
            <a:t>необхідну інформацію, наприклад, результати тестів. А він своєю чергою дає учням персоналізований зворотний зв’язок щодо їхнього прогресу в навчанні.</a:t>
          </a:r>
        </a:p>
      </dgm:t>
    </dgm:pt>
    <dgm:pt modelId="{3D3E58A0-93DB-4706-9B6D-9C443F7330B5}" type="parTrans" cxnId="{3B8A9DA7-C1FD-48F7-A73E-A3B32883B868}">
      <dgm:prSet/>
      <dgm:spPr/>
      <dgm:t>
        <a:bodyPr/>
        <a:lstStyle/>
        <a:p>
          <a:pPr algn="just"/>
          <a:endParaRPr lang="uk-UA">
            <a:solidFill>
              <a:schemeClr val="tx1"/>
            </a:solidFill>
          </a:endParaRPr>
        </a:p>
      </dgm:t>
    </dgm:pt>
    <dgm:pt modelId="{4A7895FC-0781-4BE0-8F69-FA8856E8181F}" type="sibTrans" cxnId="{3B8A9DA7-C1FD-48F7-A73E-A3B32883B868}">
      <dgm:prSet/>
      <dgm:spPr/>
      <dgm:t>
        <a:bodyPr/>
        <a:lstStyle/>
        <a:p>
          <a:pPr algn="just"/>
          <a:endParaRPr lang="uk-UA">
            <a:solidFill>
              <a:schemeClr val="tx1"/>
            </a:solidFill>
          </a:endParaRPr>
        </a:p>
      </dgm:t>
    </dgm:pt>
    <dgm:pt modelId="{4FC43F3B-9E87-4087-86EA-21E963CD85BE}">
      <dgm:prSet/>
      <dgm:spPr/>
      <dgm:t>
        <a:bodyPr/>
        <a:lstStyle/>
        <a:p>
          <a:pPr algn="just" rtl="0"/>
          <a:r>
            <a:rPr lang="uk-UA">
              <a:solidFill>
                <a:schemeClr val="tx1"/>
              </a:solidFill>
            </a:rPr>
            <a:t>• Допомога у вивченні мови. </a:t>
          </a:r>
          <a:r>
            <a:rPr lang="en-GB">
              <a:solidFill>
                <a:schemeClr val="tx1"/>
              </a:solidFill>
            </a:rPr>
            <a:t>ChatGPT </a:t>
          </a:r>
          <a:r>
            <a:rPr lang="uk-UA">
              <a:solidFill>
                <a:schemeClr val="tx1"/>
              </a:solidFill>
            </a:rPr>
            <a:t>може запропонувати навчальні ігри, допоможе досліджувати та інтерпретувати інформацію при вивченні іноземної мови.</a:t>
          </a:r>
        </a:p>
      </dgm:t>
    </dgm:pt>
    <dgm:pt modelId="{E8C0A1DE-E783-4787-B70C-21A3D76ABBA8}" type="parTrans" cxnId="{B5404984-5513-4FCD-A44B-534334A0768F}">
      <dgm:prSet/>
      <dgm:spPr/>
      <dgm:t>
        <a:bodyPr/>
        <a:lstStyle/>
        <a:p>
          <a:pPr algn="just"/>
          <a:endParaRPr lang="uk-UA">
            <a:solidFill>
              <a:schemeClr val="tx1"/>
            </a:solidFill>
          </a:endParaRPr>
        </a:p>
      </dgm:t>
    </dgm:pt>
    <dgm:pt modelId="{EF991855-F5E9-4075-BE74-0A5340F1B969}" type="sibTrans" cxnId="{B5404984-5513-4FCD-A44B-534334A0768F}">
      <dgm:prSet/>
      <dgm:spPr/>
      <dgm:t>
        <a:bodyPr/>
        <a:lstStyle/>
        <a:p>
          <a:pPr algn="just"/>
          <a:endParaRPr lang="uk-UA">
            <a:solidFill>
              <a:schemeClr val="tx1"/>
            </a:solidFill>
          </a:endParaRPr>
        </a:p>
      </dgm:t>
    </dgm:pt>
    <dgm:pt modelId="{3BA8C8BF-F53B-47E7-8799-AE81C353F179}" type="pres">
      <dgm:prSet presAssocID="{F246F575-02BE-401B-968C-51E4E8A50229}" presName="linear" presStyleCnt="0">
        <dgm:presLayoutVars>
          <dgm:dir/>
          <dgm:resizeHandles val="exact"/>
        </dgm:presLayoutVars>
      </dgm:prSet>
      <dgm:spPr/>
    </dgm:pt>
    <dgm:pt modelId="{CE698974-D7B8-466C-B0BF-55BCFD81DFCF}" type="pres">
      <dgm:prSet presAssocID="{D010A626-AF85-4CE5-9C40-FEA7F8BF5580}" presName="comp" presStyleCnt="0"/>
      <dgm:spPr/>
    </dgm:pt>
    <dgm:pt modelId="{3C359200-63D7-4B46-9599-34FB842F4C4A}" type="pres">
      <dgm:prSet presAssocID="{D010A626-AF85-4CE5-9C40-FEA7F8BF5580}" presName="box" presStyleLbl="node1" presStyleIdx="0" presStyleCnt="4"/>
      <dgm:spPr/>
    </dgm:pt>
    <dgm:pt modelId="{F013198F-54C6-43AE-9107-2935BF1ECD2A}" type="pres">
      <dgm:prSet presAssocID="{D010A626-AF85-4CE5-9C40-FEA7F8BF5580}" presName="img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2000" b="-52000"/>
          </a:stretch>
        </a:blipFill>
      </dgm:spPr>
    </dgm:pt>
    <dgm:pt modelId="{10B2F9AC-064B-4311-8B43-4AD99E137412}" type="pres">
      <dgm:prSet presAssocID="{D010A626-AF85-4CE5-9C40-FEA7F8BF5580}" presName="text" presStyleLbl="node1" presStyleIdx="0" presStyleCnt="4">
        <dgm:presLayoutVars>
          <dgm:bulletEnabled val="1"/>
        </dgm:presLayoutVars>
      </dgm:prSet>
      <dgm:spPr/>
    </dgm:pt>
    <dgm:pt modelId="{C1CD8001-F864-4835-8555-71CEF157D840}" type="pres">
      <dgm:prSet presAssocID="{F07AB5E6-6D11-4184-A712-A337A7E83D97}" presName="spacer" presStyleCnt="0"/>
      <dgm:spPr/>
    </dgm:pt>
    <dgm:pt modelId="{861B4167-B424-42B5-871E-D15133736A3B}" type="pres">
      <dgm:prSet presAssocID="{ADC7690A-DCF1-4B80-9438-84B57D2A24BE}" presName="comp" presStyleCnt="0"/>
      <dgm:spPr/>
    </dgm:pt>
    <dgm:pt modelId="{FC1FF8D4-49FB-414F-963F-5894746BD983}" type="pres">
      <dgm:prSet presAssocID="{ADC7690A-DCF1-4B80-9438-84B57D2A24BE}" presName="box" presStyleLbl="node1" presStyleIdx="1" presStyleCnt="4"/>
      <dgm:spPr/>
    </dgm:pt>
    <dgm:pt modelId="{DF6FD2ED-9684-44ED-B9DE-4C018B6D12F6}" type="pres">
      <dgm:prSet presAssocID="{ADC7690A-DCF1-4B80-9438-84B57D2A24BE}" presName="img" presStyleLbl="fgImgPlace1" presStyleIdx="1" presStyleCnt="4" custScaleY="10883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2000" b="-52000"/>
          </a:stretch>
        </a:blipFill>
      </dgm:spPr>
    </dgm:pt>
    <dgm:pt modelId="{022773BF-EEA6-4134-9AD3-DB3D543F67E2}" type="pres">
      <dgm:prSet presAssocID="{ADC7690A-DCF1-4B80-9438-84B57D2A24BE}" presName="text" presStyleLbl="node1" presStyleIdx="1" presStyleCnt="4">
        <dgm:presLayoutVars>
          <dgm:bulletEnabled val="1"/>
        </dgm:presLayoutVars>
      </dgm:prSet>
      <dgm:spPr/>
    </dgm:pt>
    <dgm:pt modelId="{0939A709-8C90-4FEA-BE6F-E2D73C8BDD62}" type="pres">
      <dgm:prSet presAssocID="{E7531989-A90D-4085-9290-AF48434104ED}" presName="spacer" presStyleCnt="0"/>
      <dgm:spPr/>
    </dgm:pt>
    <dgm:pt modelId="{8D905497-E628-4D7F-B886-31EAB42C3472}" type="pres">
      <dgm:prSet presAssocID="{B17DFB1E-AFDA-4882-9394-1155ED3B6D27}" presName="comp" presStyleCnt="0"/>
      <dgm:spPr/>
    </dgm:pt>
    <dgm:pt modelId="{DFCF1D89-FE53-4595-8837-6B5795FEE6D0}" type="pres">
      <dgm:prSet presAssocID="{B17DFB1E-AFDA-4882-9394-1155ED3B6D27}" presName="box" presStyleLbl="node1" presStyleIdx="2" presStyleCnt="4"/>
      <dgm:spPr/>
    </dgm:pt>
    <dgm:pt modelId="{A8E6A934-4484-4309-B226-B98EEF0FC44D}" type="pres">
      <dgm:prSet presAssocID="{B17DFB1E-AFDA-4882-9394-1155ED3B6D27}" presName="img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2000" b="-52000"/>
          </a:stretch>
        </a:blipFill>
      </dgm:spPr>
    </dgm:pt>
    <dgm:pt modelId="{099635F2-5256-4F9C-99E6-9D0BB16D2800}" type="pres">
      <dgm:prSet presAssocID="{B17DFB1E-AFDA-4882-9394-1155ED3B6D27}" presName="text" presStyleLbl="node1" presStyleIdx="2" presStyleCnt="4">
        <dgm:presLayoutVars>
          <dgm:bulletEnabled val="1"/>
        </dgm:presLayoutVars>
      </dgm:prSet>
      <dgm:spPr/>
    </dgm:pt>
    <dgm:pt modelId="{5A2C25B4-F013-418C-BD55-2AECAF999903}" type="pres">
      <dgm:prSet presAssocID="{4A7895FC-0781-4BE0-8F69-FA8856E8181F}" presName="spacer" presStyleCnt="0"/>
      <dgm:spPr/>
    </dgm:pt>
    <dgm:pt modelId="{A21736F5-E177-4470-BEC7-F0F9CEC3F88D}" type="pres">
      <dgm:prSet presAssocID="{4FC43F3B-9E87-4087-86EA-21E963CD85BE}" presName="comp" presStyleCnt="0"/>
      <dgm:spPr/>
    </dgm:pt>
    <dgm:pt modelId="{E17BE4CE-0F90-48F8-85D1-CBC212FEAB1F}" type="pres">
      <dgm:prSet presAssocID="{4FC43F3B-9E87-4087-86EA-21E963CD85BE}" presName="box" presStyleLbl="node1" presStyleIdx="3" presStyleCnt="4"/>
      <dgm:spPr/>
    </dgm:pt>
    <dgm:pt modelId="{833DC1F6-4EDF-4FC0-BB41-5A860AA78A0B}" type="pres">
      <dgm:prSet presAssocID="{4FC43F3B-9E87-4087-86EA-21E963CD85BE}" presName="img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2000" b="-52000"/>
          </a:stretch>
        </a:blipFill>
      </dgm:spPr>
    </dgm:pt>
    <dgm:pt modelId="{E4C218BC-D2CB-4A00-8455-30FDEE436142}" type="pres">
      <dgm:prSet presAssocID="{4FC43F3B-9E87-4087-86EA-21E963CD85BE}" presName="text" presStyleLbl="node1" presStyleIdx="3" presStyleCnt="4">
        <dgm:presLayoutVars>
          <dgm:bulletEnabled val="1"/>
        </dgm:presLayoutVars>
      </dgm:prSet>
      <dgm:spPr/>
    </dgm:pt>
  </dgm:ptLst>
  <dgm:cxnLst>
    <dgm:cxn modelId="{BAFC3021-F347-4FD4-ADDE-F32DF1550B08}" type="presOf" srcId="{D010A626-AF85-4CE5-9C40-FEA7F8BF5580}" destId="{10B2F9AC-064B-4311-8B43-4AD99E137412}" srcOrd="1" destOrd="0" presId="urn:microsoft.com/office/officeart/2005/8/layout/vList4"/>
    <dgm:cxn modelId="{B8F4E934-8396-47CC-976E-3B72B9219889}" type="presOf" srcId="{D010A626-AF85-4CE5-9C40-FEA7F8BF5580}" destId="{3C359200-63D7-4B46-9599-34FB842F4C4A}" srcOrd="0" destOrd="0" presId="urn:microsoft.com/office/officeart/2005/8/layout/vList4"/>
    <dgm:cxn modelId="{64949D5C-A5C7-408B-B91C-17684E29ACB2}" type="presOf" srcId="{B17DFB1E-AFDA-4882-9394-1155ED3B6D27}" destId="{099635F2-5256-4F9C-99E6-9D0BB16D2800}" srcOrd="1" destOrd="0" presId="urn:microsoft.com/office/officeart/2005/8/layout/vList4"/>
    <dgm:cxn modelId="{9DD33172-C6CC-4549-9B73-024D4B239640}" type="presOf" srcId="{B17DFB1E-AFDA-4882-9394-1155ED3B6D27}" destId="{DFCF1D89-FE53-4595-8837-6B5795FEE6D0}" srcOrd="0" destOrd="0" presId="urn:microsoft.com/office/officeart/2005/8/layout/vList4"/>
    <dgm:cxn modelId="{888BCB74-5C3F-40B8-94E9-E2A588D3259D}" type="presOf" srcId="{ADC7690A-DCF1-4B80-9438-84B57D2A24BE}" destId="{FC1FF8D4-49FB-414F-963F-5894746BD983}" srcOrd="0" destOrd="0" presId="urn:microsoft.com/office/officeart/2005/8/layout/vList4"/>
    <dgm:cxn modelId="{B5404984-5513-4FCD-A44B-534334A0768F}" srcId="{F246F575-02BE-401B-968C-51E4E8A50229}" destId="{4FC43F3B-9E87-4087-86EA-21E963CD85BE}" srcOrd="3" destOrd="0" parTransId="{E8C0A1DE-E783-4787-B70C-21A3D76ABBA8}" sibTransId="{EF991855-F5E9-4075-BE74-0A5340F1B969}"/>
    <dgm:cxn modelId="{2D678F84-E097-430D-A3AC-1923E5028D54}" type="presOf" srcId="{4FC43F3B-9E87-4087-86EA-21E963CD85BE}" destId="{E17BE4CE-0F90-48F8-85D1-CBC212FEAB1F}" srcOrd="0" destOrd="0" presId="urn:microsoft.com/office/officeart/2005/8/layout/vList4"/>
    <dgm:cxn modelId="{72FA058C-4D62-462C-942A-608D0961B487}" srcId="{F246F575-02BE-401B-968C-51E4E8A50229}" destId="{D010A626-AF85-4CE5-9C40-FEA7F8BF5580}" srcOrd="0" destOrd="0" parTransId="{8CB03FDC-BF1D-460E-ADBB-057395AFDA6A}" sibTransId="{F07AB5E6-6D11-4184-A712-A337A7E83D97}"/>
    <dgm:cxn modelId="{CB878B8D-4A28-4A8C-A7AD-61060C163064}" type="presOf" srcId="{ADC7690A-DCF1-4B80-9438-84B57D2A24BE}" destId="{022773BF-EEA6-4134-9AD3-DB3D543F67E2}" srcOrd="1" destOrd="0" presId="urn:microsoft.com/office/officeart/2005/8/layout/vList4"/>
    <dgm:cxn modelId="{3B8A9DA7-C1FD-48F7-A73E-A3B32883B868}" srcId="{F246F575-02BE-401B-968C-51E4E8A50229}" destId="{B17DFB1E-AFDA-4882-9394-1155ED3B6D27}" srcOrd="2" destOrd="0" parTransId="{3D3E58A0-93DB-4706-9B6D-9C443F7330B5}" sibTransId="{4A7895FC-0781-4BE0-8F69-FA8856E8181F}"/>
    <dgm:cxn modelId="{DBAE70D0-3DE7-4459-A517-A8C7E980B64E}" srcId="{F246F575-02BE-401B-968C-51E4E8A50229}" destId="{ADC7690A-DCF1-4B80-9438-84B57D2A24BE}" srcOrd="1" destOrd="0" parTransId="{D876362A-D673-437A-AEF2-CC0DBC01C86C}" sibTransId="{E7531989-A90D-4085-9290-AF48434104ED}"/>
    <dgm:cxn modelId="{7178C1FB-A85E-499D-AA05-F05353A24BDD}" type="presOf" srcId="{4FC43F3B-9E87-4087-86EA-21E963CD85BE}" destId="{E4C218BC-D2CB-4A00-8455-30FDEE436142}" srcOrd="1" destOrd="0" presId="urn:microsoft.com/office/officeart/2005/8/layout/vList4"/>
    <dgm:cxn modelId="{41DC6AFE-0648-4A84-9BB0-54DE1B0E3A6B}" type="presOf" srcId="{F246F575-02BE-401B-968C-51E4E8A50229}" destId="{3BA8C8BF-F53B-47E7-8799-AE81C353F179}" srcOrd="0" destOrd="0" presId="urn:microsoft.com/office/officeart/2005/8/layout/vList4"/>
    <dgm:cxn modelId="{9AB7F27C-2DEA-42D6-AA71-F9502ABCD094}" type="presParOf" srcId="{3BA8C8BF-F53B-47E7-8799-AE81C353F179}" destId="{CE698974-D7B8-466C-B0BF-55BCFD81DFCF}" srcOrd="0" destOrd="0" presId="urn:microsoft.com/office/officeart/2005/8/layout/vList4"/>
    <dgm:cxn modelId="{3C8B3BBE-64AC-4DB7-96A0-E8D5ADCA4A79}" type="presParOf" srcId="{CE698974-D7B8-466C-B0BF-55BCFD81DFCF}" destId="{3C359200-63D7-4B46-9599-34FB842F4C4A}" srcOrd="0" destOrd="0" presId="urn:microsoft.com/office/officeart/2005/8/layout/vList4"/>
    <dgm:cxn modelId="{78A3382E-28C3-4D8A-847C-8F90E38F45BA}" type="presParOf" srcId="{CE698974-D7B8-466C-B0BF-55BCFD81DFCF}" destId="{F013198F-54C6-43AE-9107-2935BF1ECD2A}" srcOrd="1" destOrd="0" presId="urn:microsoft.com/office/officeart/2005/8/layout/vList4"/>
    <dgm:cxn modelId="{4EAE52EB-D91B-4066-8E9E-9AB96A14096B}" type="presParOf" srcId="{CE698974-D7B8-466C-B0BF-55BCFD81DFCF}" destId="{10B2F9AC-064B-4311-8B43-4AD99E137412}" srcOrd="2" destOrd="0" presId="urn:microsoft.com/office/officeart/2005/8/layout/vList4"/>
    <dgm:cxn modelId="{436DC51B-B605-4415-BE39-9335A1452680}" type="presParOf" srcId="{3BA8C8BF-F53B-47E7-8799-AE81C353F179}" destId="{C1CD8001-F864-4835-8555-71CEF157D840}" srcOrd="1" destOrd="0" presId="urn:microsoft.com/office/officeart/2005/8/layout/vList4"/>
    <dgm:cxn modelId="{DB47A79F-6B75-476D-84EF-06A2162F7B0B}" type="presParOf" srcId="{3BA8C8BF-F53B-47E7-8799-AE81C353F179}" destId="{861B4167-B424-42B5-871E-D15133736A3B}" srcOrd="2" destOrd="0" presId="urn:microsoft.com/office/officeart/2005/8/layout/vList4"/>
    <dgm:cxn modelId="{2C398D00-73C0-4F39-A00F-5EA11EACDCEB}" type="presParOf" srcId="{861B4167-B424-42B5-871E-D15133736A3B}" destId="{FC1FF8D4-49FB-414F-963F-5894746BD983}" srcOrd="0" destOrd="0" presId="urn:microsoft.com/office/officeart/2005/8/layout/vList4"/>
    <dgm:cxn modelId="{066CD459-1F29-4F87-A634-3669BD89DC0A}" type="presParOf" srcId="{861B4167-B424-42B5-871E-D15133736A3B}" destId="{DF6FD2ED-9684-44ED-B9DE-4C018B6D12F6}" srcOrd="1" destOrd="0" presId="urn:microsoft.com/office/officeart/2005/8/layout/vList4"/>
    <dgm:cxn modelId="{5A5D517B-9DBC-4B85-9D88-667E33085CFF}" type="presParOf" srcId="{861B4167-B424-42B5-871E-D15133736A3B}" destId="{022773BF-EEA6-4134-9AD3-DB3D543F67E2}" srcOrd="2" destOrd="0" presId="urn:microsoft.com/office/officeart/2005/8/layout/vList4"/>
    <dgm:cxn modelId="{40A72405-0DF8-4864-9836-4A24B2B6B318}" type="presParOf" srcId="{3BA8C8BF-F53B-47E7-8799-AE81C353F179}" destId="{0939A709-8C90-4FEA-BE6F-E2D73C8BDD62}" srcOrd="3" destOrd="0" presId="urn:microsoft.com/office/officeart/2005/8/layout/vList4"/>
    <dgm:cxn modelId="{0A045BF9-9C7C-4DF2-AD6D-E3B484D99C48}" type="presParOf" srcId="{3BA8C8BF-F53B-47E7-8799-AE81C353F179}" destId="{8D905497-E628-4D7F-B886-31EAB42C3472}" srcOrd="4" destOrd="0" presId="urn:microsoft.com/office/officeart/2005/8/layout/vList4"/>
    <dgm:cxn modelId="{68FCC357-3C3F-44D2-9C1B-A8D2C5544D1D}" type="presParOf" srcId="{8D905497-E628-4D7F-B886-31EAB42C3472}" destId="{DFCF1D89-FE53-4595-8837-6B5795FEE6D0}" srcOrd="0" destOrd="0" presId="urn:microsoft.com/office/officeart/2005/8/layout/vList4"/>
    <dgm:cxn modelId="{A06BB3C3-3644-4DE6-8CB2-4682259E5FE7}" type="presParOf" srcId="{8D905497-E628-4D7F-B886-31EAB42C3472}" destId="{A8E6A934-4484-4309-B226-B98EEF0FC44D}" srcOrd="1" destOrd="0" presId="urn:microsoft.com/office/officeart/2005/8/layout/vList4"/>
    <dgm:cxn modelId="{8BBCF483-50AC-4417-BC44-AC04BEBE720D}" type="presParOf" srcId="{8D905497-E628-4D7F-B886-31EAB42C3472}" destId="{099635F2-5256-4F9C-99E6-9D0BB16D2800}" srcOrd="2" destOrd="0" presId="urn:microsoft.com/office/officeart/2005/8/layout/vList4"/>
    <dgm:cxn modelId="{7B91DCCA-BBAF-4B08-8C7C-696FB20B8E8A}" type="presParOf" srcId="{3BA8C8BF-F53B-47E7-8799-AE81C353F179}" destId="{5A2C25B4-F013-418C-BD55-2AECAF999903}" srcOrd="5" destOrd="0" presId="urn:microsoft.com/office/officeart/2005/8/layout/vList4"/>
    <dgm:cxn modelId="{825354F0-C280-42F0-B70C-F2D0C338C050}" type="presParOf" srcId="{3BA8C8BF-F53B-47E7-8799-AE81C353F179}" destId="{A21736F5-E177-4470-BEC7-F0F9CEC3F88D}" srcOrd="6" destOrd="0" presId="urn:microsoft.com/office/officeart/2005/8/layout/vList4"/>
    <dgm:cxn modelId="{2A90A732-F9F7-4CD6-87DA-49C89BA9CBF7}" type="presParOf" srcId="{A21736F5-E177-4470-BEC7-F0F9CEC3F88D}" destId="{E17BE4CE-0F90-48F8-85D1-CBC212FEAB1F}" srcOrd="0" destOrd="0" presId="urn:microsoft.com/office/officeart/2005/8/layout/vList4"/>
    <dgm:cxn modelId="{FF6D91F1-2EAD-43C7-9C1B-DFC27EC45D30}" type="presParOf" srcId="{A21736F5-E177-4470-BEC7-F0F9CEC3F88D}" destId="{833DC1F6-4EDF-4FC0-BB41-5A860AA78A0B}" srcOrd="1" destOrd="0" presId="urn:microsoft.com/office/officeart/2005/8/layout/vList4"/>
    <dgm:cxn modelId="{ADBF3739-BB1D-4D10-8556-933F5EB81C89}" type="presParOf" srcId="{A21736F5-E177-4470-BEC7-F0F9CEC3F88D}" destId="{E4C218BC-D2CB-4A00-8455-30FDEE43614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7CDD4A-6755-4DCB-82A5-0B517B2770DB}" type="doc">
      <dgm:prSet loTypeId="urn:microsoft.com/office/officeart/2005/8/layout/vList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uk-UA"/>
        </a:p>
      </dgm:t>
    </dgm:pt>
    <dgm:pt modelId="{F003D0FB-1CE6-44F3-8097-535055EF1ED3}">
      <dgm:prSet/>
      <dgm:spPr/>
      <dgm:t>
        <a:bodyPr/>
        <a:lstStyle/>
        <a:p>
          <a:pPr rtl="0"/>
          <a:r>
            <a:rPr lang="uk-UA">
              <a:solidFill>
                <a:schemeClr val="tx1"/>
              </a:solidFill>
            </a:rPr>
            <a:t>• Підтримка протягом навчання. Учні пояснюють </a:t>
          </a:r>
          <a:r>
            <a:rPr lang="en-GB">
              <a:solidFill>
                <a:schemeClr val="tx1"/>
              </a:solidFill>
            </a:rPr>
            <a:t>ChatGPT </a:t>
          </a:r>
          <a:r>
            <a:rPr lang="uk-UA">
              <a:solidFill>
                <a:schemeClr val="tx1"/>
              </a:solidFill>
            </a:rPr>
            <a:t>свій поточний рівень розуміння та просять допомогти у подальшому вивченні матеріалу або поглибити свої знання з певної теми. ШІ може запропонувати різні ігри, вправи та інші завдання, щоб покращити знання та навички.</a:t>
          </a:r>
        </a:p>
      </dgm:t>
    </dgm:pt>
    <dgm:pt modelId="{4F9B236A-C73E-496A-9762-76DD9F17A82C}" type="parTrans" cxnId="{A7A87D38-8606-418D-A877-8D4A4521D876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C4F437D3-F880-4A35-AF1E-2C5CE0BA4927}" type="sibTrans" cxnId="{A7A87D38-8606-418D-A877-8D4A4521D876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38E14040-631C-4859-A217-5134E968DAA5}">
      <dgm:prSet/>
      <dgm:spPr/>
      <dgm:t>
        <a:bodyPr/>
        <a:lstStyle/>
        <a:p>
          <a:pPr rtl="0"/>
          <a:r>
            <a:rPr lang="uk-UA">
              <a:solidFill>
                <a:schemeClr val="tx1"/>
              </a:solidFill>
            </a:rPr>
            <a:t>• Допомога в оцінюванні. Учні спілкуються з </a:t>
          </a:r>
          <a:r>
            <a:rPr lang="en-GB">
              <a:solidFill>
                <a:schemeClr val="tx1"/>
              </a:solidFill>
            </a:rPr>
            <a:t>ChatGPT </a:t>
          </a:r>
          <a:r>
            <a:rPr lang="uk-UA">
              <a:solidFill>
                <a:schemeClr val="tx1"/>
              </a:solidFill>
            </a:rPr>
            <a:t>на визначену навчальну тему. Наприклад, вивчений розділ з певного предмета. А потім просять оцінити рівень їхніх знань.</a:t>
          </a:r>
        </a:p>
      </dgm:t>
    </dgm:pt>
    <dgm:pt modelId="{9D22F13D-12B8-4B9E-A391-9A7F055778C2}" type="parTrans" cxnId="{CD910F82-79B5-4C71-A552-F760E464B8C1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E2E8AE66-B090-46EA-9F00-BDB0AFC088CA}" type="sibTrans" cxnId="{CD910F82-79B5-4C71-A552-F760E464B8C1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589D5DB3-2536-493E-B880-013E202994C9}">
      <dgm:prSet/>
      <dgm:spPr/>
      <dgm:t>
        <a:bodyPr/>
        <a:lstStyle/>
        <a:p>
          <a:pPr rtl="0"/>
          <a:r>
            <a:rPr lang="uk-UA">
              <a:solidFill>
                <a:schemeClr val="tx1"/>
              </a:solidFill>
            </a:rPr>
            <a:t>• ШІ-асистент учителя. Педагоги можуть використовувати </a:t>
          </a:r>
          <a:r>
            <a:rPr lang="en-GB">
              <a:solidFill>
                <a:schemeClr val="tx1"/>
              </a:solidFill>
            </a:rPr>
            <a:t>ChatGPT </a:t>
          </a:r>
          <a:r>
            <a:rPr lang="uk-UA">
              <a:solidFill>
                <a:schemeClr val="tx1"/>
              </a:solidFill>
            </a:rPr>
            <a:t>для розробки навчального контенту. Наприклад, він згенерує запитання для обговорення, теми творів, вправи. Також ШІ може дати поради, як допомогти учням при вивченні певної навчальної теми.</a:t>
          </a:r>
        </a:p>
      </dgm:t>
    </dgm:pt>
    <dgm:pt modelId="{035B13CB-DCAF-4B3B-892F-F398B26185DB}" type="parTrans" cxnId="{B86BF7E5-7B53-4D0D-BAF7-C3724860F516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970B1ADC-6BD7-4433-908D-6B1B52D873ED}" type="sibTrans" cxnId="{B86BF7E5-7B53-4D0D-BAF7-C3724860F516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CA248301-9004-4CE1-97EE-4820AA9C49BF}">
      <dgm:prSet/>
      <dgm:spPr/>
      <dgm:t>
        <a:bodyPr/>
        <a:lstStyle/>
        <a:p>
          <a:pPr rtl="0"/>
          <a:r>
            <a:rPr lang="uk-UA">
              <a:solidFill>
                <a:schemeClr val="tx1"/>
              </a:solidFill>
            </a:rPr>
            <a:t>• Допомога освітянам з програмою. Педагоги можуть звернутись до </a:t>
          </a:r>
          <a:r>
            <a:rPr lang="en-GB">
              <a:solidFill>
                <a:schemeClr val="tx1"/>
              </a:solidFill>
            </a:rPr>
            <a:t>ChatGPT </a:t>
          </a:r>
          <a:r>
            <a:rPr lang="uk-UA">
              <a:solidFill>
                <a:schemeClr val="tx1"/>
              </a:solidFill>
            </a:rPr>
            <a:t>для оновлення навчальної програми. Він запропонує нові рубрики для оцінювання, ідеї для покращення програми, наприклад, як зробити її більш доступною для учнів.</a:t>
          </a:r>
        </a:p>
      </dgm:t>
    </dgm:pt>
    <dgm:pt modelId="{83EF119E-2F58-42E8-B390-A0A1EE262A5F}" type="parTrans" cxnId="{2B325D63-B6AF-49A6-8A92-B620FC7F8AA0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A2A90E7B-CF33-49F4-9FAF-C7D1C92C7ECD}" type="sibTrans" cxnId="{2B325D63-B6AF-49A6-8A92-B620FC7F8AA0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66A04B81-1A75-430B-9EF4-7F9FA81E25A3}" type="pres">
      <dgm:prSet presAssocID="{AB7CDD4A-6755-4DCB-82A5-0B517B2770DB}" presName="linear" presStyleCnt="0">
        <dgm:presLayoutVars>
          <dgm:dir/>
          <dgm:resizeHandles val="exact"/>
        </dgm:presLayoutVars>
      </dgm:prSet>
      <dgm:spPr/>
    </dgm:pt>
    <dgm:pt modelId="{89FE9630-E0DE-408B-BD6C-73CFFFED2518}" type="pres">
      <dgm:prSet presAssocID="{F003D0FB-1CE6-44F3-8097-535055EF1ED3}" presName="comp" presStyleCnt="0"/>
      <dgm:spPr/>
    </dgm:pt>
    <dgm:pt modelId="{6D3592C0-6A9D-4EAA-9CB4-B6472842A6E9}" type="pres">
      <dgm:prSet presAssocID="{F003D0FB-1CE6-44F3-8097-535055EF1ED3}" presName="box" presStyleLbl="node1" presStyleIdx="0" presStyleCnt="4"/>
      <dgm:spPr/>
    </dgm:pt>
    <dgm:pt modelId="{E55FA57E-26F4-4759-90DA-CCCEE6C345EA}" type="pres">
      <dgm:prSet presAssocID="{F003D0FB-1CE6-44F3-8097-535055EF1ED3}" presName="img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</dgm:spPr>
    </dgm:pt>
    <dgm:pt modelId="{5E807C34-FE4A-4757-BB3E-12529984C02D}" type="pres">
      <dgm:prSet presAssocID="{F003D0FB-1CE6-44F3-8097-535055EF1ED3}" presName="text" presStyleLbl="node1" presStyleIdx="0" presStyleCnt="4">
        <dgm:presLayoutVars>
          <dgm:bulletEnabled val="1"/>
        </dgm:presLayoutVars>
      </dgm:prSet>
      <dgm:spPr/>
    </dgm:pt>
    <dgm:pt modelId="{3F9CED9C-0EB3-4D24-BCA0-61B4B40CD287}" type="pres">
      <dgm:prSet presAssocID="{C4F437D3-F880-4A35-AF1E-2C5CE0BA4927}" presName="spacer" presStyleCnt="0"/>
      <dgm:spPr/>
    </dgm:pt>
    <dgm:pt modelId="{2DC074C6-3771-46CC-ACDF-CD5E2BF18A30}" type="pres">
      <dgm:prSet presAssocID="{38E14040-631C-4859-A217-5134E968DAA5}" presName="comp" presStyleCnt="0"/>
      <dgm:spPr/>
    </dgm:pt>
    <dgm:pt modelId="{CCD49D51-E561-443E-B1CF-9B32EC282065}" type="pres">
      <dgm:prSet presAssocID="{38E14040-631C-4859-A217-5134E968DAA5}" presName="box" presStyleLbl="node1" presStyleIdx="1" presStyleCnt="4"/>
      <dgm:spPr/>
    </dgm:pt>
    <dgm:pt modelId="{3499092F-1F58-4AE6-84F3-FC47F3EA7329}" type="pres">
      <dgm:prSet presAssocID="{38E14040-631C-4859-A217-5134E968DAA5}" presName="img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</dgm:spPr>
    </dgm:pt>
    <dgm:pt modelId="{3629FADF-0312-4D9F-A11C-6F1625285398}" type="pres">
      <dgm:prSet presAssocID="{38E14040-631C-4859-A217-5134E968DAA5}" presName="text" presStyleLbl="node1" presStyleIdx="1" presStyleCnt="4">
        <dgm:presLayoutVars>
          <dgm:bulletEnabled val="1"/>
        </dgm:presLayoutVars>
      </dgm:prSet>
      <dgm:spPr/>
    </dgm:pt>
    <dgm:pt modelId="{3CDB96B4-7062-461C-80D7-7D70754EC51A}" type="pres">
      <dgm:prSet presAssocID="{E2E8AE66-B090-46EA-9F00-BDB0AFC088CA}" presName="spacer" presStyleCnt="0"/>
      <dgm:spPr/>
    </dgm:pt>
    <dgm:pt modelId="{8DF17C07-3CAA-4759-A71D-8DE2A11BF7E2}" type="pres">
      <dgm:prSet presAssocID="{589D5DB3-2536-493E-B880-013E202994C9}" presName="comp" presStyleCnt="0"/>
      <dgm:spPr/>
    </dgm:pt>
    <dgm:pt modelId="{F1089EB7-10DF-4470-804F-2CEC438723E2}" type="pres">
      <dgm:prSet presAssocID="{589D5DB3-2536-493E-B880-013E202994C9}" presName="box" presStyleLbl="node1" presStyleIdx="2" presStyleCnt="4"/>
      <dgm:spPr/>
    </dgm:pt>
    <dgm:pt modelId="{60F01AC3-EF46-4A67-820D-12447150B9BF}" type="pres">
      <dgm:prSet presAssocID="{589D5DB3-2536-493E-B880-013E202994C9}" presName="img" presStyleLbl="fgImgPlace1" presStyleIdx="2" presStyleCnt="4" custLinFactNeighborX="463" custLinFactNeighborY="-87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</dgm:spPr>
    </dgm:pt>
    <dgm:pt modelId="{BE592162-6AF6-4C91-BAC4-C19311FCC5DC}" type="pres">
      <dgm:prSet presAssocID="{589D5DB3-2536-493E-B880-013E202994C9}" presName="text" presStyleLbl="node1" presStyleIdx="2" presStyleCnt="4">
        <dgm:presLayoutVars>
          <dgm:bulletEnabled val="1"/>
        </dgm:presLayoutVars>
      </dgm:prSet>
      <dgm:spPr/>
    </dgm:pt>
    <dgm:pt modelId="{E4DE76F3-859B-4986-AB33-1F775034855D}" type="pres">
      <dgm:prSet presAssocID="{970B1ADC-6BD7-4433-908D-6B1B52D873ED}" presName="spacer" presStyleCnt="0"/>
      <dgm:spPr/>
    </dgm:pt>
    <dgm:pt modelId="{253D8282-36D8-4F5B-9D89-C09958B2E54B}" type="pres">
      <dgm:prSet presAssocID="{CA248301-9004-4CE1-97EE-4820AA9C49BF}" presName="comp" presStyleCnt="0"/>
      <dgm:spPr/>
    </dgm:pt>
    <dgm:pt modelId="{95B238B7-2812-409C-8542-294CCADF22AC}" type="pres">
      <dgm:prSet presAssocID="{CA248301-9004-4CE1-97EE-4820AA9C49BF}" presName="box" presStyleLbl="node1" presStyleIdx="3" presStyleCnt="4"/>
      <dgm:spPr/>
    </dgm:pt>
    <dgm:pt modelId="{9DE6801B-1A1D-4CC8-A81A-817DF08AC755}" type="pres">
      <dgm:prSet presAssocID="{CA248301-9004-4CE1-97EE-4820AA9C49BF}" presName="img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</dgm:spPr>
    </dgm:pt>
    <dgm:pt modelId="{405C4F6E-F793-4B6E-BC58-282716CC6D18}" type="pres">
      <dgm:prSet presAssocID="{CA248301-9004-4CE1-97EE-4820AA9C49BF}" presName="text" presStyleLbl="node1" presStyleIdx="3" presStyleCnt="4">
        <dgm:presLayoutVars>
          <dgm:bulletEnabled val="1"/>
        </dgm:presLayoutVars>
      </dgm:prSet>
      <dgm:spPr/>
    </dgm:pt>
  </dgm:ptLst>
  <dgm:cxnLst>
    <dgm:cxn modelId="{4464E419-C985-4EDA-A849-56D83733D7BE}" type="presOf" srcId="{F003D0FB-1CE6-44F3-8097-535055EF1ED3}" destId="{5E807C34-FE4A-4757-BB3E-12529984C02D}" srcOrd="1" destOrd="0" presId="urn:microsoft.com/office/officeart/2005/8/layout/vList4"/>
    <dgm:cxn modelId="{2F58B233-575C-40D6-9922-07A5D2CA1DC4}" type="presOf" srcId="{589D5DB3-2536-493E-B880-013E202994C9}" destId="{BE592162-6AF6-4C91-BAC4-C19311FCC5DC}" srcOrd="1" destOrd="0" presId="urn:microsoft.com/office/officeart/2005/8/layout/vList4"/>
    <dgm:cxn modelId="{A7A87D38-8606-418D-A877-8D4A4521D876}" srcId="{AB7CDD4A-6755-4DCB-82A5-0B517B2770DB}" destId="{F003D0FB-1CE6-44F3-8097-535055EF1ED3}" srcOrd="0" destOrd="0" parTransId="{4F9B236A-C73E-496A-9762-76DD9F17A82C}" sibTransId="{C4F437D3-F880-4A35-AF1E-2C5CE0BA4927}"/>
    <dgm:cxn modelId="{77AC1C39-DA18-4EE4-8806-4FEE77EA5789}" type="presOf" srcId="{38E14040-631C-4859-A217-5134E968DAA5}" destId="{CCD49D51-E561-443E-B1CF-9B32EC282065}" srcOrd="0" destOrd="0" presId="urn:microsoft.com/office/officeart/2005/8/layout/vList4"/>
    <dgm:cxn modelId="{2B325D63-B6AF-49A6-8A92-B620FC7F8AA0}" srcId="{AB7CDD4A-6755-4DCB-82A5-0B517B2770DB}" destId="{CA248301-9004-4CE1-97EE-4820AA9C49BF}" srcOrd="3" destOrd="0" parTransId="{83EF119E-2F58-42E8-B390-A0A1EE262A5F}" sibTransId="{A2A90E7B-CF33-49F4-9FAF-C7D1C92C7ECD}"/>
    <dgm:cxn modelId="{F09A914C-D845-4EBB-AEB2-33C6A2C4C18A}" type="presOf" srcId="{F003D0FB-1CE6-44F3-8097-535055EF1ED3}" destId="{6D3592C0-6A9D-4EAA-9CB4-B6472842A6E9}" srcOrd="0" destOrd="0" presId="urn:microsoft.com/office/officeart/2005/8/layout/vList4"/>
    <dgm:cxn modelId="{7C226453-B7B3-4ED6-B712-24DBE3C1157C}" type="presOf" srcId="{38E14040-631C-4859-A217-5134E968DAA5}" destId="{3629FADF-0312-4D9F-A11C-6F1625285398}" srcOrd="1" destOrd="0" presId="urn:microsoft.com/office/officeart/2005/8/layout/vList4"/>
    <dgm:cxn modelId="{CD910F82-79B5-4C71-A552-F760E464B8C1}" srcId="{AB7CDD4A-6755-4DCB-82A5-0B517B2770DB}" destId="{38E14040-631C-4859-A217-5134E968DAA5}" srcOrd="1" destOrd="0" parTransId="{9D22F13D-12B8-4B9E-A391-9A7F055778C2}" sibTransId="{E2E8AE66-B090-46EA-9F00-BDB0AFC088CA}"/>
    <dgm:cxn modelId="{48C72883-7DCC-4E32-98F4-A21E2CCC27F3}" type="presOf" srcId="{CA248301-9004-4CE1-97EE-4820AA9C49BF}" destId="{405C4F6E-F793-4B6E-BC58-282716CC6D18}" srcOrd="1" destOrd="0" presId="urn:microsoft.com/office/officeart/2005/8/layout/vList4"/>
    <dgm:cxn modelId="{FCAA5E8D-2A63-4447-8058-360AD69D3887}" type="presOf" srcId="{AB7CDD4A-6755-4DCB-82A5-0B517B2770DB}" destId="{66A04B81-1A75-430B-9EF4-7F9FA81E25A3}" srcOrd="0" destOrd="0" presId="urn:microsoft.com/office/officeart/2005/8/layout/vList4"/>
    <dgm:cxn modelId="{D40D87B5-F435-4F70-9081-B29A8F2BC264}" type="presOf" srcId="{CA248301-9004-4CE1-97EE-4820AA9C49BF}" destId="{95B238B7-2812-409C-8542-294CCADF22AC}" srcOrd="0" destOrd="0" presId="urn:microsoft.com/office/officeart/2005/8/layout/vList4"/>
    <dgm:cxn modelId="{B86BF7E5-7B53-4D0D-BAF7-C3724860F516}" srcId="{AB7CDD4A-6755-4DCB-82A5-0B517B2770DB}" destId="{589D5DB3-2536-493E-B880-013E202994C9}" srcOrd="2" destOrd="0" parTransId="{035B13CB-DCAF-4B3B-892F-F398B26185DB}" sibTransId="{970B1ADC-6BD7-4433-908D-6B1B52D873ED}"/>
    <dgm:cxn modelId="{F0C137EA-8099-464D-AC1B-0816605326F0}" type="presOf" srcId="{589D5DB3-2536-493E-B880-013E202994C9}" destId="{F1089EB7-10DF-4470-804F-2CEC438723E2}" srcOrd="0" destOrd="0" presId="urn:microsoft.com/office/officeart/2005/8/layout/vList4"/>
    <dgm:cxn modelId="{7F508B3B-0724-4E7F-AEF7-83C0C72CA1BF}" type="presParOf" srcId="{66A04B81-1A75-430B-9EF4-7F9FA81E25A3}" destId="{89FE9630-E0DE-408B-BD6C-73CFFFED2518}" srcOrd="0" destOrd="0" presId="urn:microsoft.com/office/officeart/2005/8/layout/vList4"/>
    <dgm:cxn modelId="{E004D30B-163E-4E55-88F9-6942BE3A0E97}" type="presParOf" srcId="{89FE9630-E0DE-408B-BD6C-73CFFFED2518}" destId="{6D3592C0-6A9D-4EAA-9CB4-B6472842A6E9}" srcOrd="0" destOrd="0" presId="urn:microsoft.com/office/officeart/2005/8/layout/vList4"/>
    <dgm:cxn modelId="{F9578B9F-6CCF-4B12-85B0-A1E6945F39CE}" type="presParOf" srcId="{89FE9630-E0DE-408B-BD6C-73CFFFED2518}" destId="{E55FA57E-26F4-4759-90DA-CCCEE6C345EA}" srcOrd="1" destOrd="0" presId="urn:microsoft.com/office/officeart/2005/8/layout/vList4"/>
    <dgm:cxn modelId="{0572CF02-FBED-4A57-B6F1-9EF60B27A69D}" type="presParOf" srcId="{89FE9630-E0DE-408B-BD6C-73CFFFED2518}" destId="{5E807C34-FE4A-4757-BB3E-12529984C02D}" srcOrd="2" destOrd="0" presId="urn:microsoft.com/office/officeart/2005/8/layout/vList4"/>
    <dgm:cxn modelId="{29192FFD-37AC-4555-A762-C140139F8D94}" type="presParOf" srcId="{66A04B81-1A75-430B-9EF4-7F9FA81E25A3}" destId="{3F9CED9C-0EB3-4D24-BCA0-61B4B40CD287}" srcOrd="1" destOrd="0" presId="urn:microsoft.com/office/officeart/2005/8/layout/vList4"/>
    <dgm:cxn modelId="{B3F05BF7-0A0F-4CA2-ACBF-94416F50F1DC}" type="presParOf" srcId="{66A04B81-1A75-430B-9EF4-7F9FA81E25A3}" destId="{2DC074C6-3771-46CC-ACDF-CD5E2BF18A30}" srcOrd="2" destOrd="0" presId="urn:microsoft.com/office/officeart/2005/8/layout/vList4"/>
    <dgm:cxn modelId="{1A3CFC4E-C349-4ECE-8228-4A4958411912}" type="presParOf" srcId="{2DC074C6-3771-46CC-ACDF-CD5E2BF18A30}" destId="{CCD49D51-E561-443E-B1CF-9B32EC282065}" srcOrd="0" destOrd="0" presId="urn:microsoft.com/office/officeart/2005/8/layout/vList4"/>
    <dgm:cxn modelId="{93CBD583-3AD0-4378-899F-9FB532F5A391}" type="presParOf" srcId="{2DC074C6-3771-46CC-ACDF-CD5E2BF18A30}" destId="{3499092F-1F58-4AE6-84F3-FC47F3EA7329}" srcOrd="1" destOrd="0" presId="urn:microsoft.com/office/officeart/2005/8/layout/vList4"/>
    <dgm:cxn modelId="{91F25D23-6B04-4B29-A3C6-C29DD7729B73}" type="presParOf" srcId="{2DC074C6-3771-46CC-ACDF-CD5E2BF18A30}" destId="{3629FADF-0312-4D9F-A11C-6F1625285398}" srcOrd="2" destOrd="0" presId="urn:microsoft.com/office/officeart/2005/8/layout/vList4"/>
    <dgm:cxn modelId="{76AE59D3-B2EA-4BE2-91D5-F6F76671C7DB}" type="presParOf" srcId="{66A04B81-1A75-430B-9EF4-7F9FA81E25A3}" destId="{3CDB96B4-7062-461C-80D7-7D70754EC51A}" srcOrd="3" destOrd="0" presId="urn:microsoft.com/office/officeart/2005/8/layout/vList4"/>
    <dgm:cxn modelId="{8C91E55A-F695-487F-B3EF-147108B9740F}" type="presParOf" srcId="{66A04B81-1A75-430B-9EF4-7F9FA81E25A3}" destId="{8DF17C07-3CAA-4759-A71D-8DE2A11BF7E2}" srcOrd="4" destOrd="0" presId="urn:microsoft.com/office/officeart/2005/8/layout/vList4"/>
    <dgm:cxn modelId="{A5111165-3F2D-418D-B780-5AFA50A841FD}" type="presParOf" srcId="{8DF17C07-3CAA-4759-A71D-8DE2A11BF7E2}" destId="{F1089EB7-10DF-4470-804F-2CEC438723E2}" srcOrd="0" destOrd="0" presId="urn:microsoft.com/office/officeart/2005/8/layout/vList4"/>
    <dgm:cxn modelId="{89C3F51B-1858-4D61-B7F4-B58F009880F7}" type="presParOf" srcId="{8DF17C07-3CAA-4759-A71D-8DE2A11BF7E2}" destId="{60F01AC3-EF46-4A67-820D-12447150B9BF}" srcOrd="1" destOrd="0" presId="urn:microsoft.com/office/officeart/2005/8/layout/vList4"/>
    <dgm:cxn modelId="{19A5DC9D-0E7A-4388-8006-259CB7855330}" type="presParOf" srcId="{8DF17C07-3CAA-4759-A71D-8DE2A11BF7E2}" destId="{BE592162-6AF6-4C91-BAC4-C19311FCC5DC}" srcOrd="2" destOrd="0" presId="urn:microsoft.com/office/officeart/2005/8/layout/vList4"/>
    <dgm:cxn modelId="{163966CB-DFD4-476E-8C16-92CAE5BDF78B}" type="presParOf" srcId="{66A04B81-1A75-430B-9EF4-7F9FA81E25A3}" destId="{E4DE76F3-859B-4986-AB33-1F775034855D}" srcOrd="5" destOrd="0" presId="urn:microsoft.com/office/officeart/2005/8/layout/vList4"/>
    <dgm:cxn modelId="{5E2F57F5-099F-4FBC-AC30-05E1811CDC15}" type="presParOf" srcId="{66A04B81-1A75-430B-9EF4-7F9FA81E25A3}" destId="{253D8282-36D8-4F5B-9D89-C09958B2E54B}" srcOrd="6" destOrd="0" presId="urn:microsoft.com/office/officeart/2005/8/layout/vList4"/>
    <dgm:cxn modelId="{A41CA909-1273-456E-9462-94EBA7B62934}" type="presParOf" srcId="{253D8282-36D8-4F5B-9D89-C09958B2E54B}" destId="{95B238B7-2812-409C-8542-294CCADF22AC}" srcOrd="0" destOrd="0" presId="urn:microsoft.com/office/officeart/2005/8/layout/vList4"/>
    <dgm:cxn modelId="{F7CAB40B-4F5D-42EA-A126-996182E19C59}" type="presParOf" srcId="{253D8282-36D8-4F5B-9D89-C09958B2E54B}" destId="{9DE6801B-1A1D-4CC8-A81A-817DF08AC755}" srcOrd="1" destOrd="0" presId="urn:microsoft.com/office/officeart/2005/8/layout/vList4"/>
    <dgm:cxn modelId="{9C900515-4AD6-425E-9532-7506BCBC0DA7}" type="presParOf" srcId="{253D8282-36D8-4F5B-9D89-C09958B2E54B}" destId="{405C4F6E-F793-4B6E-BC58-282716CC6D1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359200-63D7-4B46-9599-34FB842F4C4A}">
      <dsp:nvSpPr>
        <dsp:cNvPr id="0" name=""/>
        <dsp:cNvSpPr/>
      </dsp:nvSpPr>
      <dsp:spPr>
        <a:xfrm>
          <a:off x="0" y="0"/>
          <a:ext cx="11663916" cy="143331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just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 dirty="0">
              <a:solidFill>
                <a:schemeClr val="tx1"/>
              </a:solidFill>
            </a:rPr>
            <a:t>• ШІ як опонент. Учні повідомляють </a:t>
          </a:r>
          <a:r>
            <a:rPr lang="en-GB" sz="2200" kern="1200" dirty="0" err="1">
              <a:solidFill>
                <a:schemeClr val="tx1"/>
              </a:solidFill>
            </a:rPr>
            <a:t>ChatGPT</a:t>
          </a:r>
          <a:r>
            <a:rPr lang="en-GB" sz="2200" kern="1200" dirty="0">
              <a:solidFill>
                <a:schemeClr val="tx1"/>
              </a:solidFill>
            </a:rPr>
            <a:t> </a:t>
          </a:r>
          <a:r>
            <a:rPr lang="uk-UA" sz="2200" kern="1200" dirty="0">
              <a:solidFill>
                <a:schemeClr val="tx1"/>
              </a:solidFill>
            </a:rPr>
            <a:t>тему дискусії та вводять підказки щодо її структури. Далі школярі можуть поспілкуватись з ШІ на задану тему, при цьому він виступатиме опонентом у розмові. Це хороший спосіб підготуватися до дискусії чи дебатів на </a:t>
          </a:r>
          <a:r>
            <a:rPr lang="uk-UA" sz="2200" kern="1200" dirty="0" err="1">
              <a:solidFill>
                <a:schemeClr val="tx1"/>
              </a:solidFill>
            </a:rPr>
            <a:t>уроці</a:t>
          </a:r>
          <a:r>
            <a:rPr lang="uk-UA" sz="2200" kern="1200" dirty="0">
              <a:solidFill>
                <a:schemeClr val="tx1"/>
              </a:solidFill>
            </a:rPr>
            <a:t>.</a:t>
          </a:r>
        </a:p>
      </dsp:txBody>
      <dsp:txXfrm>
        <a:off x="2476115" y="0"/>
        <a:ext cx="9187800" cy="1433318"/>
      </dsp:txXfrm>
    </dsp:sp>
    <dsp:sp modelId="{F013198F-54C6-43AE-9107-2935BF1ECD2A}">
      <dsp:nvSpPr>
        <dsp:cNvPr id="0" name=""/>
        <dsp:cNvSpPr/>
      </dsp:nvSpPr>
      <dsp:spPr>
        <a:xfrm>
          <a:off x="143331" y="143331"/>
          <a:ext cx="2332783" cy="114665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2000" b="-5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1FF8D4-49FB-414F-963F-5894746BD983}">
      <dsp:nvSpPr>
        <dsp:cNvPr id="0" name=""/>
        <dsp:cNvSpPr/>
      </dsp:nvSpPr>
      <dsp:spPr>
        <a:xfrm>
          <a:off x="0" y="1576650"/>
          <a:ext cx="11663916" cy="1433318"/>
        </a:xfrm>
        <a:prstGeom prst="roundRect">
          <a:avLst>
            <a:gd name="adj" fmla="val 10000"/>
          </a:avLst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just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>
              <a:solidFill>
                <a:schemeClr val="tx1"/>
              </a:solidFill>
            </a:rPr>
            <a:t>• ШІ-наставник. Запропонуйте учням застосувати </a:t>
          </a:r>
          <a:r>
            <a:rPr lang="en-GB" sz="2200" kern="1200">
              <a:solidFill>
                <a:schemeClr val="tx1"/>
              </a:solidFill>
            </a:rPr>
            <a:t>ChatGPT </a:t>
          </a:r>
          <a:r>
            <a:rPr lang="uk-UA" sz="2200" kern="1200">
              <a:solidFill>
                <a:schemeClr val="tx1"/>
              </a:solidFill>
            </a:rPr>
            <a:t>у груповій роботі. Вони можуть використовувати його для виконання спільних завдань та проєктів. ШІ допоможе школярам разом досліджувати та розв’язувати проблеми.</a:t>
          </a:r>
        </a:p>
      </dsp:txBody>
      <dsp:txXfrm>
        <a:off x="2476115" y="1576650"/>
        <a:ext cx="9187800" cy="1433318"/>
      </dsp:txXfrm>
    </dsp:sp>
    <dsp:sp modelId="{DF6FD2ED-9684-44ED-B9DE-4C018B6D12F6}">
      <dsp:nvSpPr>
        <dsp:cNvPr id="0" name=""/>
        <dsp:cNvSpPr/>
      </dsp:nvSpPr>
      <dsp:spPr>
        <a:xfrm>
          <a:off x="143331" y="1669311"/>
          <a:ext cx="2332783" cy="124799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2000" b="-5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CF1D89-FE53-4595-8837-6B5795FEE6D0}">
      <dsp:nvSpPr>
        <dsp:cNvPr id="0" name=""/>
        <dsp:cNvSpPr/>
      </dsp:nvSpPr>
      <dsp:spPr>
        <a:xfrm>
          <a:off x="0" y="3153300"/>
          <a:ext cx="11663916" cy="1433318"/>
        </a:xfrm>
        <a:prstGeom prst="roundRect">
          <a:avLst>
            <a:gd name="adj" fmla="val 10000"/>
          </a:avLst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just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>
              <a:solidFill>
                <a:schemeClr val="tx1"/>
              </a:solidFill>
            </a:rPr>
            <a:t>• ШІ як персональний тьютор. Вчителі надають </a:t>
          </a:r>
          <a:r>
            <a:rPr lang="en-GB" sz="2200" kern="1200">
              <a:solidFill>
                <a:schemeClr val="tx1"/>
              </a:solidFill>
            </a:rPr>
            <a:t>ChatGPT </a:t>
          </a:r>
          <a:r>
            <a:rPr lang="uk-UA" sz="2200" kern="1200">
              <a:solidFill>
                <a:schemeClr val="tx1"/>
              </a:solidFill>
            </a:rPr>
            <a:t>необхідну інформацію, наприклад, результати тестів. А він своєю чергою дає учням персоналізований зворотний зв’язок щодо їхнього прогресу в навчанні.</a:t>
          </a:r>
        </a:p>
      </dsp:txBody>
      <dsp:txXfrm>
        <a:off x="2476115" y="3153300"/>
        <a:ext cx="9187800" cy="1433318"/>
      </dsp:txXfrm>
    </dsp:sp>
    <dsp:sp modelId="{A8E6A934-4484-4309-B226-B98EEF0FC44D}">
      <dsp:nvSpPr>
        <dsp:cNvPr id="0" name=""/>
        <dsp:cNvSpPr/>
      </dsp:nvSpPr>
      <dsp:spPr>
        <a:xfrm>
          <a:off x="143331" y="3296632"/>
          <a:ext cx="2332783" cy="114665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2000" b="-5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7BE4CE-0F90-48F8-85D1-CBC212FEAB1F}">
      <dsp:nvSpPr>
        <dsp:cNvPr id="0" name=""/>
        <dsp:cNvSpPr/>
      </dsp:nvSpPr>
      <dsp:spPr>
        <a:xfrm>
          <a:off x="0" y="4729951"/>
          <a:ext cx="11663916" cy="1433318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just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>
              <a:solidFill>
                <a:schemeClr val="tx1"/>
              </a:solidFill>
            </a:rPr>
            <a:t>• Допомога у вивченні мови. </a:t>
          </a:r>
          <a:r>
            <a:rPr lang="en-GB" sz="2200" kern="1200">
              <a:solidFill>
                <a:schemeClr val="tx1"/>
              </a:solidFill>
            </a:rPr>
            <a:t>ChatGPT </a:t>
          </a:r>
          <a:r>
            <a:rPr lang="uk-UA" sz="2200" kern="1200">
              <a:solidFill>
                <a:schemeClr val="tx1"/>
              </a:solidFill>
            </a:rPr>
            <a:t>може запропонувати навчальні ігри, допоможе досліджувати та інтерпретувати інформацію при вивченні іноземної мови.</a:t>
          </a:r>
        </a:p>
      </dsp:txBody>
      <dsp:txXfrm>
        <a:off x="2476115" y="4729951"/>
        <a:ext cx="9187800" cy="1433318"/>
      </dsp:txXfrm>
    </dsp:sp>
    <dsp:sp modelId="{833DC1F6-4EDF-4FC0-BB41-5A860AA78A0B}">
      <dsp:nvSpPr>
        <dsp:cNvPr id="0" name=""/>
        <dsp:cNvSpPr/>
      </dsp:nvSpPr>
      <dsp:spPr>
        <a:xfrm>
          <a:off x="143331" y="4873282"/>
          <a:ext cx="2332783" cy="114665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2000" b="-5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3592C0-6A9D-4EAA-9CB4-B6472842A6E9}">
      <dsp:nvSpPr>
        <dsp:cNvPr id="0" name=""/>
        <dsp:cNvSpPr/>
      </dsp:nvSpPr>
      <dsp:spPr>
        <a:xfrm>
          <a:off x="0" y="0"/>
          <a:ext cx="11483163" cy="151569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>
              <a:solidFill>
                <a:schemeClr val="tx1"/>
              </a:solidFill>
            </a:rPr>
            <a:t>• Підтримка протягом навчання. Учні пояснюють </a:t>
          </a:r>
          <a:r>
            <a:rPr lang="en-GB" sz="2200" kern="1200">
              <a:solidFill>
                <a:schemeClr val="tx1"/>
              </a:solidFill>
            </a:rPr>
            <a:t>ChatGPT </a:t>
          </a:r>
          <a:r>
            <a:rPr lang="uk-UA" sz="2200" kern="1200">
              <a:solidFill>
                <a:schemeClr val="tx1"/>
              </a:solidFill>
            </a:rPr>
            <a:t>свій поточний рівень розуміння та просять допомогти у подальшому вивченні матеріалу або поглибити свої знання з певної теми. ШІ може запропонувати різні ігри, вправи та інші завдання, щоб покращити знання та навички.</a:t>
          </a:r>
        </a:p>
      </dsp:txBody>
      <dsp:txXfrm>
        <a:off x="2448201" y="0"/>
        <a:ext cx="9034961" cy="1515693"/>
      </dsp:txXfrm>
    </dsp:sp>
    <dsp:sp modelId="{E55FA57E-26F4-4759-90DA-CCCEE6C345EA}">
      <dsp:nvSpPr>
        <dsp:cNvPr id="0" name=""/>
        <dsp:cNvSpPr/>
      </dsp:nvSpPr>
      <dsp:spPr>
        <a:xfrm>
          <a:off x="151569" y="151569"/>
          <a:ext cx="2296632" cy="121255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D49D51-E561-443E-B1CF-9B32EC282065}">
      <dsp:nvSpPr>
        <dsp:cNvPr id="0" name=""/>
        <dsp:cNvSpPr/>
      </dsp:nvSpPr>
      <dsp:spPr>
        <a:xfrm>
          <a:off x="0" y="1667262"/>
          <a:ext cx="11483163" cy="1515693"/>
        </a:xfrm>
        <a:prstGeom prst="roundRect">
          <a:avLst>
            <a:gd name="adj" fmla="val 10000"/>
          </a:avLst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>
              <a:solidFill>
                <a:schemeClr val="tx1"/>
              </a:solidFill>
            </a:rPr>
            <a:t>• Допомога в оцінюванні. Учні спілкуються з </a:t>
          </a:r>
          <a:r>
            <a:rPr lang="en-GB" sz="2200" kern="1200">
              <a:solidFill>
                <a:schemeClr val="tx1"/>
              </a:solidFill>
            </a:rPr>
            <a:t>ChatGPT </a:t>
          </a:r>
          <a:r>
            <a:rPr lang="uk-UA" sz="2200" kern="1200">
              <a:solidFill>
                <a:schemeClr val="tx1"/>
              </a:solidFill>
            </a:rPr>
            <a:t>на визначену навчальну тему. Наприклад, вивчений розділ з певного предмета. А потім просять оцінити рівень їхніх знань.</a:t>
          </a:r>
        </a:p>
      </dsp:txBody>
      <dsp:txXfrm>
        <a:off x="2448201" y="1667262"/>
        <a:ext cx="9034961" cy="1515693"/>
      </dsp:txXfrm>
    </dsp:sp>
    <dsp:sp modelId="{3499092F-1F58-4AE6-84F3-FC47F3EA7329}">
      <dsp:nvSpPr>
        <dsp:cNvPr id="0" name=""/>
        <dsp:cNvSpPr/>
      </dsp:nvSpPr>
      <dsp:spPr>
        <a:xfrm>
          <a:off x="151569" y="1818831"/>
          <a:ext cx="2296632" cy="121255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089EB7-10DF-4470-804F-2CEC438723E2}">
      <dsp:nvSpPr>
        <dsp:cNvPr id="0" name=""/>
        <dsp:cNvSpPr/>
      </dsp:nvSpPr>
      <dsp:spPr>
        <a:xfrm>
          <a:off x="0" y="3334525"/>
          <a:ext cx="11483163" cy="1515693"/>
        </a:xfrm>
        <a:prstGeom prst="roundRect">
          <a:avLst>
            <a:gd name="adj" fmla="val 10000"/>
          </a:avLst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>
              <a:solidFill>
                <a:schemeClr val="tx1"/>
              </a:solidFill>
            </a:rPr>
            <a:t>• ШІ-асистент учителя. Педагоги можуть використовувати </a:t>
          </a:r>
          <a:r>
            <a:rPr lang="en-GB" sz="2200" kern="1200">
              <a:solidFill>
                <a:schemeClr val="tx1"/>
              </a:solidFill>
            </a:rPr>
            <a:t>ChatGPT </a:t>
          </a:r>
          <a:r>
            <a:rPr lang="uk-UA" sz="2200" kern="1200">
              <a:solidFill>
                <a:schemeClr val="tx1"/>
              </a:solidFill>
            </a:rPr>
            <a:t>для розробки навчального контенту. Наприклад, він згенерує запитання для обговорення, теми творів, вправи. Також ШІ може дати поради, як допомогти учням при вивченні певної навчальної теми.</a:t>
          </a:r>
        </a:p>
      </dsp:txBody>
      <dsp:txXfrm>
        <a:off x="2448201" y="3334525"/>
        <a:ext cx="9034961" cy="1515693"/>
      </dsp:txXfrm>
    </dsp:sp>
    <dsp:sp modelId="{60F01AC3-EF46-4A67-820D-12447150B9BF}">
      <dsp:nvSpPr>
        <dsp:cNvPr id="0" name=""/>
        <dsp:cNvSpPr/>
      </dsp:nvSpPr>
      <dsp:spPr>
        <a:xfrm>
          <a:off x="162202" y="3475460"/>
          <a:ext cx="2296632" cy="121255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B238B7-2812-409C-8542-294CCADF22AC}">
      <dsp:nvSpPr>
        <dsp:cNvPr id="0" name=""/>
        <dsp:cNvSpPr/>
      </dsp:nvSpPr>
      <dsp:spPr>
        <a:xfrm>
          <a:off x="0" y="5001787"/>
          <a:ext cx="11483163" cy="1515693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>
              <a:solidFill>
                <a:schemeClr val="tx1"/>
              </a:solidFill>
            </a:rPr>
            <a:t>• Допомога освітянам з програмою. Педагоги можуть звернутись до </a:t>
          </a:r>
          <a:r>
            <a:rPr lang="en-GB" sz="2200" kern="1200">
              <a:solidFill>
                <a:schemeClr val="tx1"/>
              </a:solidFill>
            </a:rPr>
            <a:t>ChatGPT </a:t>
          </a:r>
          <a:r>
            <a:rPr lang="uk-UA" sz="2200" kern="1200">
              <a:solidFill>
                <a:schemeClr val="tx1"/>
              </a:solidFill>
            </a:rPr>
            <a:t>для оновлення навчальної програми. Він запропонує нові рубрики для оцінювання, ідеї для покращення програми, наприклад, як зробити її більш доступною для учнів.</a:t>
          </a:r>
        </a:p>
      </dsp:txBody>
      <dsp:txXfrm>
        <a:off x="2448201" y="5001787"/>
        <a:ext cx="9034961" cy="1515693"/>
      </dsp:txXfrm>
    </dsp:sp>
    <dsp:sp modelId="{9DE6801B-1A1D-4CC8-A81A-817DF08AC755}">
      <dsp:nvSpPr>
        <dsp:cNvPr id="0" name=""/>
        <dsp:cNvSpPr/>
      </dsp:nvSpPr>
      <dsp:spPr>
        <a:xfrm>
          <a:off x="151569" y="5153357"/>
          <a:ext cx="2296632" cy="121255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079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875520" y="7385686"/>
            <a:ext cx="3413760" cy="438150"/>
          </a:xfrm>
          <a:prstGeom prst="rect">
            <a:avLst/>
          </a:prstGeom>
        </p:spPr>
        <p:txBody>
          <a:bodyPr/>
          <a:lstStyle/>
          <a:p>
            <a:fld id="{C90A66AE-81F5-474A-B74B-EE41E9320F19}" type="datetimeFigureOut">
              <a:rPr lang="uk-UA" smtClean="0"/>
              <a:t>05.05.2025</a:t>
            </a:fld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316736" y="7010400"/>
            <a:ext cx="3413760" cy="365760"/>
          </a:xfrm>
          <a:prstGeom prst="rect">
            <a:avLst/>
          </a:prstGeom>
        </p:spPr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1316736" y="7385686"/>
            <a:ext cx="7315200" cy="43815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7200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3760" y="822962"/>
            <a:ext cx="9753600" cy="43891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243584" y="5852160"/>
            <a:ext cx="12070080" cy="1097280"/>
          </a:xfrm>
          <a:prstGeom prst="rect">
            <a:avLst/>
          </a:prstGeom>
        </p:spPr>
        <p:txBody>
          <a:bodyPr/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9875520" y="7385686"/>
            <a:ext cx="3413760" cy="438150"/>
          </a:xfrm>
          <a:prstGeom prst="rect">
            <a:avLst/>
          </a:prstGeom>
        </p:spPr>
        <p:txBody>
          <a:bodyPr/>
          <a:lstStyle/>
          <a:p>
            <a:fld id="{C90A66AE-81F5-474A-B74B-EE41E9320F19}" type="datetimeFigureOut">
              <a:rPr lang="uk-UA" smtClean="0"/>
              <a:t>05.05.2025</a:t>
            </a:fld>
            <a:endParaRPr lang="uk-UA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>
          <a:xfrm>
            <a:off x="1316736" y="7010400"/>
            <a:ext cx="3413760" cy="365760"/>
          </a:xfrm>
          <a:prstGeom prst="rect">
            <a:avLst/>
          </a:prstGeom>
        </p:spPr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>
          <a:xfrm>
            <a:off x="1316736" y="7385686"/>
            <a:ext cx="7315200" cy="43815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4055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slow">
    <p:cover/>
  </p:transition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aintbytext.chat/" TargetMode="External"/><Relationship Id="rId7" Type="http://schemas.openxmlformats.org/officeDocument/2006/relationships/image" Target="../media/image29.png"/><Relationship Id="rId2" Type="http://schemas.openxmlformats.org/officeDocument/2006/relationships/hyperlink" Target="https://deepai.org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bing.com/images/create" TargetMode="External"/><Relationship Id="rId5" Type="http://schemas.openxmlformats.org/officeDocument/2006/relationships/hyperlink" Target="https://ideogram.ai/" TargetMode="External"/><Relationship Id="rId4" Type="http://schemas.openxmlformats.org/officeDocument/2006/relationships/hyperlink" Target="https://designer.microsoft.com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makemytale.com/" TargetMode="External"/><Relationship Id="rId2" Type="http://schemas.openxmlformats.org/officeDocument/2006/relationships/hyperlink" Target="https://www.bedtimestory.ai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hyperlink" Target="https://books.google.com/talktobooks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ictory.ai/" TargetMode="External"/><Relationship Id="rId2" Type="http://schemas.openxmlformats.org/officeDocument/2006/relationships/hyperlink" Target="https://kaiber.ai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hyperlink" Target="https://mubert.com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tome.app/" TargetMode="External"/><Relationship Id="rId2" Type="http://schemas.openxmlformats.org/officeDocument/2006/relationships/hyperlink" Target="https://wepik.com/ai-presentations#rs=menu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hyperlink" Target="https://gamma.app/?lng=e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839151" y="350253"/>
            <a:ext cx="7477601" cy="628302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6561"/>
              </a:lnSpc>
              <a:buNone/>
            </a:pPr>
            <a:r>
              <a:rPr lang="uk-UA" sz="5249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ШТУЧНИЙ ІНТЕЛЕКТ: ПЕРЕВАГИ ТА НЕДОЛІКИ. ОСОБЛИВОСТІ ВИКОРИСТАННЯ В ОСВІТІ</a:t>
            </a:r>
            <a:endParaRPr lang="en-US" sz="524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5"/>
          <p:cNvSpPr txBox="1">
            <a:spLocks/>
          </p:cNvSpPr>
          <p:nvPr/>
        </p:nvSpPr>
        <p:spPr>
          <a:xfrm>
            <a:off x="5839151" y="6217423"/>
            <a:ext cx="8245817" cy="149883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b="1" i="1" u="sng" dirty="0"/>
              <a:t>Левченко Олександр. 06-141. </a:t>
            </a:r>
          </a:p>
          <a:p>
            <a:pPr marL="0" indent="0">
              <a:buNone/>
            </a:pPr>
            <a:r>
              <a:rPr lang="uk-UA" b="1" i="1" u="sng" dirty="0"/>
              <a:t>Медичний факультет</a:t>
            </a:r>
            <a:endParaRPr lang="uk-UA" b="1" i="1" dirty="0"/>
          </a:p>
          <a:p>
            <a:endParaRPr lang="uk-UA" dirty="0"/>
          </a:p>
        </p:txBody>
      </p:sp>
    </p:spTree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2862" t="43092" r="32492" b="17873"/>
          <a:stretch/>
        </p:blipFill>
        <p:spPr>
          <a:xfrm>
            <a:off x="1636293" y="818146"/>
            <a:ext cx="11405938" cy="722511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027527" y="145010"/>
            <a:ext cx="8709904" cy="52875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4164"/>
              </a:lnSpc>
              <a:buNone/>
            </a:pPr>
            <a:r>
              <a:rPr lang="uk-UA" sz="3331" dirty="0">
                <a:solidFill>
                  <a:srgbClr val="272D45"/>
                </a:solidFill>
                <a:latin typeface="Times New Roman" panose="02020603050405020304" pitchFamily="18" charset="0"/>
                <a:ea typeface="Kanit" pitchFamily="34" charset="-122"/>
                <a:cs typeface="Times New Roman" panose="02020603050405020304" pitchFamily="18" charset="0"/>
              </a:rPr>
              <a:t>Інструменти ШІ, які використовують вчителі</a:t>
            </a:r>
            <a:endParaRPr lang="en-US" sz="333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971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49082" y="6793498"/>
            <a:ext cx="9052560" cy="1097280"/>
          </a:xfrm>
        </p:spPr>
        <p:txBody>
          <a:bodyPr/>
          <a:lstStyle/>
          <a:p>
            <a:r>
              <a:rPr lang="uk-UA" dirty="0"/>
              <a:t>Що таке </a:t>
            </a:r>
            <a:r>
              <a:rPr lang="en-US" dirty="0" err="1"/>
              <a:t>ChatGPT</a:t>
            </a:r>
            <a:r>
              <a:rPr lang="uk-UA" dirty="0"/>
              <a:t>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433953" y="-1"/>
            <a:ext cx="14707892" cy="2246505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78834" y="2196246"/>
            <a:ext cx="12285137" cy="4389119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872410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>
          <a:xfrm>
            <a:off x="5409512" y="226368"/>
            <a:ext cx="9003911" cy="6639381"/>
          </a:xfrm>
        </p:spPr>
        <p:txBody>
          <a:bodyPr>
            <a:normAutofit fontScale="25000" lnSpcReduction="20000"/>
          </a:bodyPr>
          <a:lstStyle/>
          <a:p>
            <a:endParaRPr lang="uk-UA" sz="8640" dirty="0"/>
          </a:p>
          <a:p>
            <a:pPr marL="0" indent="0">
              <a:buNone/>
            </a:pPr>
            <a:r>
              <a:rPr lang="uk-UA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ПЕРЕВАГИ:</a:t>
            </a:r>
          </a:p>
          <a:p>
            <a:r>
              <a:rPr lang="uk-UA" sz="1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Отримання інформації</a:t>
            </a:r>
            <a:r>
              <a:rPr lang="uk-UA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Ви можете швидко отримати відповіді на запитання з різних тем, від науки та технологій до культури та історії.</a:t>
            </a:r>
          </a:p>
          <a:p>
            <a:r>
              <a:rPr lang="uk-UA" sz="1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Підтримка навчання</a:t>
            </a:r>
            <a:r>
              <a:rPr lang="uk-UA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Чат 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GPT </a:t>
            </a:r>
            <a:r>
              <a:rPr lang="uk-UA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 допомогти з поясненням складних концепцій, допомогти вивчати нові мови або допомогти з домашніми завданнями.</a:t>
            </a:r>
          </a:p>
          <a:p>
            <a:r>
              <a:rPr lang="uk-UA" sz="1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Творчі завдання</a:t>
            </a:r>
            <a:r>
              <a:rPr lang="uk-UA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Створення текстів, історій, віршів, сценаріїв або навіть коду для програмістів.</a:t>
            </a:r>
          </a:p>
          <a:p>
            <a:r>
              <a:rPr lang="uk-UA" sz="1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Підтримка комунікації</a:t>
            </a:r>
            <a:r>
              <a:rPr lang="uk-UA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Використовувати </a:t>
            </a:r>
            <a:r>
              <a:rPr lang="en-US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ChatGPT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можна для розвитку ідеї в обговоренні, написання електронних листів, підготовки доповідей, виступів або навіть листівок.</a:t>
            </a:r>
          </a:p>
          <a:p>
            <a:r>
              <a:rPr lang="uk-UA" sz="1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Мотивація та поради</a:t>
            </a:r>
            <a:r>
              <a:rPr lang="uk-UA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Якщо ви потребуєте підтримки          або мотивації, чат може бути хорошим джерелом позитивного підштовхування або ідей для вирішення проблем.</a:t>
            </a:r>
          </a:p>
          <a:p>
            <a:r>
              <a:rPr lang="uk-UA" sz="1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Простота та доступність</a:t>
            </a:r>
            <a:r>
              <a:rPr lang="uk-UA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Можливість мати швидкий доступ до знань і допомоги без необхідності шукати в Інтернеті або звертатися до фахівців.</a:t>
            </a:r>
          </a:p>
          <a:p>
            <a:pPr marL="21946" indent="0">
              <a:buNone/>
            </a:pPr>
            <a:endParaRPr lang="uk-UA" sz="1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763693" y="7132320"/>
            <a:ext cx="9052560" cy="1097280"/>
          </a:xfrm>
        </p:spPr>
        <p:txBody>
          <a:bodyPr/>
          <a:lstStyle/>
          <a:p>
            <a:r>
              <a:rPr lang="uk-UA" dirty="0"/>
              <a:t>Яка користь </a:t>
            </a:r>
            <a:r>
              <a:rPr lang="en-US" dirty="0" err="1"/>
              <a:t>ChatGPT</a:t>
            </a:r>
            <a:r>
              <a:rPr lang="uk-UA" dirty="0"/>
              <a:t>?</a:t>
            </a:r>
          </a:p>
        </p:txBody>
      </p:sp>
      <p:pic>
        <p:nvPicPr>
          <p:cNvPr id="1026" name="Picture 2" descr="ChatGPT розголошує особисту інформацію зі своїх навчальних даних —  Тексти.org.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6368"/>
            <a:ext cx="5124608" cy="288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В Україні запрацював чат-бот ChatGPT. Раніше для України він був  заблокований розробнико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375531"/>
            <a:ext cx="5124608" cy="288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36531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>
          <a:xfrm>
            <a:off x="4764506" y="-625643"/>
            <a:ext cx="9721516" cy="8454189"/>
          </a:xfrm>
        </p:spPr>
        <p:txBody>
          <a:bodyPr>
            <a:noAutofit/>
          </a:bodyPr>
          <a:lstStyle/>
          <a:p>
            <a:endParaRPr lang="uk-UA" sz="1680" dirty="0"/>
          </a:p>
          <a:p>
            <a:endParaRPr lang="uk-UA" sz="1680" dirty="0"/>
          </a:p>
          <a:p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Неправильна інформація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ChatGPT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 інколи надавати неточну або застарілу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інформацію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Залежність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від технології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Зловживання чатами або автоматизованими системами може призвести до зниження критичного мислення або здатності самостійно вирішувати проблеми.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 конфіденційності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Якщо користувачі діляться чутливою інформацією під час спілкування з чат-ботом, це може створювати ризики для їхньої конфіденційності.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Погіршення соціальних навичок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Часте спілкування з чат-ботами замість з іншими людьми може призвести до зниження навичок міжособистісної комунікації та соціальної взаємодії.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Зловживання або маніпуляції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ChatGPT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 бути використаний для створення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маніпуляційних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текстів або створення контенту, який намагається маніпулювати думками або емоціями інших людей.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Шкідливий контент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І хоча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ChatGPT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розроблений для того, щоб уникати створення шкідливого контенту, іноді його може використовувати для створення неприязного, агресивного або неприязного тексту.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895893" y="-2760482"/>
            <a:ext cx="9052560" cy="1097280"/>
          </a:xfrm>
        </p:spPr>
        <p:txBody>
          <a:bodyPr/>
          <a:lstStyle/>
          <a:p>
            <a:br>
              <a:rPr lang="uk-UA" dirty="0"/>
            </a:br>
            <a:br>
              <a:rPr lang="uk-UA" dirty="0"/>
            </a:br>
            <a:br>
              <a:rPr lang="uk-UA" dirty="0"/>
            </a:br>
            <a:br>
              <a:rPr lang="uk-UA" dirty="0"/>
            </a:br>
            <a:br>
              <a:rPr lang="uk-UA" dirty="0"/>
            </a:br>
            <a:r>
              <a:rPr lang="uk-UA" dirty="0"/>
              <a:t>Які недоліки </a:t>
            </a:r>
            <a:r>
              <a:rPr lang="en-US" dirty="0" err="1"/>
              <a:t>ChatGPT</a:t>
            </a:r>
            <a:r>
              <a:rPr lang="uk-UA" dirty="0"/>
              <a:t>?</a:t>
            </a:r>
          </a:p>
        </p:txBody>
      </p:sp>
      <p:pic>
        <p:nvPicPr>
          <p:cNvPr id="2050" name="Picture 2" descr="ChatGPT: що це таке і як його використовуват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856934" y="1856936"/>
            <a:ext cx="8356210" cy="464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14409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2"/>
          <p:cNvSpPr/>
          <p:nvPr/>
        </p:nvSpPr>
        <p:spPr>
          <a:xfrm>
            <a:off x="1097280" y="414339"/>
            <a:ext cx="12533376" cy="80486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5468"/>
              </a:lnSpc>
              <a:buNone/>
            </a:pPr>
            <a:r>
              <a:rPr lang="uk-UA" sz="4374" dirty="0">
                <a:solidFill>
                  <a:srgbClr val="272D45"/>
                </a:solidFill>
                <a:latin typeface="Times New Roman" panose="02020603050405020304" pitchFamily="18" charset="0"/>
                <a:ea typeface="Kanit" pitchFamily="34" charset="-122"/>
                <a:cs typeface="Times New Roman" panose="02020603050405020304" pitchFamily="18" charset="0"/>
              </a:rPr>
              <a:t>Загалом, </a:t>
            </a:r>
            <a:r>
              <a:rPr lang="en-US" sz="4374" dirty="0" err="1">
                <a:solidFill>
                  <a:srgbClr val="272D45"/>
                </a:solidFill>
                <a:latin typeface="Times New Roman" panose="02020603050405020304" pitchFamily="18" charset="0"/>
                <a:ea typeface="Kanit" pitchFamily="34" charset="-122"/>
                <a:cs typeface="Times New Roman" panose="02020603050405020304" pitchFamily="18" charset="0"/>
              </a:rPr>
              <a:t>ChatGPT</a:t>
            </a:r>
            <a:r>
              <a:rPr lang="en-US" sz="4374" dirty="0">
                <a:solidFill>
                  <a:srgbClr val="272D45"/>
                </a:solidFill>
                <a:latin typeface="Times New Roman" panose="02020603050405020304" pitchFamily="18" charset="0"/>
                <a:ea typeface="Kanit" pitchFamily="34" charset="-122"/>
                <a:cs typeface="Times New Roman" panose="02020603050405020304" pitchFamily="18" charset="0"/>
              </a:rPr>
              <a:t> – </a:t>
            </a:r>
            <a:r>
              <a:rPr lang="uk-UA" sz="4374" dirty="0">
                <a:solidFill>
                  <a:srgbClr val="272D45"/>
                </a:solidFill>
                <a:latin typeface="Times New Roman" panose="02020603050405020304" pitchFamily="18" charset="0"/>
                <a:ea typeface="Kanit" pitchFamily="34" charset="-122"/>
                <a:cs typeface="Times New Roman" panose="02020603050405020304" pitchFamily="18" charset="0"/>
              </a:rPr>
              <a:t>універсальний помічник</a:t>
            </a:r>
            <a:endParaRPr lang="en-US" sz="437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062546563"/>
              </p:ext>
            </p:extLst>
          </p:nvPr>
        </p:nvGraphicFramePr>
        <p:xfrm>
          <a:off x="1382233" y="1382233"/>
          <a:ext cx="11663916" cy="6166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85341925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2"/>
          <p:cNvSpPr/>
          <p:nvPr/>
        </p:nvSpPr>
        <p:spPr>
          <a:xfrm>
            <a:off x="1097280" y="414339"/>
            <a:ext cx="12533376" cy="80486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5468"/>
              </a:lnSpc>
              <a:buNone/>
            </a:pPr>
            <a:r>
              <a:rPr lang="en-US" sz="4374" dirty="0" err="1">
                <a:solidFill>
                  <a:srgbClr val="272D45"/>
                </a:solidFill>
                <a:latin typeface="Times New Roman" panose="02020603050405020304" pitchFamily="18" charset="0"/>
                <a:ea typeface="Kanit" pitchFamily="34" charset="-122"/>
                <a:cs typeface="Times New Roman" panose="02020603050405020304" pitchFamily="18" charset="0"/>
              </a:rPr>
              <a:t>ChatGPT</a:t>
            </a:r>
            <a:r>
              <a:rPr lang="en-US" sz="4374" dirty="0">
                <a:solidFill>
                  <a:srgbClr val="272D45"/>
                </a:solidFill>
                <a:latin typeface="Times New Roman" panose="02020603050405020304" pitchFamily="18" charset="0"/>
                <a:ea typeface="Kanit" pitchFamily="34" charset="-122"/>
                <a:cs typeface="Times New Roman" panose="02020603050405020304" pitchFamily="18" charset="0"/>
              </a:rPr>
              <a:t> – </a:t>
            </a:r>
            <a:r>
              <a:rPr lang="uk-UA" sz="4374" dirty="0">
                <a:solidFill>
                  <a:srgbClr val="272D45"/>
                </a:solidFill>
                <a:latin typeface="Times New Roman" panose="02020603050405020304" pitchFamily="18" charset="0"/>
                <a:ea typeface="Kanit" pitchFamily="34" charset="-122"/>
                <a:cs typeface="Times New Roman" panose="02020603050405020304" pitchFamily="18" charset="0"/>
              </a:rPr>
              <a:t>універсальний помічник</a:t>
            </a:r>
            <a:endParaRPr lang="en-US" sz="437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259659664"/>
              </p:ext>
            </p:extLst>
          </p:nvPr>
        </p:nvGraphicFramePr>
        <p:xfrm>
          <a:off x="1541720" y="1219200"/>
          <a:ext cx="11483163" cy="6521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77461560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2"/>
          <p:cNvSpPr/>
          <p:nvPr/>
        </p:nvSpPr>
        <p:spPr>
          <a:xfrm>
            <a:off x="1097280" y="414339"/>
            <a:ext cx="12533376" cy="80486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5468"/>
              </a:lnSpc>
              <a:buNone/>
            </a:pPr>
            <a:r>
              <a:rPr lang="uk-UA" sz="4374" dirty="0">
                <a:solidFill>
                  <a:srgbClr val="272D45"/>
                </a:solidFill>
                <a:latin typeface="Times New Roman" panose="02020603050405020304" pitchFamily="18" charset="0"/>
                <a:ea typeface="Kanit" pitchFamily="34" charset="-122"/>
                <a:cs typeface="Times New Roman" panose="02020603050405020304" pitchFamily="18" charset="0"/>
              </a:rPr>
              <a:t>Ресурси для створення та редагування зображень</a:t>
            </a:r>
            <a:endParaRPr lang="en-US" sz="437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868809" y="1970483"/>
            <a:ext cx="6201313" cy="48013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https://deepai.org/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https://paintbytext.chat/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https://designer.microsoft.com/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https://ideogram.ai/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https://www.bing.com/images/create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2228" y="1519533"/>
            <a:ext cx="6643177" cy="599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71927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2"/>
          <p:cNvSpPr/>
          <p:nvPr/>
        </p:nvSpPr>
        <p:spPr>
          <a:xfrm>
            <a:off x="1097280" y="414339"/>
            <a:ext cx="12533376" cy="80486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5468"/>
              </a:lnSpc>
              <a:buNone/>
            </a:pPr>
            <a:r>
              <a:rPr lang="uk-UA" sz="4374" dirty="0">
                <a:solidFill>
                  <a:srgbClr val="272D45"/>
                </a:solidFill>
                <a:latin typeface="Times New Roman" panose="02020603050405020304" pitchFamily="18" charset="0"/>
                <a:ea typeface="Kanit" pitchFamily="34" charset="-122"/>
                <a:cs typeface="Times New Roman" panose="02020603050405020304" pitchFamily="18" charset="0"/>
              </a:rPr>
              <a:t>Ресурси для створення історій</a:t>
            </a:r>
            <a:endParaRPr lang="en-US" sz="437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363635" y="2866878"/>
            <a:ext cx="6478055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https://www.bedtimestory.ai/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https://makemytale.com/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https://books.google.com/talktobooks/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8233" y="1548440"/>
            <a:ext cx="6850418" cy="585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041792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2"/>
          <p:cNvSpPr/>
          <p:nvPr/>
        </p:nvSpPr>
        <p:spPr>
          <a:xfrm>
            <a:off x="1097280" y="414339"/>
            <a:ext cx="12533376" cy="80486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5468"/>
              </a:lnSpc>
              <a:buNone/>
            </a:pPr>
            <a:r>
              <a:rPr lang="uk-UA" sz="4374" dirty="0">
                <a:solidFill>
                  <a:srgbClr val="272D45"/>
                </a:solidFill>
                <a:latin typeface="Times New Roman" panose="02020603050405020304" pitchFamily="18" charset="0"/>
                <a:ea typeface="Kanit" pitchFamily="34" charset="-122"/>
                <a:cs typeface="Times New Roman" panose="02020603050405020304" pitchFamily="18" charset="0"/>
              </a:rPr>
              <a:t>Ресурси для створення анімації, відео та музики</a:t>
            </a:r>
            <a:endParaRPr lang="en-US" sz="437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366449" y="2939628"/>
            <a:ext cx="3512500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https://kaiber.ai/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https://pictory.ai/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https://mubert.com/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6357" y="1642812"/>
            <a:ext cx="10702531" cy="506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067679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81778" y="2629447"/>
            <a:ext cx="5077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60B1"/>
                </a:solidFill>
                <a:latin typeface="Open Sans"/>
                <a:hlinkClick r:id="rId2"/>
              </a:rPr>
              <a:t>https://wepik.com/ai-presentations#rs=menu</a:t>
            </a:r>
            <a:endParaRPr lang="uk-UA" dirty="0"/>
          </a:p>
        </p:txBody>
      </p:sp>
      <p:sp>
        <p:nvSpPr>
          <p:cNvPr id="3" name="Прямокутник 2"/>
          <p:cNvSpPr/>
          <p:nvPr/>
        </p:nvSpPr>
        <p:spPr>
          <a:xfrm>
            <a:off x="281778" y="1795541"/>
            <a:ext cx="2044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60B1"/>
                </a:solidFill>
                <a:latin typeface="Open Sans"/>
                <a:hlinkClick r:id="rId3"/>
              </a:rPr>
              <a:t>https://tome.app/</a:t>
            </a:r>
            <a:endParaRPr lang="uk-UA" dirty="0"/>
          </a:p>
        </p:txBody>
      </p:sp>
      <p:sp>
        <p:nvSpPr>
          <p:cNvPr id="4" name="Прямокутник 3"/>
          <p:cNvSpPr/>
          <p:nvPr/>
        </p:nvSpPr>
        <p:spPr>
          <a:xfrm>
            <a:off x="281778" y="3463353"/>
            <a:ext cx="3191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60B1"/>
                </a:solidFill>
                <a:latin typeface="Open Sans"/>
                <a:hlinkClick r:id="rId4"/>
              </a:rPr>
              <a:t>https://gamma.app/?lng=en</a:t>
            </a:r>
            <a:endParaRPr lang="uk-UA" dirty="0"/>
          </a:p>
        </p:txBody>
      </p:sp>
      <p:sp>
        <p:nvSpPr>
          <p:cNvPr id="5" name="Text 2"/>
          <p:cNvSpPr/>
          <p:nvPr/>
        </p:nvSpPr>
        <p:spPr>
          <a:xfrm>
            <a:off x="1097280" y="414339"/>
            <a:ext cx="12533376" cy="80486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5468"/>
              </a:lnSpc>
              <a:buNone/>
            </a:pPr>
            <a:r>
              <a:rPr lang="uk-UA" sz="4374" dirty="0">
                <a:solidFill>
                  <a:srgbClr val="272D45"/>
                </a:solidFill>
                <a:latin typeface="Times New Roman" panose="02020603050405020304" pitchFamily="18" charset="0"/>
                <a:ea typeface="Kanit" pitchFamily="34" charset="-122"/>
                <a:cs typeface="Times New Roman" panose="02020603050405020304" pitchFamily="18" charset="0"/>
              </a:rPr>
              <a:t>Ресурси для створення презентацій</a:t>
            </a:r>
            <a:endParaRPr lang="en-US" sz="437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Майбутнє Штучного Інтелекту в Освіті та Повсякденному Житті | AR Boo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728" y="3158553"/>
            <a:ext cx="9385640" cy="492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438404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443" y="1004055"/>
            <a:ext cx="4147942" cy="24210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89853" y="53549"/>
            <a:ext cx="989329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760" dirty="0"/>
              <a:t>Що таке штучний інтелект?</a:t>
            </a:r>
            <a:endParaRPr lang="en-US" sz="576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937" y="3509933"/>
            <a:ext cx="5062558" cy="54283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107" y="1303410"/>
            <a:ext cx="5040610" cy="54064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05035" y="1581947"/>
            <a:ext cx="2277668" cy="241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74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2"/>
          <p:cNvSpPr/>
          <p:nvPr/>
        </p:nvSpPr>
        <p:spPr>
          <a:xfrm>
            <a:off x="8265357" y="2049575"/>
            <a:ext cx="4443889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272D45"/>
                </a:solidFill>
                <a:latin typeface="Times New Roman" panose="02020603050405020304" pitchFamily="18" charset="0"/>
                <a:ea typeface="Kanit" pitchFamily="34" charset="-122"/>
                <a:cs typeface="Times New Roman" panose="02020603050405020304" pitchFamily="18" charset="0"/>
              </a:rPr>
              <a:t>Висновок</a:t>
            </a:r>
            <a:endParaRPr lang="en-US" sz="437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082249" y="2942356"/>
            <a:ext cx="8323562" cy="475785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just">
              <a:lnSpc>
                <a:spcPts val="2799"/>
              </a:lnSpc>
            </a:pPr>
            <a:r>
              <a:rPr lang="en-US" sz="2800" dirty="0" err="1">
                <a:latin typeface="Times New Roman" panose="02020603050405020304" pitchFamily="18" charset="0"/>
                <a:ea typeface="Martel Sans" pitchFamily="34" charset="-122"/>
                <a:cs typeface="Times New Roman" panose="02020603050405020304" pitchFamily="18" charset="0"/>
              </a:rPr>
              <a:t>Штучний</a:t>
            </a:r>
            <a:r>
              <a:rPr lang="en-US" sz="2800" dirty="0">
                <a:latin typeface="Times New Roman" panose="02020603050405020304" pitchFamily="18" charset="0"/>
                <a:ea typeface="Martel Sans" pitchFamily="34" charset="-122"/>
                <a:cs typeface="Times New Roman" panose="02020603050405020304" pitchFamily="18" charset="0"/>
              </a:rPr>
              <a:t> інтелект стає все більш популярним </a:t>
            </a:r>
            <a:r>
              <a:rPr lang="en-US" sz="2800" dirty="0" err="1">
                <a:latin typeface="Times New Roman" panose="02020603050405020304" pitchFamily="18" charset="0"/>
                <a:ea typeface="Martel Sans" pitchFamily="34" charset="-122"/>
                <a:cs typeface="Times New Roman" panose="02020603050405020304" pitchFamily="18" charset="0"/>
              </a:rPr>
              <a:t>серед</a:t>
            </a:r>
            <a:r>
              <a:rPr lang="en-US" sz="2800" dirty="0">
                <a:latin typeface="Times New Roman" panose="02020603050405020304" pitchFamily="18" charset="0"/>
                <a:ea typeface="Martel Sans" pitchFamily="34" charset="-122"/>
                <a:cs typeface="Times New Roman" panose="02020603050405020304" pitchFamily="18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ea typeface="Martel Sans" pitchFamily="34" charset="-122"/>
                <a:cs typeface="Times New Roman" panose="02020603050405020304" pitchFamily="18" charset="0"/>
              </a:rPr>
              <a:t>усіх учасників</a:t>
            </a:r>
            <a:r>
              <a:rPr lang="en-US" sz="2800" dirty="0">
                <a:latin typeface="Times New Roman" panose="02020603050405020304" pitchFamily="18" charset="0"/>
                <a:ea typeface="Martel Sans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artel Sans" pitchFamily="34" charset="-122"/>
                <a:cs typeface="Times New Roman" panose="02020603050405020304" pitchFamily="18" charset="0"/>
              </a:rPr>
              <a:t>навчально</a:t>
            </a:r>
            <a:r>
              <a:rPr lang="uk-UA" sz="2800" dirty="0">
                <a:latin typeface="Times New Roman" panose="02020603050405020304" pitchFamily="18" charset="0"/>
                <a:ea typeface="Martel Sans" pitchFamily="34" charset="-122"/>
                <a:cs typeface="Times New Roman" panose="02020603050405020304" pitchFamily="18" charset="0"/>
              </a:rPr>
              <a:t>го</a:t>
            </a:r>
            <a:r>
              <a:rPr lang="en-US" sz="2800" dirty="0">
                <a:latin typeface="Times New Roman" panose="02020603050405020304" pitchFamily="18" charset="0"/>
                <a:ea typeface="Martel Sans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artel Sans" pitchFamily="34" charset="-122"/>
                <a:cs typeface="Times New Roman" panose="02020603050405020304" pitchFamily="18" charset="0"/>
              </a:rPr>
              <a:t>процес</a:t>
            </a:r>
            <a:r>
              <a:rPr lang="uk-UA" sz="2800" dirty="0">
                <a:latin typeface="Times New Roman" panose="02020603050405020304" pitchFamily="18" charset="0"/>
                <a:ea typeface="Martel Sans" pitchFamily="34" charset="-122"/>
                <a:cs typeface="Times New Roman" panose="02020603050405020304" pitchFamily="18" charset="0"/>
              </a:rPr>
              <a:t>у</a:t>
            </a:r>
            <a:r>
              <a:rPr lang="en-US" sz="2800" dirty="0">
                <a:latin typeface="Times New Roman" panose="02020603050405020304" pitchFamily="18" charset="0"/>
                <a:ea typeface="Martel Sans" pitchFamily="34" charset="-122"/>
                <a:cs typeface="Times New Roman" panose="02020603050405020304" pitchFamily="18" charset="0"/>
              </a:rPr>
              <a:t>. Хоча є проблеми та виклики </a:t>
            </a:r>
            <a:r>
              <a:rPr lang="en-US" sz="2800" dirty="0" err="1">
                <a:latin typeface="Times New Roman" panose="02020603050405020304" pitchFamily="18" charset="0"/>
                <a:ea typeface="Martel Sans" pitchFamily="34" charset="-122"/>
                <a:cs typeface="Times New Roman" panose="02020603050405020304" pitchFamily="18" charset="0"/>
              </a:rPr>
              <a:t>для</a:t>
            </a:r>
            <a:r>
              <a:rPr lang="en-US" sz="2800" dirty="0">
                <a:latin typeface="Times New Roman" panose="02020603050405020304" pitchFamily="18" charset="0"/>
                <a:ea typeface="Martel Sans" pitchFamily="34" charset="-122"/>
                <a:cs typeface="Times New Roman" panose="02020603050405020304" pitchFamily="18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ea typeface="Martel Sans" pitchFamily="34" charset="-122"/>
                <a:cs typeface="Times New Roman" panose="02020603050405020304" pitchFamily="18" charset="0"/>
              </a:rPr>
              <a:t>його </a:t>
            </a:r>
            <a:r>
              <a:rPr lang="en-US" sz="2800" dirty="0" err="1">
                <a:latin typeface="Times New Roman" panose="02020603050405020304" pitchFamily="18" charset="0"/>
                <a:ea typeface="Martel Sans" pitchFamily="34" charset="-122"/>
                <a:cs typeface="Times New Roman" panose="02020603050405020304" pitchFamily="18" charset="0"/>
              </a:rPr>
              <a:t>повної</a:t>
            </a:r>
            <a:r>
              <a:rPr lang="en-US" sz="2800" dirty="0">
                <a:latin typeface="Times New Roman" panose="02020603050405020304" pitchFamily="18" charset="0"/>
                <a:ea typeface="Martel Sans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artel Sans" pitchFamily="34" charset="-122"/>
                <a:cs typeface="Times New Roman" panose="02020603050405020304" pitchFamily="18" charset="0"/>
              </a:rPr>
              <a:t>інтеграції</a:t>
            </a:r>
            <a:r>
              <a:rPr lang="en-US" sz="2800" dirty="0">
                <a:latin typeface="Times New Roman" panose="02020603050405020304" pitchFamily="18" charset="0"/>
                <a:ea typeface="Martel Sans" pitchFamily="34" charset="-122"/>
                <a:cs typeface="Times New Roman" panose="02020603050405020304" pitchFamily="18" charset="0"/>
              </a:rPr>
              <a:t> в організацію навчання, застосування штучного інтелекту може поліпшити якість та ефективність навчання у школі, коледжі та </a:t>
            </a:r>
            <a:r>
              <a:rPr lang="en-US" sz="2800" dirty="0" err="1">
                <a:latin typeface="Times New Roman" panose="02020603050405020304" pitchFamily="18" charset="0"/>
                <a:ea typeface="Martel Sans" pitchFamily="34" charset="-122"/>
                <a:cs typeface="Times New Roman" panose="02020603050405020304" pitchFamily="18" charset="0"/>
              </a:rPr>
              <a:t>університеті</a:t>
            </a:r>
            <a:r>
              <a:rPr lang="en-US" sz="2800" dirty="0">
                <a:latin typeface="Times New Roman" panose="02020603050405020304" pitchFamily="18" charset="0"/>
                <a:ea typeface="Martel Sans" pitchFamily="34" charset="-122"/>
                <a:cs typeface="Times New Roman" panose="02020603050405020304" pitchFamily="18" charset="0"/>
              </a:rPr>
              <a:t>.</a:t>
            </a:r>
            <a:r>
              <a:rPr lang="uk-UA" sz="2800" dirty="0">
                <a:latin typeface="Times New Roman" panose="02020603050405020304" pitchFamily="18" charset="0"/>
                <a:ea typeface="Martel Sans" pitchFamily="34" charset="-122"/>
                <a:cs typeface="Times New Roman" panose="02020603050405020304" pitchFamily="18" charset="0"/>
              </a:rPr>
              <a:t> Проте обов’язково варто пам’ятати, </a:t>
            </a:r>
            <a:r>
              <a:rPr lang="uk-UA" sz="2800">
                <a:latin typeface="Times New Roman" panose="02020603050405020304" pitchFamily="18" charset="0"/>
                <a:ea typeface="Martel Sans" pitchFamily="34" charset="-122"/>
                <a:cs typeface="Times New Roman" panose="02020603050405020304" pitchFamily="18" charset="0"/>
              </a:rPr>
              <a:t>що </a:t>
            </a:r>
            <a:r>
              <a:rPr 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  <a:t>його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має супроводжуватися обережністю та критичним ставленням до наданої інформації.</a:t>
            </a:r>
          </a:p>
          <a:p>
            <a:pPr marL="0" indent="0" algn="just">
              <a:lnSpc>
                <a:spcPts val="2799"/>
              </a:lnSpc>
              <a:buNone/>
            </a:pP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84" y="1475749"/>
            <a:ext cx="5400158" cy="5400158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4002019" y="4671"/>
            <a:ext cx="10628381" cy="1097280"/>
          </a:xfrm>
          <a:prstGeom prst="rect">
            <a:avLst/>
          </a:prstGeom>
        </p:spPr>
        <p:txBody>
          <a:bodyPr/>
          <a:lstStyle/>
          <a:p>
            <a:r>
              <a:rPr lang="ru-RU" dirty="0" err="1"/>
              <a:t>Які</a:t>
            </a:r>
            <a:r>
              <a:rPr lang="ru-RU" dirty="0"/>
              <a:t> є </a:t>
            </a:r>
            <a:r>
              <a:rPr lang="ru-RU" dirty="0" err="1"/>
              <a:t>штучні</a:t>
            </a:r>
            <a:r>
              <a:rPr lang="ru-RU" dirty="0"/>
              <a:t> </a:t>
            </a:r>
            <a:r>
              <a:rPr lang="ru-RU" dirty="0" err="1"/>
              <a:t>інтелекти</a:t>
            </a:r>
            <a:r>
              <a:rPr lang="ru-RU" dirty="0"/>
              <a:t>?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31" y="434915"/>
            <a:ext cx="6350144" cy="3540864"/>
          </a:xfrm>
          <a:prstGeom prst="rect">
            <a:avLst/>
          </a:prstGeom>
        </p:spPr>
      </p:pic>
      <p:sp>
        <p:nvSpPr>
          <p:cNvPr id="5" name="Місце для тексту 3"/>
          <p:cNvSpPr txBox="1">
            <a:spLocks/>
          </p:cNvSpPr>
          <p:nvPr/>
        </p:nvSpPr>
        <p:spPr>
          <a:xfrm>
            <a:off x="183332" y="4122821"/>
            <a:ext cx="13976448" cy="3919384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500" kern="1200" cap="all" spc="2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9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>
              <a:buClr>
                <a:srgbClr val="93A299"/>
              </a:buClr>
              <a:defRPr/>
            </a:pPr>
            <a:r>
              <a:rPr lang="ru-RU" sz="2800" b="1" spc="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HeyGen</a:t>
            </a:r>
            <a:r>
              <a:rPr lang="ru-RU" sz="2800" b="1" spc="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800" b="1" spc="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переозвучка</a:t>
            </a:r>
            <a:r>
              <a:rPr lang="ru-RU" sz="2800" b="1" spc="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spc="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відео</a:t>
            </a:r>
            <a:r>
              <a:rPr lang="ru-RU" sz="2800" b="1" spc="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spc="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різними</a:t>
            </a:r>
            <a:r>
              <a:rPr lang="ru-RU" sz="2800" b="1" spc="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spc="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мовами</a:t>
            </a:r>
            <a:endParaRPr lang="ru-RU" sz="2800" b="1" spc="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097280">
              <a:buClr>
                <a:srgbClr val="93A299"/>
              </a:buClr>
              <a:defRPr/>
            </a:pPr>
            <a:r>
              <a:rPr lang="ru-RU" sz="2800" b="1" spc="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Synthesia</a:t>
            </a:r>
            <a:r>
              <a:rPr lang="ru-RU" sz="2800" b="1" spc="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– </a:t>
            </a:r>
            <a:r>
              <a:rPr lang="ru-RU" sz="2800" b="1" spc="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2800" b="1" spc="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spc="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віртуальних</a:t>
            </a:r>
            <a:r>
              <a:rPr lang="ru-RU" sz="2800" b="1" spc="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spc="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аватарів</a:t>
            </a:r>
            <a:r>
              <a:rPr lang="ru-RU" sz="2800" b="1" spc="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defTabSz="1097280">
              <a:buClr>
                <a:srgbClr val="93A299"/>
              </a:buClr>
              <a:defRPr/>
            </a:pPr>
            <a:r>
              <a:rPr lang="ru-RU" sz="2800" b="1" spc="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Chat</a:t>
            </a:r>
            <a:r>
              <a:rPr lang="ru-RU" sz="2800" b="1" spc="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GPT – классика штучного </a:t>
            </a:r>
            <a:r>
              <a:rPr lang="ru-RU" sz="2800" b="1" spc="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</a:t>
            </a:r>
            <a:endParaRPr lang="ru-RU" sz="2800" b="1" spc="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097280">
              <a:buClr>
                <a:srgbClr val="93A299"/>
              </a:buClr>
              <a:defRPr/>
            </a:pPr>
            <a:r>
              <a:rPr lang="en-US" sz="2800" b="1" spc="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Mindjourney</a:t>
            </a:r>
            <a:r>
              <a:rPr lang="en-US" sz="2800" b="1" spc="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uk-UA" sz="2800" b="1" spc="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генерація вражаючих </a:t>
            </a:r>
            <a:r>
              <a:rPr lang="en-US" sz="2800" b="1" spc="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uk-UA" sz="2800" b="1" spc="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зображень</a:t>
            </a:r>
          </a:p>
          <a:p>
            <a:pPr defTabSz="1097280">
              <a:buClr>
                <a:srgbClr val="93A299"/>
              </a:buClr>
              <a:defRPr/>
            </a:pPr>
            <a:r>
              <a:rPr lang="ru-RU" sz="2800" b="1" spc="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Otter</a:t>
            </a:r>
            <a:r>
              <a:rPr lang="ru-RU" sz="2800" b="1" spc="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– ШІ </a:t>
            </a:r>
            <a:r>
              <a:rPr lang="ru-RU" sz="2800" b="1" spc="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асистент</a:t>
            </a:r>
            <a:r>
              <a:rPr lang="ru-RU" sz="2800" b="1" spc="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онлайн-</a:t>
            </a:r>
            <a:r>
              <a:rPr lang="ru-RU" sz="2800" b="1" spc="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конференцій</a:t>
            </a:r>
            <a:endParaRPr lang="ru-RU" sz="2800" b="1" spc="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097280">
              <a:buClr>
                <a:srgbClr val="93A299"/>
              </a:buClr>
              <a:defRPr/>
            </a:pPr>
            <a:r>
              <a:rPr lang="en-US" sz="2800" b="1" spc="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Gemini (Bard) – </a:t>
            </a:r>
            <a:r>
              <a:rPr lang="uk-UA" sz="2800" b="1" spc="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чат-бот зі штучним інтелектом від </a:t>
            </a:r>
            <a:r>
              <a:rPr lang="en-US" sz="2800" b="1" spc="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</a:p>
          <a:p>
            <a:pPr defTabSz="1097280">
              <a:buClr>
                <a:srgbClr val="93A299"/>
              </a:buClr>
              <a:defRPr/>
            </a:pPr>
            <a:r>
              <a:rPr lang="uk-UA" sz="2800" spc="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інші</a:t>
            </a:r>
          </a:p>
        </p:txBody>
      </p:sp>
      <p:pic>
        <p:nvPicPr>
          <p:cNvPr id="4098" name="Picture 2" descr="Штучний інтелект. Як він вплине на освіту | Нова українська школ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469" y="817601"/>
            <a:ext cx="4737267" cy="315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524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303443" y="6447860"/>
            <a:ext cx="9912806" cy="1592951"/>
          </a:xfrm>
          <a:prstGeom prst="rect">
            <a:avLst/>
          </a:prstGeom>
        </p:spPr>
        <p:txBody>
          <a:bodyPr vert="horz" lIns="109728" tIns="54864" rIns="109728" bIns="54864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97280">
              <a:defRPr/>
            </a:pPr>
            <a:r>
              <a:rPr lang="ru-RU" sz="4200" dirty="0">
                <a:solidFill>
                  <a:sysClr val="window" lastClr="FFFFFF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Яка сфера </a:t>
            </a:r>
            <a:r>
              <a:rPr lang="ru-RU" sz="4200" dirty="0" err="1">
                <a:solidFill>
                  <a:sysClr val="window" lastClr="FFFFFF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найбільш</a:t>
            </a:r>
            <a:r>
              <a:rPr lang="ru-RU" sz="4200" dirty="0">
                <a:solidFill>
                  <a:sysClr val="window" lastClr="FFFFFF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активно </a:t>
            </a:r>
            <a:r>
              <a:rPr lang="ru-RU" sz="4200" dirty="0" err="1">
                <a:solidFill>
                  <a:sysClr val="window" lastClr="FFFFFF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використовує</a:t>
            </a:r>
            <a:r>
              <a:rPr lang="ru-RU" sz="4200" dirty="0">
                <a:solidFill>
                  <a:sysClr val="window" lastClr="FFFFFF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ru-RU" sz="4200" dirty="0" err="1">
                <a:solidFill>
                  <a:sysClr val="window" lastClr="FFFFFF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штучний</a:t>
            </a:r>
            <a:r>
              <a:rPr lang="ru-RU" sz="4200" dirty="0">
                <a:solidFill>
                  <a:sysClr val="window" lastClr="FFFFFF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ru-RU" sz="4200" dirty="0" err="1">
                <a:solidFill>
                  <a:sysClr val="window" lastClr="FFFFFF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інтелект</a:t>
            </a:r>
            <a:r>
              <a:rPr lang="ru-RU" sz="4200" dirty="0">
                <a:solidFill>
                  <a:sysClr val="window" lastClr="FFFFFF"/>
                </a:solidFill>
                <a:latin typeface="Book Antiqua"/>
              </a:rPr>
              <a:t>?</a:t>
            </a:r>
            <a:endParaRPr lang="uk-UA" sz="4200" dirty="0">
              <a:solidFill>
                <a:sysClr val="window" lastClr="FFFFFF"/>
              </a:solidFill>
              <a:latin typeface="Book Antiqua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57805" y="3855571"/>
            <a:ext cx="6480720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1480" indent="-411480">
              <a:buFont typeface="Arial" panose="020B0604020202020204" pitchFamily="34" charset="0"/>
              <a:buChar char="•"/>
            </a:pPr>
            <a:r>
              <a:rPr lang="ru-RU" sz="2520" dirty="0" err="1"/>
              <a:t>Прикладів</a:t>
            </a:r>
            <a:r>
              <a:rPr lang="ru-RU" sz="2520" dirty="0"/>
              <a:t> </a:t>
            </a:r>
            <a:r>
              <a:rPr lang="ru-RU" sz="2520" dirty="0" err="1"/>
              <a:t>досить</a:t>
            </a:r>
            <a:r>
              <a:rPr lang="ru-RU" sz="2520" dirty="0"/>
              <a:t> </a:t>
            </a:r>
            <a:r>
              <a:rPr lang="ru-RU" sz="2520" dirty="0" err="1"/>
              <a:t>багато</a:t>
            </a:r>
            <a:r>
              <a:rPr lang="ru-RU" sz="2520" dirty="0"/>
              <a:t>. </a:t>
            </a:r>
            <a:r>
              <a:rPr lang="ru-RU" sz="2520" dirty="0" err="1"/>
              <a:t>Наприклад</a:t>
            </a:r>
            <a:r>
              <a:rPr lang="ru-RU" sz="2520" dirty="0"/>
              <a:t>, </a:t>
            </a:r>
            <a:r>
              <a:rPr lang="ru-RU" sz="2520" dirty="0" err="1"/>
              <a:t>стартап</a:t>
            </a:r>
            <a:r>
              <a:rPr lang="ru-RU" sz="2520" dirty="0"/>
              <a:t> </a:t>
            </a:r>
            <a:r>
              <a:rPr lang="en-US" sz="2520" dirty="0" err="1"/>
              <a:t>ComplyAdvantage</a:t>
            </a:r>
            <a:r>
              <a:rPr lang="en-US" sz="2520" dirty="0"/>
              <a:t> — </a:t>
            </a:r>
            <a:r>
              <a:rPr lang="ru-RU" sz="2520" dirty="0" err="1"/>
              <a:t>це</a:t>
            </a:r>
            <a:r>
              <a:rPr lang="ru-RU" sz="2520" dirty="0"/>
              <a:t> </a:t>
            </a:r>
            <a:r>
              <a:rPr lang="ru-RU" sz="2520" dirty="0" err="1"/>
              <a:t>провідне</a:t>
            </a:r>
            <a:r>
              <a:rPr lang="ru-RU" sz="2520" dirty="0"/>
              <a:t> </a:t>
            </a:r>
            <a:r>
              <a:rPr lang="ru-RU" sz="2520" dirty="0" err="1"/>
              <a:t>джерело</a:t>
            </a:r>
            <a:r>
              <a:rPr lang="ru-RU" sz="2520" dirty="0"/>
              <a:t> </a:t>
            </a:r>
            <a:r>
              <a:rPr lang="ru-RU" sz="2520" dirty="0" err="1"/>
              <a:t>даних</a:t>
            </a:r>
            <a:r>
              <a:rPr lang="ru-RU" sz="2520" dirty="0"/>
              <a:t> про </a:t>
            </a:r>
            <a:r>
              <a:rPr lang="ru-RU" sz="2520" dirty="0" err="1"/>
              <a:t>ризики</a:t>
            </a:r>
            <a:r>
              <a:rPr lang="ru-RU" sz="2520" dirty="0"/>
              <a:t> </a:t>
            </a:r>
            <a:r>
              <a:rPr lang="ru-RU" sz="2520" dirty="0" err="1"/>
              <a:t>фінансових</a:t>
            </a:r>
            <a:r>
              <a:rPr lang="ru-RU" sz="2520" dirty="0"/>
              <a:t> </a:t>
            </a:r>
            <a:r>
              <a:rPr lang="ru-RU" sz="2520" dirty="0" err="1"/>
              <a:t>злочинів</a:t>
            </a:r>
            <a:r>
              <a:rPr lang="ru-RU" sz="2520" dirty="0"/>
              <a:t> і </a:t>
            </a:r>
            <a:r>
              <a:rPr lang="ru-RU" sz="2520" dirty="0" err="1"/>
              <a:t>технологій</a:t>
            </a:r>
            <a:r>
              <a:rPr lang="ru-RU" sz="2520" dirty="0"/>
              <a:t> </a:t>
            </a:r>
            <a:r>
              <a:rPr lang="ru-RU" sz="2520" dirty="0" err="1"/>
              <a:t>їх</a:t>
            </a:r>
            <a:r>
              <a:rPr lang="ru-RU" sz="2520" dirty="0"/>
              <a:t> </a:t>
            </a:r>
            <a:r>
              <a:rPr lang="ru-RU" sz="2520" dirty="0" err="1"/>
              <a:t>виявлення</a:t>
            </a:r>
            <a:r>
              <a:rPr lang="ru-RU" sz="2520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57805" y="399187"/>
            <a:ext cx="6394310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1480" indent="-411480">
              <a:buFont typeface="Arial" panose="020B0604020202020204" pitchFamily="34" charset="0"/>
              <a:buChar char="•"/>
            </a:pPr>
            <a:r>
              <a:rPr lang="ru-RU" sz="2520" dirty="0" err="1"/>
              <a:t>Більш</a:t>
            </a:r>
            <a:r>
              <a:rPr lang="ru-RU" sz="2520" dirty="0"/>
              <a:t> конкретно, ШІ </a:t>
            </a:r>
            <a:r>
              <a:rPr lang="ru-RU" sz="2520" dirty="0" err="1"/>
              <a:t>використовуються</a:t>
            </a:r>
            <a:r>
              <a:rPr lang="ru-RU" sz="2520" dirty="0"/>
              <a:t> для </a:t>
            </a:r>
            <a:r>
              <a:rPr lang="ru-RU" sz="2520" dirty="0" err="1"/>
              <a:t>медичної</a:t>
            </a:r>
            <a:r>
              <a:rPr lang="ru-RU" sz="2520" dirty="0"/>
              <a:t> </a:t>
            </a:r>
            <a:r>
              <a:rPr lang="ru-RU" sz="2520" dirty="0" err="1"/>
              <a:t>діагностики</a:t>
            </a:r>
            <a:r>
              <a:rPr lang="ru-RU" sz="2520" dirty="0"/>
              <a:t>, </a:t>
            </a:r>
            <a:r>
              <a:rPr lang="ru-RU" sz="2520" dirty="0" err="1"/>
              <a:t>електронної</a:t>
            </a:r>
            <a:r>
              <a:rPr lang="ru-RU" sz="2520" dirty="0"/>
              <a:t> </a:t>
            </a:r>
            <a:r>
              <a:rPr lang="ru-RU" sz="2520" dirty="0" err="1"/>
              <a:t>комерції</a:t>
            </a:r>
            <a:r>
              <a:rPr lang="ru-RU" sz="2520" dirty="0"/>
              <a:t>, </a:t>
            </a:r>
            <a:r>
              <a:rPr lang="ru-RU" sz="2520" dirty="0" err="1"/>
              <a:t>дистанційного</a:t>
            </a:r>
            <a:r>
              <a:rPr lang="ru-RU" sz="2520" dirty="0"/>
              <a:t> </a:t>
            </a:r>
            <a:r>
              <a:rPr lang="ru-RU" sz="2520" dirty="0" err="1"/>
              <a:t>керування</a:t>
            </a:r>
            <a:r>
              <a:rPr lang="ru-RU" sz="2520" dirty="0"/>
              <a:t> роботами та </a:t>
            </a:r>
            <a:r>
              <a:rPr lang="ru-RU" sz="2520" dirty="0" err="1"/>
              <a:t>дистанційного</a:t>
            </a:r>
            <a:r>
              <a:rPr lang="ru-RU" sz="2520" dirty="0"/>
              <a:t> </a:t>
            </a:r>
            <a:r>
              <a:rPr lang="ru-RU" sz="2520" dirty="0" err="1"/>
              <a:t>зондування</a:t>
            </a:r>
            <a:r>
              <a:rPr lang="ru-RU" sz="2520" dirty="0"/>
              <a:t> </a:t>
            </a:r>
            <a:r>
              <a:rPr lang="ru-RU" sz="2520" dirty="0" err="1"/>
              <a:t>Землі</a:t>
            </a:r>
            <a:r>
              <a:rPr lang="ru-RU" sz="2520" dirty="0"/>
              <a:t>. ШІ </a:t>
            </a:r>
            <a:r>
              <a:rPr lang="ru-RU" sz="2520" dirty="0" err="1"/>
              <a:t>використовується</a:t>
            </a:r>
            <a:r>
              <a:rPr lang="ru-RU" sz="2520" dirty="0"/>
              <a:t> для </a:t>
            </a:r>
            <a:r>
              <a:rPr lang="ru-RU" sz="2520" dirty="0" err="1"/>
              <a:t>розробки</a:t>
            </a:r>
            <a:r>
              <a:rPr lang="ru-RU" sz="2520" dirty="0"/>
              <a:t> та </a:t>
            </a:r>
            <a:r>
              <a:rPr lang="ru-RU" sz="2520" dirty="0" err="1"/>
              <a:t>розвитку</a:t>
            </a:r>
            <a:r>
              <a:rPr lang="ru-RU" sz="2520" dirty="0"/>
              <a:t> </a:t>
            </a:r>
            <a:r>
              <a:rPr lang="ru-RU" sz="2520" dirty="0" err="1"/>
              <a:t>численних</a:t>
            </a:r>
            <a:r>
              <a:rPr lang="ru-RU" sz="2520" dirty="0"/>
              <a:t> </a:t>
            </a:r>
            <a:r>
              <a:rPr lang="ru-RU" sz="2520" dirty="0" err="1"/>
              <a:t>галузей</a:t>
            </a:r>
            <a:r>
              <a:rPr lang="ru-RU" sz="2520" dirty="0"/>
              <a:t>, </a:t>
            </a:r>
            <a:r>
              <a:rPr lang="ru-RU" sz="2520" dirty="0" err="1"/>
              <a:t>включаючи</a:t>
            </a:r>
            <a:r>
              <a:rPr lang="ru-RU" sz="2520" dirty="0"/>
              <a:t> </a:t>
            </a:r>
            <a:r>
              <a:rPr lang="ru-RU" sz="2520" dirty="0" err="1"/>
              <a:t>фінансування</a:t>
            </a:r>
            <a:r>
              <a:rPr lang="ru-RU" sz="2520" dirty="0"/>
              <a:t>, </a:t>
            </a:r>
            <a:r>
              <a:rPr lang="ru-RU" sz="2520" dirty="0" err="1"/>
              <a:t>охорону</a:t>
            </a:r>
            <a:r>
              <a:rPr lang="ru-RU" sz="2520" dirty="0"/>
              <a:t> </a:t>
            </a:r>
            <a:r>
              <a:rPr lang="ru-RU" sz="2520" dirty="0" err="1"/>
              <a:t>здоров'я</a:t>
            </a:r>
            <a:r>
              <a:rPr lang="ru-RU" sz="2520" dirty="0"/>
              <a:t>, </a:t>
            </a:r>
            <a:r>
              <a:rPr lang="ru-RU" sz="2520" dirty="0" err="1"/>
              <a:t>освіту</a:t>
            </a:r>
            <a:r>
              <a:rPr lang="ru-RU" sz="2520" dirty="0"/>
              <a:t>, транспорт та </a:t>
            </a:r>
            <a:r>
              <a:rPr lang="ru-RU" sz="2520" dirty="0" err="1"/>
              <a:t>інші</a:t>
            </a:r>
            <a:r>
              <a:rPr lang="ru-RU" sz="2520" dirty="0"/>
              <a:t>.</a:t>
            </a:r>
            <a:endParaRPr lang="en-US" sz="252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4164" y="485597"/>
            <a:ext cx="3614022" cy="360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15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5903915"/>
            <a:ext cx="14630400" cy="2716276"/>
          </a:xfrm>
          <a:prstGeom prst="rect">
            <a:avLst/>
          </a:prstGeom>
        </p:spPr>
        <p:txBody>
          <a:bodyPr vert="horz" lIns="109728" tIns="54864" rIns="109728" bIns="54864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320" dirty="0" err="1">
                <a:solidFill>
                  <a:schemeClr val="tx1"/>
                </a:solidFill>
                <a:latin typeface="Times New Roman" panose="02020603050405020304" pitchFamily="18" charset="0"/>
                <a:ea typeface="Kanit" pitchFamily="34" charset="-122"/>
                <a:cs typeface="Times New Roman" panose="02020603050405020304" pitchFamily="18" charset="0"/>
              </a:rPr>
              <a:t>Використання</a:t>
            </a:r>
            <a:r>
              <a:rPr lang="en-US" sz="4320" dirty="0">
                <a:solidFill>
                  <a:schemeClr val="tx1"/>
                </a:solidFill>
                <a:latin typeface="Times New Roman" panose="02020603050405020304" pitchFamily="18" charset="0"/>
                <a:ea typeface="Kanit" pitchFamily="34" charset="-122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solidFill>
                  <a:schemeClr val="tx1"/>
                </a:solidFill>
                <a:latin typeface="Times New Roman" panose="02020603050405020304" pitchFamily="18" charset="0"/>
                <a:ea typeface="Kanit" pitchFamily="34" charset="-122"/>
                <a:cs typeface="Times New Roman" panose="02020603050405020304" pitchFamily="18" charset="0"/>
              </a:rPr>
              <a:t>штучного</a:t>
            </a:r>
            <a:r>
              <a:rPr lang="en-US" sz="4320" dirty="0">
                <a:solidFill>
                  <a:schemeClr val="tx1"/>
                </a:solidFill>
                <a:latin typeface="Times New Roman" panose="02020603050405020304" pitchFamily="18" charset="0"/>
                <a:ea typeface="Kanit" pitchFamily="34" charset="-122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solidFill>
                  <a:schemeClr val="tx1"/>
                </a:solidFill>
                <a:latin typeface="Times New Roman" panose="02020603050405020304" pitchFamily="18" charset="0"/>
                <a:ea typeface="Kanit" pitchFamily="34" charset="-122"/>
                <a:cs typeface="Times New Roman" panose="02020603050405020304" pitchFamily="18" charset="0"/>
              </a:rPr>
              <a:t>інтелекту</a:t>
            </a:r>
            <a:r>
              <a:rPr lang="en-US" sz="4320" dirty="0">
                <a:solidFill>
                  <a:schemeClr val="tx1"/>
                </a:solidFill>
                <a:latin typeface="Times New Roman" panose="02020603050405020304" pitchFamily="18" charset="0"/>
                <a:ea typeface="Kanit" pitchFamily="34" charset="-122"/>
                <a:cs typeface="Times New Roman" panose="02020603050405020304" pitchFamily="18" charset="0"/>
              </a:rPr>
              <a:t> в </a:t>
            </a:r>
            <a:r>
              <a:rPr lang="en-US" sz="4320" dirty="0" err="1">
                <a:solidFill>
                  <a:schemeClr val="tx1"/>
                </a:solidFill>
                <a:latin typeface="Times New Roman" panose="02020603050405020304" pitchFamily="18" charset="0"/>
                <a:ea typeface="Kanit" pitchFamily="34" charset="-122"/>
                <a:cs typeface="Times New Roman" panose="02020603050405020304" pitchFamily="18" charset="0"/>
              </a:rPr>
              <a:t>роботі</a:t>
            </a:r>
            <a:r>
              <a:rPr lang="en-US" sz="4320" dirty="0">
                <a:solidFill>
                  <a:schemeClr val="tx1"/>
                </a:solidFill>
                <a:latin typeface="Times New Roman" panose="02020603050405020304" pitchFamily="18" charset="0"/>
                <a:ea typeface="Kanit" pitchFamily="34" charset="-122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solidFill>
                  <a:schemeClr val="tx1"/>
                </a:solidFill>
                <a:latin typeface="Times New Roman" panose="02020603050405020304" pitchFamily="18" charset="0"/>
                <a:ea typeface="Kanit" pitchFamily="34" charset="-122"/>
                <a:cs typeface="Times New Roman" panose="02020603050405020304" pitchFamily="18" charset="0"/>
              </a:rPr>
              <a:t>вчителя</a:t>
            </a:r>
            <a:endParaRPr lang="en-US" sz="432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097280">
              <a:defRPr/>
            </a:pPr>
            <a:endParaRPr lang="uk-UA" sz="4200" dirty="0">
              <a:solidFill>
                <a:sysClr val="window" lastClr="FFFFFF"/>
              </a:solidFill>
              <a:latin typeface="Book Antiqua"/>
            </a:endParaRPr>
          </a:p>
        </p:txBody>
      </p:sp>
      <p:sp>
        <p:nvSpPr>
          <p:cNvPr id="3" name="AutoShape 2" descr="Штучний інтелект в освіті – Бібліотека БДП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076" name="Picture 4" descr="Штучний інтелект в освіті: як AI трансформує навчальний проце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23045"/>
            <a:ext cx="7726202" cy="441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Штучний інтелект у навчанні: чи може замінити репетитора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160" y="548545"/>
            <a:ext cx="5480538" cy="548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76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2037993" y="1149072"/>
            <a:ext cx="685800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272D45"/>
                </a:solidFill>
                <a:latin typeface="Times New Roman" panose="02020603050405020304" pitchFamily="18" charset="0"/>
                <a:ea typeface="Kanit" pitchFamily="34" charset="-122"/>
                <a:cs typeface="Times New Roman" panose="02020603050405020304" pitchFamily="18" charset="0"/>
              </a:rPr>
              <a:t>Що таке штучний інтелект</a:t>
            </a:r>
            <a:endParaRPr lang="en-US" sz="437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2037993" y="2287786"/>
            <a:ext cx="5166122" cy="2462927"/>
          </a:xfrm>
          <a:prstGeom prst="roundRect">
            <a:avLst>
              <a:gd name="adj" fmla="val 406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6" name="Text 4"/>
          <p:cNvSpPr/>
          <p:nvPr/>
        </p:nvSpPr>
        <p:spPr>
          <a:xfrm>
            <a:off x="2273975" y="2523768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dirty="0">
                <a:solidFill>
                  <a:srgbClr val="2C3249"/>
                </a:solidFill>
                <a:latin typeface="Times New Roman" panose="02020603050405020304" pitchFamily="18" charset="0"/>
                <a:ea typeface="Kanit" pitchFamily="34" charset="-122"/>
                <a:cs typeface="Times New Roman" panose="02020603050405020304" pitchFamily="18" charset="0"/>
              </a:rPr>
              <a:t>Ключові функції</a:t>
            </a:r>
            <a:endParaRPr lang="en-US" sz="218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2273975" y="3093125"/>
            <a:ext cx="4694158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Arial" panose="020B0604020202020204" pitchFamily="34" charset="0"/>
                <a:ea typeface="Martel Sans" pitchFamily="34" charset="-122"/>
                <a:cs typeface="Arial" panose="020B0604020202020204" pitchFamily="34" charset="0"/>
              </a:rPr>
              <a:t>Штучний інтелект здатний до опрацювання інформації, навчання від даного прикладу, </a:t>
            </a:r>
            <a:r>
              <a:rPr lang="en-US" sz="1750" dirty="0" err="1">
                <a:solidFill>
                  <a:srgbClr val="2C3249"/>
                </a:solidFill>
                <a:latin typeface="Arial" panose="020B0604020202020204" pitchFamily="34" charset="0"/>
                <a:ea typeface="Martel Sans" pitchFamily="34" charset="-122"/>
                <a:cs typeface="Arial" panose="020B0604020202020204" pitchFamily="34" charset="0"/>
              </a:rPr>
              <a:t>розуміння</a:t>
            </a:r>
            <a:r>
              <a:rPr lang="en-US" sz="1750" dirty="0">
                <a:solidFill>
                  <a:srgbClr val="2C3249"/>
                </a:solidFill>
                <a:latin typeface="Arial" panose="020B0604020202020204" pitchFamily="34" charset="0"/>
                <a:ea typeface="Martel Sans" pitchFamily="34" charset="-122"/>
                <a:cs typeface="Arial" panose="020B0604020202020204" pitchFamily="34" charset="0"/>
              </a:rPr>
              <a:t> </a:t>
            </a:r>
            <a:r>
              <a:rPr lang="uk-UA" sz="1750" dirty="0">
                <a:solidFill>
                  <a:srgbClr val="2C3249"/>
                </a:solidFill>
                <a:latin typeface="Arial" panose="020B0604020202020204" pitchFamily="34" charset="0"/>
                <a:ea typeface="Martel Sans" pitchFamily="34" charset="-122"/>
                <a:cs typeface="Arial" panose="020B0604020202020204" pitchFamily="34" charset="0"/>
              </a:rPr>
              <a:t>його</a:t>
            </a:r>
            <a:r>
              <a:rPr lang="en-US" sz="1750" dirty="0">
                <a:solidFill>
                  <a:srgbClr val="2C3249"/>
                </a:solidFill>
                <a:latin typeface="Arial" panose="020B0604020202020204" pitchFamily="34" charset="0"/>
                <a:ea typeface="Martel Sans" pitchFamily="34" charset="-122"/>
                <a:cs typeface="Arial" panose="020B0604020202020204" pitchFamily="34" charset="0"/>
              </a:rPr>
              <a:t> контексту та прийняття рішень.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7426285" y="2287786"/>
            <a:ext cx="5166122" cy="2462927"/>
          </a:xfrm>
          <a:prstGeom prst="roundRect">
            <a:avLst>
              <a:gd name="adj" fmla="val 4060"/>
            </a:avLst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9" name="Text 7"/>
          <p:cNvSpPr/>
          <p:nvPr/>
        </p:nvSpPr>
        <p:spPr>
          <a:xfrm>
            <a:off x="7662267" y="2523768"/>
            <a:ext cx="230124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dirty="0">
                <a:solidFill>
                  <a:srgbClr val="2C3249"/>
                </a:solidFill>
                <a:latin typeface="Times New Roman" panose="02020603050405020304" pitchFamily="18" charset="0"/>
                <a:ea typeface="Kanit" pitchFamily="34" charset="-122"/>
                <a:cs typeface="Times New Roman" panose="02020603050405020304" pitchFamily="18" charset="0"/>
              </a:rPr>
              <a:t>Методи навчання</a:t>
            </a:r>
            <a:endParaRPr lang="en-US" sz="218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662267" y="3093125"/>
            <a:ext cx="4694158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Arial" panose="020B0604020202020204" pitchFamily="34" charset="0"/>
                <a:ea typeface="Martel Sans" pitchFamily="34" charset="-122"/>
                <a:cs typeface="Arial" panose="020B0604020202020204" pitchFamily="34" charset="0"/>
              </a:rPr>
              <a:t>Машинне навчання, глибоке навчання та кластеризація даних — це основні методи навчання для систем штучного інтелекту.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2037993" y="4972883"/>
            <a:ext cx="5166122" cy="2107525"/>
          </a:xfrm>
          <a:prstGeom prst="roundRect">
            <a:avLst>
              <a:gd name="adj" fmla="val 4744"/>
            </a:avLst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12" name="Text 10"/>
          <p:cNvSpPr/>
          <p:nvPr/>
        </p:nvSpPr>
        <p:spPr>
          <a:xfrm>
            <a:off x="2273975" y="5208865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dirty="0">
                <a:solidFill>
                  <a:srgbClr val="2C3249"/>
                </a:solidFill>
                <a:latin typeface="Times New Roman" panose="02020603050405020304" pitchFamily="18" charset="0"/>
                <a:ea typeface="Kanit" pitchFamily="34" charset="-122"/>
                <a:cs typeface="Times New Roman" panose="02020603050405020304" pitchFamily="18" charset="0"/>
              </a:rPr>
              <a:t>Застосування</a:t>
            </a:r>
            <a:endParaRPr lang="en-US" sz="218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2273975" y="5778222"/>
            <a:ext cx="4694158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just">
              <a:lnSpc>
                <a:spcPts val="2799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Arial" panose="020B0604020202020204" pitchFamily="34" charset="0"/>
                <a:ea typeface="Martel Sans" pitchFamily="34" charset="-122"/>
                <a:cs typeface="Arial" panose="020B0604020202020204" pitchFamily="34" charset="0"/>
              </a:rPr>
              <a:t>Застосування штучного інтелекту можна знайти в </a:t>
            </a:r>
            <a:r>
              <a:rPr lang="uk-UA" sz="1750" dirty="0">
                <a:solidFill>
                  <a:srgbClr val="2C3249"/>
                </a:solidFill>
                <a:latin typeface="Arial" panose="020B0604020202020204" pitchFamily="34" charset="0"/>
                <a:ea typeface="Martel Sans" pitchFamily="34" charset="-122"/>
                <a:cs typeface="Arial" panose="020B0604020202020204" pitchFamily="34" charset="0"/>
              </a:rPr>
              <a:t>освіті, </a:t>
            </a:r>
            <a:r>
              <a:rPr lang="en-US" sz="1750" dirty="0" err="1">
                <a:solidFill>
                  <a:srgbClr val="2C3249"/>
                </a:solidFill>
                <a:latin typeface="Arial" panose="020B0604020202020204" pitchFamily="34" charset="0"/>
                <a:ea typeface="Martel Sans" pitchFamily="34" charset="-122"/>
                <a:cs typeface="Arial" panose="020B0604020202020204" pitchFamily="34" charset="0"/>
              </a:rPr>
              <a:t>медицині</a:t>
            </a:r>
            <a:r>
              <a:rPr lang="en-US" sz="1750" dirty="0">
                <a:solidFill>
                  <a:srgbClr val="2C3249"/>
                </a:solidFill>
                <a:latin typeface="Arial" panose="020B0604020202020204" pitchFamily="34" charset="0"/>
                <a:ea typeface="Martel Sans" pitchFamily="34" charset="-122"/>
                <a:cs typeface="Arial" panose="020B0604020202020204" pitchFamily="34" charset="0"/>
              </a:rPr>
              <a:t>, фінансах, виробництві та бізнесі.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7426285" y="4972883"/>
            <a:ext cx="5166122" cy="2107525"/>
          </a:xfrm>
          <a:prstGeom prst="roundRect">
            <a:avLst>
              <a:gd name="adj" fmla="val 4744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15" name="Text 13"/>
          <p:cNvSpPr/>
          <p:nvPr/>
        </p:nvSpPr>
        <p:spPr>
          <a:xfrm>
            <a:off x="7662267" y="5208865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dirty="0">
                <a:solidFill>
                  <a:srgbClr val="2C3249"/>
                </a:solidFill>
                <a:latin typeface="Times New Roman" panose="02020603050405020304" pitchFamily="18" charset="0"/>
                <a:ea typeface="Kanit" pitchFamily="34" charset="-122"/>
                <a:cs typeface="Times New Roman" panose="02020603050405020304" pitchFamily="18" charset="0"/>
              </a:rPr>
              <a:t>Випередження</a:t>
            </a:r>
            <a:endParaRPr lang="en-US" sz="218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7662267" y="5778222"/>
            <a:ext cx="4694158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Arial" panose="020B0604020202020204" pitchFamily="34" charset="0"/>
                <a:ea typeface="Martel Sans" pitchFamily="34" charset="-122"/>
                <a:cs typeface="Arial" panose="020B0604020202020204" pitchFamily="34" charset="0"/>
              </a:rPr>
              <a:t>Очікується, що у майбутньому штучний інтелект здатний суттєво змінити наш спосіб життя та роботи.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2"/>
          <p:cNvSpPr/>
          <p:nvPr/>
        </p:nvSpPr>
        <p:spPr>
          <a:xfrm>
            <a:off x="4332327" y="569476"/>
            <a:ext cx="5113020" cy="52875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4164"/>
              </a:lnSpc>
              <a:buNone/>
            </a:pPr>
            <a:r>
              <a:rPr lang="en-US" sz="3331" dirty="0">
                <a:solidFill>
                  <a:srgbClr val="272D45"/>
                </a:solidFill>
                <a:latin typeface="Times New Roman" panose="02020603050405020304" pitchFamily="18" charset="0"/>
                <a:ea typeface="Kanit" pitchFamily="34" charset="-122"/>
                <a:cs typeface="Times New Roman" panose="02020603050405020304" pitchFamily="18" charset="0"/>
              </a:rPr>
              <a:t>Штучний інтелект в освіті</a:t>
            </a:r>
            <a:endParaRPr lang="en-US" sz="333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5934672" y="1839754"/>
            <a:ext cx="33814" cy="4399955"/>
          </a:xfrm>
          <a:prstGeom prst="rect">
            <a:avLst/>
          </a:prstGeom>
          <a:solidFill>
            <a:srgbClr val="BFD9D3"/>
          </a:solidFill>
          <a:ln/>
        </p:spPr>
      </p:sp>
      <p:sp>
        <p:nvSpPr>
          <p:cNvPr id="7" name="Shape 4"/>
          <p:cNvSpPr/>
          <p:nvPr/>
        </p:nvSpPr>
        <p:spPr>
          <a:xfrm>
            <a:off x="6141959" y="2145387"/>
            <a:ext cx="592217" cy="33814"/>
          </a:xfrm>
          <a:prstGeom prst="rect">
            <a:avLst/>
          </a:prstGeom>
          <a:solidFill>
            <a:srgbClr val="BFD9D3"/>
          </a:solidFill>
          <a:ln/>
        </p:spPr>
      </p:sp>
      <p:sp>
        <p:nvSpPr>
          <p:cNvPr id="8" name="Shape 5"/>
          <p:cNvSpPr/>
          <p:nvPr/>
        </p:nvSpPr>
        <p:spPr>
          <a:xfrm>
            <a:off x="5761197" y="1971913"/>
            <a:ext cx="380762" cy="380762"/>
          </a:xfrm>
          <a:prstGeom prst="roundRect">
            <a:avLst>
              <a:gd name="adj" fmla="val 20001"/>
            </a:avLst>
          </a:prstGeom>
          <a:solidFill>
            <a:srgbClr val="DFECE9"/>
          </a:solidFill>
          <a:ln w="10478">
            <a:solidFill>
              <a:srgbClr val="BFD9D3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5913478" y="2003584"/>
            <a:ext cx="76200" cy="3173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499"/>
              </a:lnSpc>
              <a:buNone/>
            </a:pPr>
            <a:r>
              <a:rPr lang="en-US" sz="1999" dirty="0">
                <a:solidFill>
                  <a:srgbClr val="2C3249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1</a:t>
            </a:r>
            <a:endParaRPr lang="en-US" sz="1999" dirty="0"/>
          </a:p>
        </p:txBody>
      </p:sp>
      <p:sp>
        <p:nvSpPr>
          <p:cNvPr id="10" name="Text 7"/>
          <p:cNvSpPr/>
          <p:nvPr/>
        </p:nvSpPr>
        <p:spPr>
          <a:xfrm>
            <a:off x="6882290" y="2008942"/>
            <a:ext cx="3093720" cy="26443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082"/>
              </a:lnSpc>
              <a:buNone/>
            </a:pPr>
            <a:r>
              <a:rPr lang="en-US" sz="1666" dirty="0">
                <a:solidFill>
                  <a:srgbClr val="2C3249"/>
                </a:solidFill>
                <a:latin typeface="Times New Roman" panose="02020603050405020304" pitchFamily="18" charset="0"/>
                <a:ea typeface="Kanit" pitchFamily="34" charset="-122"/>
                <a:cs typeface="Times New Roman" panose="02020603050405020304" pitchFamily="18" charset="0"/>
              </a:rPr>
              <a:t>Оптимізація процесу навчання</a:t>
            </a:r>
            <a:endParaRPr lang="en-US" sz="166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6882290" y="2442567"/>
            <a:ext cx="6854071" cy="54125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132"/>
              </a:lnSpc>
              <a:buNone/>
            </a:pPr>
            <a:r>
              <a:rPr lang="en-US" sz="1333" dirty="0">
                <a:solidFill>
                  <a:srgbClr val="2C3249"/>
                </a:solidFill>
                <a:latin typeface="Arial" panose="020B0604020202020204" pitchFamily="34" charset="0"/>
                <a:ea typeface="Martel Sans" pitchFamily="34" charset="-122"/>
                <a:cs typeface="Arial" panose="020B0604020202020204" pitchFamily="34" charset="0"/>
              </a:rPr>
              <a:t>Штучний інтелект може допомогти вчителю виконувати рутинні задачі та зосередитись на індивідуальному підході до кожного учня.</a:t>
            </a:r>
            <a:endParaRPr lang="en-US" sz="13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6141959" y="3668435"/>
            <a:ext cx="592217" cy="33814"/>
          </a:xfrm>
          <a:prstGeom prst="rect">
            <a:avLst/>
          </a:prstGeom>
          <a:solidFill>
            <a:srgbClr val="BFD9D3"/>
          </a:solidFill>
          <a:ln/>
        </p:spPr>
      </p:sp>
      <p:sp>
        <p:nvSpPr>
          <p:cNvPr id="13" name="Shape 10"/>
          <p:cNvSpPr/>
          <p:nvPr/>
        </p:nvSpPr>
        <p:spPr>
          <a:xfrm>
            <a:off x="5761197" y="3494961"/>
            <a:ext cx="380762" cy="380762"/>
          </a:xfrm>
          <a:prstGeom prst="roundRect">
            <a:avLst>
              <a:gd name="adj" fmla="val 20001"/>
            </a:avLst>
          </a:prstGeom>
          <a:solidFill>
            <a:srgbClr val="DFECE9"/>
          </a:solidFill>
          <a:ln w="10478">
            <a:solidFill>
              <a:srgbClr val="BFD9D3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5886808" y="3526631"/>
            <a:ext cx="129540" cy="3173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499"/>
              </a:lnSpc>
              <a:buNone/>
            </a:pPr>
            <a:r>
              <a:rPr lang="en-US" sz="1999" dirty="0">
                <a:solidFill>
                  <a:srgbClr val="2C3249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2</a:t>
            </a:r>
            <a:endParaRPr lang="en-US" sz="1999" dirty="0"/>
          </a:p>
        </p:txBody>
      </p:sp>
      <p:sp>
        <p:nvSpPr>
          <p:cNvPr id="15" name="Text 12"/>
          <p:cNvSpPr/>
          <p:nvPr/>
        </p:nvSpPr>
        <p:spPr>
          <a:xfrm>
            <a:off x="6882290" y="3531989"/>
            <a:ext cx="3741420" cy="26443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082"/>
              </a:lnSpc>
              <a:buNone/>
            </a:pPr>
            <a:r>
              <a:rPr lang="en-US" sz="1666" dirty="0">
                <a:solidFill>
                  <a:srgbClr val="2C3249"/>
                </a:solidFill>
                <a:latin typeface="Times New Roman" panose="02020603050405020304" pitchFamily="18" charset="0"/>
                <a:ea typeface="Kanit" pitchFamily="34" charset="-122"/>
                <a:cs typeface="Times New Roman" panose="02020603050405020304" pitchFamily="18" charset="0"/>
              </a:rPr>
              <a:t>Персоналізація навчального процесу</a:t>
            </a:r>
            <a:endParaRPr lang="en-US" sz="166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6882290" y="3965615"/>
            <a:ext cx="6854071" cy="54125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132"/>
              </a:lnSpc>
              <a:buNone/>
            </a:pPr>
            <a:r>
              <a:rPr lang="en-US" sz="1333" dirty="0">
                <a:solidFill>
                  <a:srgbClr val="2C3249"/>
                </a:solidFill>
                <a:latin typeface="Arial" panose="020B0604020202020204" pitchFamily="34" charset="0"/>
                <a:ea typeface="Martel Sans" pitchFamily="34" charset="-122"/>
                <a:cs typeface="Arial" panose="020B0604020202020204" pitchFamily="34" charset="0"/>
              </a:rPr>
              <a:t>Штучний інтелект здатний працювати з великою кількістю даних для створення спеціалізованого курсу навчання для кожного учня.</a:t>
            </a:r>
            <a:endParaRPr lang="en-US" sz="13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6141959" y="5191482"/>
            <a:ext cx="592217" cy="33814"/>
          </a:xfrm>
          <a:prstGeom prst="rect">
            <a:avLst/>
          </a:prstGeom>
          <a:solidFill>
            <a:srgbClr val="BFD9D3"/>
          </a:solidFill>
          <a:ln/>
        </p:spPr>
      </p:sp>
      <p:sp>
        <p:nvSpPr>
          <p:cNvPr id="18" name="Shape 15"/>
          <p:cNvSpPr/>
          <p:nvPr/>
        </p:nvSpPr>
        <p:spPr>
          <a:xfrm>
            <a:off x="5761197" y="5018008"/>
            <a:ext cx="380762" cy="380762"/>
          </a:xfrm>
          <a:prstGeom prst="roundRect">
            <a:avLst>
              <a:gd name="adj" fmla="val 20001"/>
            </a:avLst>
          </a:prstGeom>
          <a:solidFill>
            <a:srgbClr val="DFECE9"/>
          </a:solidFill>
          <a:ln w="10478">
            <a:solidFill>
              <a:srgbClr val="BFD9D3"/>
            </a:solidFill>
            <a:prstDash val="solid"/>
          </a:ln>
        </p:spPr>
      </p:sp>
      <p:sp>
        <p:nvSpPr>
          <p:cNvPr id="19" name="Text 16"/>
          <p:cNvSpPr/>
          <p:nvPr/>
        </p:nvSpPr>
        <p:spPr>
          <a:xfrm>
            <a:off x="5886808" y="5049679"/>
            <a:ext cx="129540" cy="3173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499"/>
              </a:lnSpc>
              <a:buNone/>
            </a:pPr>
            <a:r>
              <a:rPr lang="en-US" sz="1999" dirty="0">
                <a:solidFill>
                  <a:srgbClr val="2C3249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3</a:t>
            </a:r>
            <a:endParaRPr lang="en-US" sz="1999" dirty="0"/>
          </a:p>
        </p:txBody>
      </p:sp>
      <p:sp>
        <p:nvSpPr>
          <p:cNvPr id="20" name="Text 17"/>
          <p:cNvSpPr/>
          <p:nvPr/>
        </p:nvSpPr>
        <p:spPr>
          <a:xfrm>
            <a:off x="6882290" y="5055037"/>
            <a:ext cx="2194560" cy="26443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082"/>
              </a:lnSpc>
              <a:buNone/>
            </a:pPr>
            <a:r>
              <a:rPr lang="en-US" sz="1666" dirty="0">
                <a:solidFill>
                  <a:srgbClr val="2C3249"/>
                </a:solidFill>
                <a:latin typeface="Times New Roman" panose="02020603050405020304" pitchFamily="18" charset="0"/>
                <a:ea typeface="Kanit" pitchFamily="34" charset="-122"/>
                <a:cs typeface="Times New Roman" panose="02020603050405020304" pitchFamily="18" charset="0"/>
              </a:rPr>
              <a:t>Моніторинг навчання</a:t>
            </a:r>
            <a:endParaRPr lang="en-US" sz="166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8"/>
          <p:cNvSpPr/>
          <p:nvPr/>
        </p:nvSpPr>
        <p:spPr>
          <a:xfrm>
            <a:off x="6882290" y="5488662"/>
            <a:ext cx="6854071" cy="54125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132"/>
              </a:lnSpc>
              <a:buNone/>
            </a:pPr>
            <a:r>
              <a:rPr lang="en-US" sz="1333" dirty="0">
                <a:solidFill>
                  <a:srgbClr val="2C3249"/>
                </a:solidFill>
                <a:latin typeface="Arial" panose="020B0604020202020204" pitchFamily="34" charset="0"/>
                <a:ea typeface="Martel Sans" pitchFamily="34" charset="-122"/>
                <a:cs typeface="Arial" panose="020B0604020202020204" pitchFamily="34" charset="0"/>
              </a:rPr>
              <a:t>Штучний інтелект допомогає вчителям більш ефективно моніторити успішність та прогрес учнів, щоб дати їм індивідуальний план дій для поліпшення.</a:t>
            </a:r>
            <a:endParaRPr lang="en-US" sz="13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94" y="1839754"/>
            <a:ext cx="5017770" cy="501777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2162056" y="596979"/>
            <a:ext cx="10306288" cy="135612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339"/>
              </a:lnSpc>
              <a:buNone/>
            </a:pPr>
            <a:r>
              <a:rPr lang="en-US" sz="4271" dirty="0">
                <a:solidFill>
                  <a:srgbClr val="272D45"/>
                </a:solidFill>
                <a:latin typeface="Times New Roman" panose="02020603050405020304" pitchFamily="18" charset="0"/>
                <a:ea typeface="Kanit" pitchFamily="34" charset="-122"/>
                <a:cs typeface="Times New Roman" panose="02020603050405020304" pitchFamily="18" charset="0"/>
              </a:rPr>
              <a:t>Переваги використання штучного інтелекту в роботі вчителя</a:t>
            </a:r>
            <a:endParaRPr lang="en-US" sz="427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056" y="2386965"/>
            <a:ext cx="3218498" cy="198917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2523563" y="4637436"/>
            <a:ext cx="2169676" cy="33897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669"/>
              </a:lnSpc>
              <a:buNone/>
            </a:pPr>
            <a:r>
              <a:rPr lang="en-US" sz="2136" b="1" dirty="0">
                <a:solidFill>
                  <a:srgbClr val="272D45"/>
                </a:solidFill>
                <a:latin typeface="Times New Roman" panose="02020603050405020304" pitchFamily="18" charset="0"/>
                <a:ea typeface="Kanit" pitchFamily="34" charset="-122"/>
                <a:cs typeface="Times New Roman" panose="02020603050405020304" pitchFamily="18" charset="0"/>
              </a:rPr>
              <a:t>Ефективність</a:t>
            </a:r>
            <a:endParaRPr lang="en-US" sz="213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2162056" y="5203150"/>
            <a:ext cx="3218498" cy="173533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2734"/>
              </a:lnSpc>
              <a:buNone/>
            </a:pPr>
            <a:r>
              <a:rPr lang="en-US" sz="1708" dirty="0">
                <a:solidFill>
                  <a:srgbClr val="2C3249"/>
                </a:solidFill>
                <a:latin typeface="Arial" panose="020B0604020202020204" pitchFamily="34" charset="0"/>
                <a:ea typeface="Martel Sans" pitchFamily="34" charset="-122"/>
                <a:cs typeface="Arial" panose="020B0604020202020204" pitchFamily="34" charset="0"/>
              </a:rPr>
              <a:t>Штучний інтелект допомагає вчителю працювати зі значно більшою кількістю даних, щоб знайти ефективніші рішення.</a:t>
            </a:r>
            <a:endParaRPr lang="en-US" sz="1708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5951" y="2386965"/>
            <a:ext cx="3218498" cy="1989177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705951" y="4647248"/>
            <a:ext cx="2918460" cy="33897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669"/>
              </a:lnSpc>
              <a:buNone/>
            </a:pPr>
            <a:r>
              <a:rPr lang="en-US" sz="2136" b="1" dirty="0">
                <a:solidFill>
                  <a:srgbClr val="272D45"/>
                </a:solidFill>
                <a:latin typeface="Times New Roman" panose="02020603050405020304" pitchFamily="18" charset="0"/>
                <a:ea typeface="Kanit" pitchFamily="34" charset="-122"/>
                <a:cs typeface="Times New Roman" panose="02020603050405020304" pitchFamily="18" charset="0"/>
              </a:rPr>
              <a:t>Поліпшення навчання</a:t>
            </a:r>
            <a:endParaRPr lang="en-US" sz="213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5705951" y="5203150"/>
            <a:ext cx="3218498" cy="20824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2734"/>
              </a:lnSpc>
              <a:buNone/>
            </a:pPr>
            <a:r>
              <a:rPr lang="en-US" sz="1708" dirty="0">
                <a:solidFill>
                  <a:srgbClr val="2C3249"/>
                </a:solidFill>
                <a:latin typeface="Arial" panose="020B0604020202020204" pitchFamily="34" charset="0"/>
                <a:ea typeface="Martel Sans" pitchFamily="34" charset="-122"/>
                <a:cs typeface="Arial" panose="020B0604020202020204" pitchFamily="34" charset="0"/>
              </a:rPr>
              <a:t>Використання штучного інтелекту може збільшити рівень залученості, зацікавлення та результативності учнів в навчальному процесі.</a:t>
            </a:r>
            <a:endParaRPr lang="en-US" sz="1708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9847" y="2386965"/>
            <a:ext cx="3218498" cy="1989177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249847" y="4647248"/>
            <a:ext cx="2956560" cy="33897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669"/>
              </a:lnSpc>
              <a:buNone/>
            </a:pPr>
            <a:r>
              <a:rPr lang="en-US" sz="2136" b="1" dirty="0">
                <a:solidFill>
                  <a:srgbClr val="272D45"/>
                </a:solidFill>
                <a:latin typeface="Times New Roman" panose="02020603050405020304" pitchFamily="18" charset="0"/>
                <a:ea typeface="Kanit" pitchFamily="34" charset="-122"/>
                <a:cs typeface="Times New Roman" panose="02020603050405020304" pitchFamily="18" charset="0"/>
              </a:rPr>
              <a:t>Автоматизація завдань</a:t>
            </a:r>
            <a:endParaRPr lang="en-US" sz="213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9249847" y="5203150"/>
            <a:ext cx="3218498" cy="242947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2734"/>
              </a:lnSpc>
              <a:buNone/>
            </a:pPr>
            <a:r>
              <a:rPr lang="en-US" sz="1708" dirty="0">
                <a:solidFill>
                  <a:srgbClr val="2C3249"/>
                </a:solidFill>
                <a:latin typeface="Arial" panose="020B0604020202020204" pitchFamily="34" charset="0"/>
                <a:ea typeface="Martel Sans" pitchFamily="34" charset="-122"/>
                <a:cs typeface="Arial" panose="020B0604020202020204" pitchFamily="34" charset="0"/>
              </a:rPr>
              <a:t>Штучний інтелект може автоматизувати багато рутинних завдань, таких як моніторинг успішності та оцінювання, щоб вчителі могли зосередитись на важливіших аспектах роботи.</a:t>
            </a:r>
            <a:endParaRPr lang="en-US" sz="1708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2037993" y="1023938"/>
            <a:ext cx="10554414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272D45"/>
                </a:solidFill>
                <a:latin typeface="Times New Roman" panose="02020603050405020304" pitchFamily="18" charset="0"/>
                <a:ea typeface="Kanit" pitchFamily="34" charset="-122"/>
                <a:cs typeface="Times New Roman" panose="02020603050405020304" pitchFamily="18" charset="0"/>
              </a:rPr>
              <a:t>Приклади використання штучного інтелекту в навчальному процесі</a:t>
            </a:r>
            <a:endParaRPr lang="en-US" sz="437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2037993" y="3030617"/>
            <a:ext cx="499943" cy="499943"/>
          </a:xfrm>
          <a:prstGeom prst="roundRect">
            <a:avLst>
              <a:gd name="adj" fmla="val 20000"/>
            </a:avLst>
          </a:prstGeom>
          <a:solidFill>
            <a:srgbClr val="DFECE9"/>
          </a:solidFill>
          <a:ln w="13811">
            <a:solidFill>
              <a:srgbClr val="BFD9D3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2238375" y="3072289"/>
            <a:ext cx="99060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dirty="0">
                <a:solidFill>
                  <a:srgbClr val="2C3249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1</a:t>
            </a:r>
            <a:endParaRPr lang="en-US" sz="2624" dirty="0"/>
          </a:p>
        </p:txBody>
      </p:sp>
      <p:sp>
        <p:nvSpPr>
          <p:cNvPr id="7" name="Text 5"/>
          <p:cNvSpPr/>
          <p:nvPr/>
        </p:nvSpPr>
        <p:spPr>
          <a:xfrm>
            <a:off x="2760107" y="3106936"/>
            <a:ext cx="390144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dirty="0">
                <a:solidFill>
                  <a:srgbClr val="2C3249"/>
                </a:solidFill>
                <a:latin typeface="Times New Roman" panose="02020603050405020304" pitchFamily="18" charset="0"/>
                <a:ea typeface="Kanit" pitchFamily="34" charset="-122"/>
                <a:cs typeface="Times New Roman" panose="02020603050405020304" pitchFamily="18" charset="0"/>
              </a:rPr>
              <a:t>Індивідуальні плани навчання</a:t>
            </a:r>
            <a:endParaRPr lang="en-US" sz="218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2760107" y="3676293"/>
            <a:ext cx="4444008" cy="106620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Arial" panose="020B0604020202020204" pitchFamily="34" charset="0"/>
                <a:ea typeface="Martel Sans" pitchFamily="34" charset="-122"/>
                <a:cs typeface="Arial" panose="020B0604020202020204" pitchFamily="34" charset="0"/>
              </a:rPr>
              <a:t>Оцінка особистих навичок учнів та запропонування персоналізованого курсу навчання.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7426285" y="3030617"/>
            <a:ext cx="499943" cy="499943"/>
          </a:xfrm>
          <a:prstGeom prst="roundRect">
            <a:avLst>
              <a:gd name="adj" fmla="val 20000"/>
            </a:avLst>
          </a:prstGeom>
          <a:solidFill>
            <a:srgbClr val="DFECE9"/>
          </a:solidFill>
          <a:ln w="13811">
            <a:solidFill>
              <a:srgbClr val="BFD9D3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7592378" y="3072289"/>
            <a:ext cx="167640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dirty="0">
                <a:solidFill>
                  <a:srgbClr val="2C3249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2</a:t>
            </a:r>
            <a:endParaRPr lang="en-US" sz="2624" dirty="0"/>
          </a:p>
        </p:txBody>
      </p:sp>
      <p:sp>
        <p:nvSpPr>
          <p:cNvPr id="11" name="Text 9"/>
          <p:cNvSpPr/>
          <p:nvPr/>
        </p:nvSpPr>
        <p:spPr>
          <a:xfrm>
            <a:off x="8148399" y="3106936"/>
            <a:ext cx="294132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dirty="0">
                <a:solidFill>
                  <a:srgbClr val="2C3249"/>
                </a:solidFill>
                <a:latin typeface="Times New Roman" panose="02020603050405020304" pitchFamily="18" charset="0"/>
                <a:ea typeface="Kanit" pitchFamily="34" charset="-122"/>
                <a:cs typeface="Times New Roman" panose="02020603050405020304" pitchFamily="18" charset="0"/>
              </a:rPr>
              <a:t>Моніторинг успішності</a:t>
            </a:r>
            <a:endParaRPr lang="en-US" sz="218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8148399" y="3676293"/>
            <a:ext cx="4444008" cy="106620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Arial" panose="020B0604020202020204" pitchFamily="34" charset="0"/>
                <a:ea typeface="Martel Sans" pitchFamily="34" charset="-122"/>
                <a:cs typeface="Arial" panose="020B0604020202020204" pitchFamily="34" charset="0"/>
              </a:rPr>
              <a:t>Автоматична оцінка успішності та відображення рейтингу для вчителів.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2037993" y="5138261"/>
            <a:ext cx="499943" cy="499943"/>
          </a:xfrm>
          <a:prstGeom prst="roundRect">
            <a:avLst>
              <a:gd name="adj" fmla="val 20000"/>
            </a:avLst>
          </a:prstGeom>
          <a:solidFill>
            <a:srgbClr val="DFECE9"/>
          </a:solidFill>
          <a:ln w="13811">
            <a:solidFill>
              <a:srgbClr val="BFD9D3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2200275" y="5179933"/>
            <a:ext cx="175260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dirty="0">
                <a:solidFill>
                  <a:srgbClr val="2C3249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3</a:t>
            </a:r>
            <a:endParaRPr lang="en-US" sz="2624" dirty="0"/>
          </a:p>
        </p:txBody>
      </p:sp>
      <p:sp>
        <p:nvSpPr>
          <p:cNvPr id="15" name="Text 13"/>
          <p:cNvSpPr/>
          <p:nvPr/>
        </p:nvSpPr>
        <p:spPr>
          <a:xfrm>
            <a:off x="2760107" y="5214580"/>
            <a:ext cx="292608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dirty="0">
                <a:solidFill>
                  <a:srgbClr val="2C3249"/>
                </a:solidFill>
                <a:latin typeface="Times New Roman" panose="02020603050405020304" pitchFamily="18" charset="0"/>
                <a:ea typeface="Kanit" pitchFamily="34" charset="-122"/>
                <a:cs typeface="Times New Roman" panose="02020603050405020304" pitchFamily="18" charset="0"/>
              </a:rPr>
              <a:t>Різноманітність в науці</a:t>
            </a:r>
            <a:endParaRPr lang="en-US" sz="218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2760107" y="5783937"/>
            <a:ext cx="4444008" cy="1421606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 err="1">
                <a:solidFill>
                  <a:srgbClr val="2C3249"/>
                </a:solidFill>
                <a:latin typeface="Arial" panose="020B0604020202020204" pitchFamily="34" charset="0"/>
                <a:ea typeface="Martel Sans" pitchFamily="34" charset="-122"/>
                <a:cs typeface="Arial" panose="020B0604020202020204" pitchFamily="34" charset="0"/>
              </a:rPr>
              <a:t>Автоматичн</a:t>
            </a:r>
            <a:r>
              <a:rPr lang="uk-UA" sz="1750" dirty="0">
                <a:solidFill>
                  <a:srgbClr val="2C3249"/>
                </a:solidFill>
                <a:latin typeface="Arial" panose="020B0604020202020204" pitchFamily="34" charset="0"/>
                <a:ea typeface="Martel Sans" pitchFamily="34" charset="-122"/>
                <a:cs typeface="Arial" panose="020B0604020202020204" pitchFamily="34" charset="0"/>
              </a:rPr>
              <a:t>е</a:t>
            </a:r>
            <a:r>
              <a:rPr lang="en-US" sz="1750" dirty="0">
                <a:solidFill>
                  <a:srgbClr val="2C3249"/>
                </a:solidFill>
                <a:latin typeface="Arial" panose="020B0604020202020204" pitchFamily="34" charset="0"/>
                <a:ea typeface="Martel Sans" pitchFamily="34" charset="-122"/>
                <a:cs typeface="Arial" panose="020B0604020202020204" pitchFamily="34" charset="0"/>
              </a:rPr>
              <a:t> створення </a:t>
            </a:r>
            <a:r>
              <a:rPr lang="en-US" sz="1750" dirty="0" err="1">
                <a:solidFill>
                  <a:srgbClr val="2C3249"/>
                </a:solidFill>
                <a:latin typeface="Arial" panose="020B0604020202020204" pitchFamily="34" charset="0"/>
                <a:ea typeface="Martel Sans" pitchFamily="34" charset="-122"/>
                <a:cs typeface="Arial" panose="020B0604020202020204" pitchFamily="34" charset="0"/>
              </a:rPr>
              <a:t>тестів</a:t>
            </a:r>
            <a:r>
              <a:rPr lang="en-US" sz="1750" dirty="0">
                <a:solidFill>
                  <a:srgbClr val="2C3249"/>
                </a:solidFill>
                <a:latin typeface="Arial" panose="020B0604020202020204" pitchFamily="34" charset="0"/>
                <a:ea typeface="Martel Sans" pitchFamily="34" charset="-122"/>
                <a:cs typeface="Arial" panose="020B0604020202020204" pitchFamily="34" charset="0"/>
              </a:rPr>
              <a:t>,</a:t>
            </a:r>
            <a:r>
              <a:rPr lang="uk-UA" sz="1750" dirty="0">
                <a:solidFill>
                  <a:srgbClr val="2C3249"/>
                </a:solidFill>
                <a:latin typeface="Arial" panose="020B0604020202020204" pitchFamily="34" charset="0"/>
                <a:ea typeface="Martel Sans" pitchFamily="34" charset="-122"/>
                <a:cs typeface="Arial" panose="020B0604020202020204" pitchFamily="34" charset="0"/>
              </a:rPr>
              <a:t> презентацій, зображень,</a:t>
            </a:r>
            <a:r>
              <a:rPr lang="en-US" sz="1750" dirty="0">
                <a:solidFill>
                  <a:srgbClr val="2C3249"/>
                </a:solidFill>
                <a:latin typeface="Arial" panose="020B0604020202020204" pitchFamily="34" charset="0"/>
                <a:ea typeface="Martel Sans" pitchFamily="34" charset="-122"/>
                <a:cs typeface="Arial" panose="020B0604020202020204" pitchFamily="34" charset="0"/>
              </a:rPr>
              <a:t> що </a:t>
            </a:r>
            <a:r>
              <a:rPr lang="en-US" sz="1750" dirty="0" err="1">
                <a:solidFill>
                  <a:srgbClr val="2C3249"/>
                </a:solidFill>
                <a:latin typeface="Arial" panose="020B0604020202020204" pitchFamily="34" charset="0"/>
                <a:ea typeface="Martel Sans" pitchFamily="34" charset="-122"/>
                <a:cs typeface="Arial" panose="020B0604020202020204" pitchFamily="34" charset="0"/>
              </a:rPr>
              <a:t>дозволяє</a:t>
            </a:r>
            <a:r>
              <a:rPr lang="en-US" sz="1750" dirty="0">
                <a:solidFill>
                  <a:srgbClr val="2C3249"/>
                </a:solidFill>
                <a:latin typeface="Arial" panose="020B0604020202020204" pitchFamily="34" charset="0"/>
                <a:ea typeface="Martel Sans" pitchFamily="34" charset="-122"/>
                <a:cs typeface="Arial" panose="020B0604020202020204" pitchFamily="34" charset="0"/>
              </a:rPr>
              <a:t> </a:t>
            </a:r>
            <a:r>
              <a:rPr lang="uk-UA" sz="1750" dirty="0">
                <a:solidFill>
                  <a:srgbClr val="2C3249"/>
                </a:solidFill>
                <a:latin typeface="Arial" panose="020B0604020202020204" pitchFamily="34" charset="0"/>
                <a:ea typeface="Martel Sans" pitchFamily="34" charset="-122"/>
                <a:cs typeface="Arial" panose="020B0604020202020204" pitchFamily="34" charset="0"/>
              </a:rPr>
              <a:t>залучити</a:t>
            </a:r>
            <a:r>
              <a:rPr lang="en-US" sz="1750" dirty="0">
                <a:solidFill>
                  <a:srgbClr val="2C3249"/>
                </a:solidFill>
                <a:latin typeface="Arial" panose="020B0604020202020204" pitchFamily="34" charset="0"/>
                <a:ea typeface="Martel Sans" pitchFamily="34" charset="-122"/>
                <a:cs typeface="Arial" panose="020B0604020202020204" pitchFamily="34" charset="0"/>
              </a:rPr>
              <a:t> додаткові відомості про певну тему.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7426285" y="5138261"/>
            <a:ext cx="499943" cy="499943"/>
          </a:xfrm>
          <a:prstGeom prst="roundRect">
            <a:avLst>
              <a:gd name="adj" fmla="val 20000"/>
            </a:avLst>
          </a:prstGeom>
          <a:solidFill>
            <a:srgbClr val="DFECE9"/>
          </a:solidFill>
          <a:ln w="13811">
            <a:solidFill>
              <a:srgbClr val="BFD9D3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7584758" y="5179933"/>
            <a:ext cx="182880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dirty="0">
                <a:solidFill>
                  <a:srgbClr val="2C3249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4</a:t>
            </a:r>
            <a:endParaRPr lang="en-US" sz="2624" dirty="0"/>
          </a:p>
        </p:txBody>
      </p:sp>
      <p:sp>
        <p:nvSpPr>
          <p:cNvPr id="19" name="Text 17"/>
          <p:cNvSpPr/>
          <p:nvPr/>
        </p:nvSpPr>
        <p:spPr>
          <a:xfrm>
            <a:off x="8148399" y="5214580"/>
            <a:ext cx="259080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dirty="0">
                <a:solidFill>
                  <a:srgbClr val="2C3249"/>
                </a:solidFill>
                <a:latin typeface="Times New Roman" panose="02020603050405020304" pitchFamily="18" charset="0"/>
                <a:ea typeface="Kanit" pitchFamily="34" charset="-122"/>
                <a:cs typeface="Times New Roman" panose="02020603050405020304" pitchFamily="18" charset="0"/>
              </a:rPr>
              <a:t>Студентський центр</a:t>
            </a:r>
            <a:endParaRPr lang="en-US" sz="218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8148399" y="5783937"/>
            <a:ext cx="4444008" cy="142160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Arial" panose="020B0604020202020204" pitchFamily="34" charset="0"/>
                <a:ea typeface="Martel Sans" pitchFamily="34" charset="-122"/>
                <a:cs typeface="Arial" panose="020B0604020202020204" pitchFamily="34" charset="0"/>
              </a:rPr>
              <a:t>Платформа для студентів, яка надає їм можливість моніторити свої успіхи, спілкуватись зі своїми викладачами та іншими студентами.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1220</Words>
  <Application>Microsoft Office PowerPoint</Application>
  <PresentationFormat>Custom</PresentationFormat>
  <Paragraphs>121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Book Antiqua</vt:lpstr>
      <vt:lpstr>Kanit</vt:lpstr>
      <vt:lpstr>Lucida Sans Unicode</vt:lpstr>
      <vt:lpstr>Open Sans</vt:lpstr>
      <vt:lpstr>Times New Roman</vt:lpstr>
      <vt:lpstr>Office Theme</vt:lpstr>
      <vt:lpstr>PowerPoint Presentation</vt:lpstr>
      <vt:lpstr>PowerPoint Presentation</vt:lpstr>
      <vt:lpstr>Які є штучні інтелекти?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Що таке ChatGPT?</vt:lpstr>
      <vt:lpstr>Яка користь ChatGPT?</vt:lpstr>
      <vt:lpstr>     Які недоліки ChatGPT?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Люся Пилипчук</cp:lastModifiedBy>
  <cp:revision>46</cp:revision>
  <dcterms:created xsi:type="dcterms:W3CDTF">2023-11-29T16:21:16Z</dcterms:created>
  <dcterms:modified xsi:type="dcterms:W3CDTF">2025-05-05T08:33:25Z</dcterms:modified>
</cp:coreProperties>
</file>