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Poppins" panose="00000500000000000000" pitchFamily="2" charset="0"/>
      <p:regular r:id="rId22"/>
    </p:embeddedFont>
    <p:embeddedFont>
      <p:font typeface="Poppins Bold" panose="00000800000000000000" charset="0"/>
      <p:regular r:id="rId23"/>
    </p:embeddedFont>
    <p:embeddedFont>
      <p:font typeface="Telegraf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811"/>
            <a:ext cx="18745200" cy="1057275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24711" y="419100"/>
            <a:ext cx="17695777" cy="9587924"/>
            <a:chOff x="0" y="0"/>
            <a:chExt cx="4660616" cy="2525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60616" cy="2525215"/>
            </a:xfrm>
            <a:custGeom>
              <a:avLst/>
              <a:gdLst/>
              <a:ahLst/>
              <a:cxnLst/>
              <a:rect l="l" t="t" r="r" b="b"/>
              <a:pathLst>
                <a:path w="4660616" h="2525215">
                  <a:moveTo>
                    <a:pt x="24500" y="0"/>
                  </a:moveTo>
                  <a:lnTo>
                    <a:pt x="4636116" y="0"/>
                  </a:lnTo>
                  <a:cubicBezTo>
                    <a:pt x="4649647" y="0"/>
                    <a:pt x="4660616" y="10969"/>
                    <a:pt x="4660616" y="24500"/>
                  </a:cubicBezTo>
                  <a:lnTo>
                    <a:pt x="4660616" y="2500715"/>
                  </a:lnTo>
                  <a:cubicBezTo>
                    <a:pt x="4660616" y="2507212"/>
                    <a:pt x="4658035" y="2513444"/>
                    <a:pt x="4653440" y="2518039"/>
                  </a:cubicBezTo>
                  <a:cubicBezTo>
                    <a:pt x="4648846" y="2522633"/>
                    <a:pt x="4642614" y="2525215"/>
                    <a:pt x="4636116" y="2525215"/>
                  </a:cubicBezTo>
                  <a:lnTo>
                    <a:pt x="24500" y="2525215"/>
                  </a:lnTo>
                  <a:cubicBezTo>
                    <a:pt x="10969" y="2525215"/>
                    <a:pt x="0" y="2514246"/>
                    <a:pt x="0" y="2500715"/>
                  </a:cubicBezTo>
                  <a:lnTo>
                    <a:pt x="0" y="24500"/>
                  </a:lnTo>
                  <a:cubicBezTo>
                    <a:pt x="0" y="10969"/>
                    <a:pt x="10969" y="0"/>
                    <a:pt x="24500" y="0"/>
                  </a:cubicBez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60616" cy="2563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43801" y="1491298"/>
            <a:ext cx="12179177" cy="4945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02"/>
              </a:lnSpc>
              <a:spcBef>
                <a:spcPct val="0"/>
              </a:spcBef>
            </a:pPr>
            <a:r>
              <a:rPr lang="en-US" sz="13787" b="1" spc="-620" dirty="0" err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Інтерактивні</a:t>
            </a:r>
            <a:r>
              <a:rPr lang="en-US" sz="13787" b="1" spc="-620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13787" b="1" spc="-620" dirty="0" err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дошки</a:t>
            </a:r>
            <a:endParaRPr lang="en-US" sz="13787" b="1" spc="-620" dirty="0">
              <a:solidFill>
                <a:srgbClr val="FFFFFF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06083" y="7530673"/>
            <a:ext cx="8854614" cy="141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2"/>
              </a:lnSpc>
            </a:pPr>
            <a:r>
              <a:rPr lang="en-US" sz="3958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Презентація</a:t>
            </a:r>
            <a:r>
              <a:rPr lang="en-US" sz="3958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958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студентки</a:t>
            </a:r>
            <a:r>
              <a:rPr lang="en-US" sz="3958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131 </a:t>
            </a:r>
            <a:r>
              <a:rPr lang="en-US" sz="3958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групи</a:t>
            </a:r>
            <a:r>
              <a:rPr lang="en-US" sz="3958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958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Стадник</a:t>
            </a:r>
            <a:r>
              <a:rPr lang="en-US" sz="3958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958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Анни</a:t>
            </a:r>
            <a:endParaRPr lang="en-US" sz="3958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00921" y="1203569"/>
            <a:ext cx="10876417" cy="8250665"/>
            <a:chOff x="0" y="0"/>
            <a:chExt cx="2864571" cy="2173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4571" cy="2173015"/>
            </a:xfrm>
            <a:custGeom>
              <a:avLst/>
              <a:gdLst/>
              <a:ahLst/>
              <a:cxnLst/>
              <a:rect l="l" t="t" r="r" b="b"/>
              <a:pathLst>
                <a:path w="2864571" h="2173015">
                  <a:moveTo>
                    <a:pt x="39861" y="0"/>
                  </a:moveTo>
                  <a:lnTo>
                    <a:pt x="2824709" y="0"/>
                  </a:lnTo>
                  <a:cubicBezTo>
                    <a:pt x="2835281" y="0"/>
                    <a:pt x="2845420" y="4200"/>
                    <a:pt x="2852896" y="11675"/>
                  </a:cubicBezTo>
                  <a:cubicBezTo>
                    <a:pt x="2860371" y="19151"/>
                    <a:pt x="2864571" y="29289"/>
                    <a:pt x="2864571" y="39861"/>
                  </a:cubicBezTo>
                  <a:lnTo>
                    <a:pt x="2864571" y="2133153"/>
                  </a:lnTo>
                  <a:cubicBezTo>
                    <a:pt x="2864571" y="2143725"/>
                    <a:pt x="2860371" y="2153864"/>
                    <a:pt x="2852896" y="2161340"/>
                  </a:cubicBezTo>
                  <a:cubicBezTo>
                    <a:pt x="2845420" y="2168815"/>
                    <a:pt x="2835281" y="2173015"/>
                    <a:pt x="2824709" y="2173015"/>
                  </a:cubicBezTo>
                  <a:lnTo>
                    <a:pt x="39861" y="2173015"/>
                  </a:lnTo>
                  <a:cubicBezTo>
                    <a:pt x="17846" y="2173015"/>
                    <a:pt x="0" y="2155168"/>
                    <a:pt x="0" y="2133153"/>
                  </a:cubicBezTo>
                  <a:lnTo>
                    <a:pt x="0" y="39861"/>
                  </a:lnTo>
                  <a:cubicBezTo>
                    <a:pt x="0" y="17846"/>
                    <a:pt x="17846" y="0"/>
                    <a:pt x="398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8000"/>
                  </a:srgbClr>
                </a:gs>
                <a:gs pos="100000">
                  <a:srgbClr val="DDDDDD">
                    <a:alpha val="1482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864571" cy="2239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3986" y="1203569"/>
            <a:ext cx="5264882" cy="8250665"/>
            <a:chOff x="0" y="0"/>
            <a:chExt cx="1386636" cy="21730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86636" cy="2173015"/>
            </a:xfrm>
            <a:custGeom>
              <a:avLst/>
              <a:gdLst/>
              <a:ahLst/>
              <a:cxnLst/>
              <a:rect l="l" t="t" r="r" b="b"/>
              <a:pathLst>
                <a:path w="1386636" h="2173015">
                  <a:moveTo>
                    <a:pt x="82347" y="0"/>
                  </a:moveTo>
                  <a:lnTo>
                    <a:pt x="1304289" y="0"/>
                  </a:lnTo>
                  <a:cubicBezTo>
                    <a:pt x="1349768" y="0"/>
                    <a:pt x="1386636" y="36868"/>
                    <a:pt x="1386636" y="82347"/>
                  </a:cubicBezTo>
                  <a:lnTo>
                    <a:pt x="1386636" y="2090668"/>
                  </a:lnTo>
                  <a:cubicBezTo>
                    <a:pt x="1386636" y="2112507"/>
                    <a:pt x="1377960" y="2133453"/>
                    <a:pt x="1362517" y="2148896"/>
                  </a:cubicBezTo>
                  <a:cubicBezTo>
                    <a:pt x="1347074" y="2164339"/>
                    <a:pt x="1326128" y="2173015"/>
                    <a:pt x="1304289" y="2173015"/>
                  </a:cubicBezTo>
                  <a:lnTo>
                    <a:pt x="82347" y="2173015"/>
                  </a:lnTo>
                  <a:cubicBezTo>
                    <a:pt x="60507" y="2173015"/>
                    <a:pt x="39562" y="2164339"/>
                    <a:pt x="24119" y="2148896"/>
                  </a:cubicBezTo>
                  <a:cubicBezTo>
                    <a:pt x="8676" y="2133453"/>
                    <a:pt x="0" y="2112507"/>
                    <a:pt x="0" y="2090668"/>
                  </a:cubicBezTo>
                  <a:lnTo>
                    <a:pt x="0" y="82347"/>
                  </a:lnTo>
                  <a:cubicBezTo>
                    <a:pt x="0" y="60507"/>
                    <a:pt x="8676" y="39562"/>
                    <a:pt x="24119" y="24119"/>
                  </a:cubicBezTo>
                  <a:cubicBezTo>
                    <a:pt x="39562" y="8676"/>
                    <a:pt x="60507" y="0"/>
                    <a:pt x="823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F9B">
                    <a:alpha val="100000"/>
                  </a:srgbClr>
                </a:gs>
                <a:gs pos="50000">
                  <a:srgbClr val="EB0000">
                    <a:alpha val="100000"/>
                  </a:srgbClr>
                </a:gs>
                <a:gs pos="100000">
                  <a:srgbClr val="A000E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386636" cy="2239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98242" y="2698292"/>
            <a:ext cx="10281775" cy="496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Ця онлайн-дошка дозволяє користувачам налаштовувати елементи управління адміністратора, тому ви можете налаштувати рівень доступу, навіть заблокувати користувачів або зробити дошку приватною.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Користувачі можуть ділитися контентом прямо на дошці. Для кожної дошки генерується спеціальний код, який можна вбудувати на ваш сайт для публічного доступу. Наприклад, як результат якоїсь проектної роботи. Є безкоштовна версія і платна розширена.</a:t>
            </a:r>
          </a:p>
        </p:txBody>
      </p:sp>
      <p:sp>
        <p:nvSpPr>
          <p:cNvPr id="9" name="Freeform 9"/>
          <p:cNvSpPr/>
          <p:nvPr/>
        </p:nvSpPr>
        <p:spPr>
          <a:xfrm>
            <a:off x="89002" y="2985288"/>
            <a:ext cx="7301712" cy="7301712"/>
          </a:xfrm>
          <a:custGeom>
            <a:avLst/>
            <a:gdLst/>
            <a:ahLst/>
            <a:cxnLst/>
            <a:rect l="l" t="t" r="r" b="b"/>
            <a:pathLst>
              <a:path w="7301712" h="7301712">
                <a:moveTo>
                  <a:pt x="0" y="0"/>
                </a:moveTo>
                <a:lnTo>
                  <a:pt x="7301712" y="0"/>
                </a:lnTo>
                <a:lnTo>
                  <a:pt x="7301712" y="7301712"/>
                </a:lnTo>
                <a:lnTo>
                  <a:pt x="0" y="7301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998242" y="1560512"/>
            <a:ext cx="11406621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1" spc="-27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Groupboard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43003" y="514350"/>
            <a:ext cx="12801994" cy="9258300"/>
          </a:xfrm>
          <a:custGeom>
            <a:avLst/>
            <a:gdLst/>
            <a:ahLst/>
            <a:cxnLst/>
            <a:rect l="l" t="t" r="r" b="b"/>
            <a:pathLst>
              <a:path w="12801994" h="9258300">
                <a:moveTo>
                  <a:pt x="0" y="0"/>
                </a:moveTo>
                <a:lnTo>
                  <a:pt x="12801994" y="0"/>
                </a:lnTo>
                <a:lnTo>
                  <a:pt x="1280199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4162" y="1028700"/>
            <a:ext cx="10454098" cy="8825335"/>
            <a:chOff x="0" y="0"/>
            <a:chExt cx="2753343" cy="2324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3343" cy="2324368"/>
            </a:xfrm>
            <a:custGeom>
              <a:avLst/>
              <a:gdLst/>
              <a:ahLst/>
              <a:cxnLst/>
              <a:rect l="l" t="t" r="r" b="b"/>
              <a:pathLst>
                <a:path w="2753343" h="2324368">
                  <a:moveTo>
                    <a:pt x="41472" y="0"/>
                  </a:moveTo>
                  <a:lnTo>
                    <a:pt x="2711871" y="0"/>
                  </a:lnTo>
                  <a:cubicBezTo>
                    <a:pt x="2722870" y="0"/>
                    <a:pt x="2733419" y="4369"/>
                    <a:pt x="2741196" y="12147"/>
                  </a:cubicBezTo>
                  <a:cubicBezTo>
                    <a:pt x="2748973" y="19924"/>
                    <a:pt x="2753343" y="30473"/>
                    <a:pt x="2753343" y="41472"/>
                  </a:cubicBezTo>
                  <a:lnTo>
                    <a:pt x="2753343" y="2282897"/>
                  </a:lnTo>
                  <a:cubicBezTo>
                    <a:pt x="2753343" y="2293895"/>
                    <a:pt x="2748973" y="2304444"/>
                    <a:pt x="2741196" y="2312221"/>
                  </a:cubicBezTo>
                  <a:cubicBezTo>
                    <a:pt x="2733419" y="2319999"/>
                    <a:pt x="2722870" y="2324368"/>
                    <a:pt x="2711871" y="2324368"/>
                  </a:cubicBezTo>
                  <a:lnTo>
                    <a:pt x="41472" y="2324368"/>
                  </a:lnTo>
                  <a:cubicBezTo>
                    <a:pt x="30473" y="2324368"/>
                    <a:pt x="19924" y="2319999"/>
                    <a:pt x="12147" y="2312221"/>
                  </a:cubicBezTo>
                  <a:cubicBezTo>
                    <a:pt x="4369" y="2304444"/>
                    <a:pt x="0" y="2293895"/>
                    <a:pt x="0" y="2282897"/>
                  </a:cubicBezTo>
                  <a:lnTo>
                    <a:pt x="0" y="41472"/>
                  </a:lnTo>
                  <a:cubicBezTo>
                    <a:pt x="0" y="30473"/>
                    <a:pt x="4369" y="19924"/>
                    <a:pt x="12147" y="12147"/>
                  </a:cubicBezTo>
                  <a:cubicBezTo>
                    <a:pt x="19924" y="4369"/>
                    <a:pt x="30473" y="0"/>
                    <a:pt x="4147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F9B">
                    <a:alpha val="100000"/>
                  </a:srgbClr>
                </a:gs>
                <a:gs pos="50000">
                  <a:srgbClr val="EB0000">
                    <a:alpha val="100000"/>
                  </a:srgbClr>
                </a:gs>
                <a:gs pos="100000">
                  <a:srgbClr val="A000E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53343" cy="2391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27690" y="2122675"/>
            <a:ext cx="6033071" cy="6703966"/>
          </a:xfrm>
          <a:custGeom>
            <a:avLst/>
            <a:gdLst/>
            <a:ahLst/>
            <a:cxnLst/>
            <a:rect l="l" t="t" r="r" b="b"/>
            <a:pathLst>
              <a:path w="6033071" h="6703966">
                <a:moveTo>
                  <a:pt x="0" y="0"/>
                </a:moveTo>
                <a:lnTo>
                  <a:pt x="6033071" y="0"/>
                </a:lnTo>
                <a:lnTo>
                  <a:pt x="6033071" y="6703966"/>
                </a:lnTo>
                <a:lnTo>
                  <a:pt x="0" y="6703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96" r="-602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85665" y="2863752"/>
            <a:ext cx="9331369" cy="667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абсолютно безкоштовна програма для ведення онлайн-уроків в режимі реального часу.  Максимально допустима кількість учасників заняття – 10. Є лазерний покажчик, який дозволяє в реальному часі вказувати на будь-який елемент інтерактивної дошки, щоб не плутатися, колір покажчиків кожного учасника відрізняється.</a:t>
            </a:r>
          </a:p>
          <a:p>
            <a:pPr algn="l">
              <a:lnSpc>
                <a:spcPts val="3779"/>
              </a:lnSpc>
            </a:pPr>
            <a:endParaRPr lang="en-US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Можна створювати шаблони дошок і завантажувати зображення в якості фону на задній план віртуальної онлайн-дошки. Є можливість відключати дію олівця, що особливо корисно для планшетів і комп'ютерів з сенсорним екраном</a:t>
            </a:r>
          </a:p>
          <a:p>
            <a:pPr algn="l">
              <a:lnSpc>
                <a:spcPts val="3779"/>
              </a:lnSpc>
            </a:pPr>
            <a:endParaRPr lang="en-US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85665" y="1579720"/>
            <a:ext cx="8656428" cy="114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7"/>
              </a:lnSpc>
            </a:pPr>
            <a:r>
              <a:rPr lang="en-US" sz="7919" b="1" spc="-356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NoteBookCast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521065"/>
          </a:xfrm>
          <a:custGeom>
            <a:avLst/>
            <a:gdLst/>
            <a:ahLst/>
            <a:cxnLst/>
            <a:rect l="l" t="t" r="r" b="b"/>
            <a:pathLst>
              <a:path w="16230600" h="8521065">
                <a:moveTo>
                  <a:pt x="0" y="0"/>
                </a:moveTo>
                <a:lnTo>
                  <a:pt x="16230600" y="0"/>
                </a:lnTo>
                <a:lnTo>
                  <a:pt x="16230600" y="8521065"/>
                </a:lnTo>
                <a:lnTo>
                  <a:pt x="0" y="852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03569"/>
            <a:ext cx="16548637" cy="8502250"/>
            <a:chOff x="0" y="0"/>
            <a:chExt cx="4358489" cy="22392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58489" cy="2239276"/>
            </a:xfrm>
            <a:custGeom>
              <a:avLst/>
              <a:gdLst/>
              <a:ahLst/>
              <a:cxnLst/>
              <a:rect l="l" t="t" r="r" b="b"/>
              <a:pathLst>
                <a:path w="4358489" h="2239276">
                  <a:moveTo>
                    <a:pt x="26198" y="0"/>
                  </a:moveTo>
                  <a:lnTo>
                    <a:pt x="4332291" y="0"/>
                  </a:lnTo>
                  <a:cubicBezTo>
                    <a:pt x="4346759" y="0"/>
                    <a:pt x="4358489" y="11729"/>
                    <a:pt x="4358489" y="26198"/>
                  </a:cubicBezTo>
                  <a:lnTo>
                    <a:pt x="4358489" y="2213077"/>
                  </a:lnTo>
                  <a:cubicBezTo>
                    <a:pt x="4358489" y="2227546"/>
                    <a:pt x="4346759" y="2239276"/>
                    <a:pt x="4332291" y="2239276"/>
                  </a:cubicBezTo>
                  <a:lnTo>
                    <a:pt x="26198" y="2239276"/>
                  </a:lnTo>
                  <a:cubicBezTo>
                    <a:pt x="11729" y="2239276"/>
                    <a:pt x="0" y="2227546"/>
                    <a:pt x="0" y="2213077"/>
                  </a:cubicBezTo>
                  <a:lnTo>
                    <a:pt x="0" y="26198"/>
                  </a:lnTo>
                  <a:cubicBezTo>
                    <a:pt x="0" y="11729"/>
                    <a:pt x="11729" y="0"/>
                    <a:pt x="261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8000"/>
                  </a:srgbClr>
                </a:gs>
                <a:gs pos="100000">
                  <a:srgbClr val="DDDDDD">
                    <a:alpha val="1482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358489" cy="2305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0828" y="2505428"/>
            <a:ext cx="15984381" cy="645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Користуватися дошкою можна безкоштовно.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Працювати в додатку можна через браузер. Він має кілька функцій: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можна вибрати фон, використовувати не тільки білу дошку, а й повноцінні зображення, їх можна завантажити з комп'ютера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в текстове поле можна вводити інструкції до завдань;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можна вибрати мову;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є таймер – можна встановити певний час для вирішення конкретного завдання;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є світлофор: учень може натиснути на червоний колір, якщо йому потрібна допомога, а вчитель може включати зелений, щоб показати початок роботи, а червоний – кінець;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режим малювання – для зображення можна використовувати ділянку дошки або всю її площу;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можна встановити дозволений рівень шуму на занятті: тиша, можливий шепіт, запитати сусіда і спільна робота.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1809" y="1448696"/>
            <a:ext cx="11406621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1" spc="-27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Classroomscreen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06194"/>
            <a:ext cx="16230600" cy="9474613"/>
          </a:xfrm>
          <a:custGeom>
            <a:avLst/>
            <a:gdLst/>
            <a:ahLst/>
            <a:cxnLst/>
            <a:rect l="l" t="t" r="r" b="b"/>
            <a:pathLst>
              <a:path w="16230600" h="9474613">
                <a:moveTo>
                  <a:pt x="0" y="0"/>
                </a:moveTo>
                <a:lnTo>
                  <a:pt x="16230600" y="0"/>
                </a:lnTo>
                <a:lnTo>
                  <a:pt x="16230600" y="9474612"/>
                </a:lnTo>
                <a:lnTo>
                  <a:pt x="0" y="9474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4162" y="1028700"/>
            <a:ext cx="10454098" cy="8825335"/>
            <a:chOff x="0" y="0"/>
            <a:chExt cx="2753343" cy="2324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3343" cy="2324368"/>
            </a:xfrm>
            <a:custGeom>
              <a:avLst/>
              <a:gdLst/>
              <a:ahLst/>
              <a:cxnLst/>
              <a:rect l="l" t="t" r="r" b="b"/>
              <a:pathLst>
                <a:path w="2753343" h="2324368">
                  <a:moveTo>
                    <a:pt x="41472" y="0"/>
                  </a:moveTo>
                  <a:lnTo>
                    <a:pt x="2711871" y="0"/>
                  </a:lnTo>
                  <a:cubicBezTo>
                    <a:pt x="2722870" y="0"/>
                    <a:pt x="2733419" y="4369"/>
                    <a:pt x="2741196" y="12147"/>
                  </a:cubicBezTo>
                  <a:cubicBezTo>
                    <a:pt x="2748973" y="19924"/>
                    <a:pt x="2753343" y="30473"/>
                    <a:pt x="2753343" y="41472"/>
                  </a:cubicBezTo>
                  <a:lnTo>
                    <a:pt x="2753343" y="2282897"/>
                  </a:lnTo>
                  <a:cubicBezTo>
                    <a:pt x="2753343" y="2293895"/>
                    <a:pt x="2748973" y="2304444"/>
                    <a:pt x="2741196" y="2312221"/>
                  </a:cubicBezTo>
                  <a:cubicBezTo>
                    <a:pt x="2733419" y="2319999"/>
                    <a:pt x="2722870" y="2324368"/>
                    <a:pt x="2711871" y="2324368"/>
                  </a:cubicBezTo>
                  <a:lnTo>
                    <a:pt x="41472" y="2324368"/>
                  </a:lnTo>
                  <a:cubicBezTo>
                    <a:pt x="30473" y="2324368"/>
                    <a:pt x="19924" y="2319999"/>
                    <a:pt x="12147" y="2312221"/>
                  </a:cubicBezTo>
                  <a:cubicBezTo>
                    <a:pt x="4369" y="2304444"/>
                    <a:pt x="0" y="2293895"/>
                    <a:pt x="0" y="2282897"/>
                  </a:cubicBezTo>
                  <a:lnTo>
                    <a:pt x="0" y="41472"/>
                  </a:lnTo>
                  <a:cubicBezTo>
                    <a:pt x="0" y="30473"/>
                    <a:pt x="4369" y="19924"/>
                    <a:pt x="12147" y="12147"/>
                  </a:cubicBezTo>
                  <a:cubicBezTo>
                    <a:pt x="19924" y="4369"/>
                    <a:pt x="30473" y="0"/>
                    <a:pt x="4147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F9B">
                    <a:alpha val="100000"/>
                  </a:srgbClr>
                </a:gs>
                <a:gs pos="50000">
                  <a:srgbClr val="EB0000">
                    <a:alpha val="100000"/>
                  </a:srgbClr>
                </a:gs>
                <a:gs pos="100000">
                  <a:srgbClr val="A000E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53343" cy="2391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5535784" cy="4281889"/>
          </a:xfrm>
          <a:custGeom>
            <a:avLst/>
            <a:gdLst/>
            <a:ahLst/>
            <a:cxnLst/>
            <a:rect l="l" t="t" r="r" b="b"/>
            <a:pathLst>
              <a:path w="5535784" h="4281889">
                <a:moveTo>
                  <a:pt x="0" y="0"/>
                </a:moveTo>
                <a:lnTo>
                  <a:pt x="5535784" y="0"/>
                </a:lnTo>
                <a:lnTo>
                  <a:pt x="5535784" y="4281889"/>
                </a:lnTo>
                <a:lnTo>
                  <a:pt x="0" y="4281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696" r="-2945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85665" y="2863752"/>
            <a:ext cx="9331369" cy="619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На відміну від інших дошок, Ziteboard дозволяє публікувати свої дошки в Інтернеті, де їх можуть бачити інші користувачі. Вони не мають права редагувати ці дошки або приєднуватися до роботи над ними.</a:t>
            </a:r>
          </a:p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Ви також можете поділитися своїм екраном з колегами так, щоб вони бачили тільки ту частину екрану, яку ви хочете показати.</a:t>
            </a:r>
          </a:p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дошку відрізняє від інших унікальна функція згладжування ліній і алгоритм розпізнавання фігур. Просто намалюйте коло або квадрат, а дошка розпізнає вашу фігуру і зробить лінії рівними, щоб ваша фігура виглядала акуратно і красиво.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85665" y="1796892"/>
            <a:ext cx="8656428" cy="114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7"/>
              </a:lnSpc>
            </a:pPr>
            <a:r>
              <a:rPr lang="en-US" sz="7919" b="1" spc="-356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Ziteboard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446434" cy="8326007"/>
          </a:xfrm>
          <a:custGeom>
            <a:avLst/>
            <a:gdLst/>
            <a:ahLst/>
            <a:cxnLst/>
            <a:rect l="l" t="t" r="r" b="b"/>
            <a:pathLst>
              <a:path w="16446434" h="8326007">
                <a:moveTo>
                  <a:pt x="0" y="0"/>
                </a:moveTo>
                <a:lnTo>
                  <a:pt x="16446434" y="0"/>
                </a:lnTo>
                <a:lnTo>
                  <a:pt x="16446434" y="8326007"/>
                </a:lnTo>
                <a:lnTo>
                  <a:pt x="0" y="83260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3986" y="1756054"/>
            <a:ext cx="16455314" cy="7502246"/>
            <a:chOff x="0" y="0"/>
            <a:chExt cx="4333910" cy="1975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3910" cy="1975900"/>
            </a:xfrm>
            <a:custGeom>
              <a:avLst/>
              <a:gdLst/>
              <a:ahLst/>
              <a:cxnLst/>
              <a:rect l="l" t="t" r="r" b="b"/>
              <a:pathLst>
                <a:path w="4333910" h="1975900">
                  <a:moveTo>
                    <a:pt x="26347" y="0"/>
                  </a:moveTo>
                  <a:lnTo>
                    <a:pt x="4307563" y="0"/>
                  </a:lnTo>
                  <a:cubicBezTo>
                    <a:pt x="4322114" y="0"/>
                    <a:pt x="4333910" y="11796"/>
                    <a:pt x="4333910" y="26347"/>
                  </a:cubicBezTo>
                  <a:lnTo>
                    <a:pt x="4333910" y="1949553"/>
                  </a:lnTo>
                  <a:cubicBezTo>
                    <a:pt x="4333910" y="1956541"/>
                    <a:pt x="4331134" y="1963242"/>
                    <a:pt x="4326193" y="1968184"/>
                  </a:cubicBezTo>
                  <a:cubicBezTo>
                    <a:pt x="4321252" y="1973125"/>
                    <a:pt x="4314551" y="1975900"/>
                    <a:pt x="4307563" y="1975900"/>
                  </a:cubicBezTo>
                  <a:lnTo>
                    <a:pt x="26347" y="1975900"/>
                  </a:lnTo>
                  <a:cubicBezTo>
                    <a:pt x="11796" y="1975900"/>
                    <a:pt x="0" y="1964104"/>
                    <a:pt x="0" y="1949553"/>
                  </a:cubicBezTo>
                  <a:lnTo>
                    <a:pt x="0" y="26347"/>
                  </a:lnTo>
                  <a:cubicBezTo>
                    <a:pt x="0" y="19359"/>
                    <a:pt x="2776" y="12658"/>
                    <a:pt x="7717" y="7717"/>
                  </a:cubicBezTo>
                  <a:cubicBezTo>
                    <a:pt x="12658" y="2776"/>
                    <a:pt x="19359" y="0"/>
                    <a:pt x="26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333910" cy="2042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3415" y="3371950"/>
            <a:ext cx="15394420" cy="477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endParaRPr/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Інтерактивні онлайн-дошки — це ефективний інструмент для організації спільної роботи вчителя та учнів. Вони дозволяють інтегрувати текст, зображення, математичні формули, документи й мультимедіа в єдиному віртуальному просторі. Завдяки зручному інтерфейсу, можливості обміну повідомленнями та голосової комунікації, дошки сприяють активному залученню учасників, розвитку критичного мислення й колективної творчості. Їх використання особливо актуальне в дистанційному навчанні, адже вони забезпечують інтерактивність, доступність і гнучкість навчального процесу без потреби у складній технічній підготовці.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430286" y="7443543"/>
            <a:ext cx="3857714" cy="2843457"/>
          </a:xfrm>
          <a:custGeom>
            <a:avLst/>
            <a:gdLst/>
            <a:ahLst/>
            <a:cxnLst/>
            <a:rect l="l" t="t" r="r" b="b"/>
            <a:pathLst>
              <a:path w="3857714" h="2843457">
                <a:moveTo>
                  <a:pt x="0" y="0"/>
                </a:moveTo>
                <a:lnTo>
                  <a:pt x="3857714" y="0"/>
                </a:lnTo>
                <a:lnTo>
                  <a:pt x="3857714" y="2843457"/>
                </a:lnTo>
                <a:lnTo>
                  <a:pt x="0" y="2843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33415" y="2305090"/>
            <a:ext cx="8656428" cy="114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7"/>
              </a:lnSpc>
            </a:pPr>
            <a:r>
              <a:rPr lang="en-US" sz="7919" b="1" spc="-356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Висновки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03569"/>
            <a:ext cx="16548637" cy="8502250"/>
            <a:chOff x="0" y="0"/>
            <a:chExt cx="4358489" cy="22392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58489" cy="2239276"/>
            </a:xfrm>
            <a:custGeom>
              <a:avLst/>
              <a:gdLst/>
              <a:ahLst/>
              <a:cxnLst/>
              <a:rect l="l" t="t" r="r" b="b"/>
              <a:pathLst>
                <a:path w="4358489" h="2239276">
                  <a:moveTo>
                    <a:pt x="26198" y="0"/>
                  </a:moveTo>
                  <a:lnTo>
                    <a:pt x="4332291" y="0"/>
                  </a:lnTo>
                  <a:cubicBezTo>
                    <a:pt x="4346759" y="0"/>
                    <a:pt x="4358489" y="11729"/>
                    <a:pt x="4358489" y="26198"/>
                  </a:cubicBezTo>
                  <a:lnTo>
                    <a:pt x="4358489" y="2213077"/>
                  </a:lnTo>
                  <a:cubicBezTo>
                    <a:pt x="4358489" y="2227546"/>
                    <a:pt x="4346759" y="2239276"/>
                    <a:pt x="4332291" y="2239276"/>
                  </a:cubicBezTo>
                  <a:lnTo>
                    <a:pt x="26198" y="2239276"/>
                  </a:lnTo>
                  <a:cubicBezTo>
                    <a:pt x="11729" y="2239276"/>
                    <a:pt x="0" y="2227546"/>
                    <a:pt x="0" y="2213077"/>
                  </a:cubicBezTo>
                  <a:lnTo>
                    <a:pt x="0" y="26198"/>
                  </a:lnTo>
                  <a:cubicBezTo>
                    <a:pt x="0" y="11729"/>
                    <a:pt x="11729" y="0"/>
                    <a:pt x="261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8000"/>
                  </a:srgbClr>
                </a:gs>
                <a:gs pos="100000">
                  <a:srgbClr val="DDDDDD">
                    <a:alpha val="1482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358489" cy="2305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1350" y="4056106"/>
            <a:ext cx="15445301" cy="26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https://osvitanova.com.ua/posts/4181-12-interaktyvnykh-onlain-doshok-dlia-dystantsiinoho-navchannia-ta-spilnoi-roboty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99708" y="1558688"/>
            <a:ext cx="11406621" cy="123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7"/>
              </a:lnSpc>
            </a:pPr>
            <a:r>
              <a:rPr lang="en-US" sz="8399" b="1" spc="-377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Джерела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3986" y="2057400"/>
            <a:ext cx="9676057" cy="7499107"/>
            <a:chOff x="0" y="0"/>
            <a:chExt cx="2548427" cy="1975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8427" cy="1975074"/>
            </a:xfrm>
            <a:custGeom>
              <a:avLst/>
              <a:gdLst/>
              <a:ahLst/>
              <a:cxnLst/>
              <a:rect l="l" t="t" r="r" b="b"/>
              <a:pathLst>
                <a:path w="2548427" h="1975074">
                  <a:moveTo>
                    <a:pt x="44806" y="0"/>
                  </a:moveTo>
                  <a:lnTo>
                    <a:pt x="2503620" y="0"/>
                  </a:lnTo>
                  <a:cubicBezTo>
                    <a:pt x="2528366" y="0"/>
                    <a:pt x="2548427" y="20060"/>
                    <a:pt x="2548427" y="44806"/>
                  </a:cubicBezTo>
                  <a:lnTo>
                    <a:pt x="2548427" y="1930267"/>
                  </a:lnTo>
                  <a:cubicBezTo>
                    <a:pt x="2548427" y="1942151"/>
                    <a:pt x="2543706" y="1953547"/>
                    <a:pt x="2535303" y="1961950"/>
                  </a:cubicBezTo>
                  <a:cubicBezTo>
                    <a:pt x="2526900" y="1970353"/>
                    <a:pt x="2515504" y="1975074"/>
                    <a:pt x="2503620" y="1975074"/>
                  </a:cubicBezTo>
                  <a:lnTo>
                    <a:pt x="44806" y="1975074"/>
                  </a:lnTo>
                  <a:cubicBezTo>
                    <a:pt x="32923" y="1975074"/>
                    <a:pt x="21526" y="1970353"/>
                    <a:pt x="13123" y="1961950"/>
                  </a:cubicBezTo>
                  <a:cubicBezTo>
                    <a:pt x="4721" y="1953547"/>
                    <a:pt x="0" y="1942151"/>
                    <a:pt x="0" y="1930267"/>
                  </a:cubicBezTo>
                  <a:lnTo>
                    <a:pt x="0" y="44806"/>
                  </a:lnTo>
                  <a:cubicBezTo>
                    <a:pt x="0" y="32923"/>
                    <a:pt x="4721" y="21526"/>
                    <a:pt x="13123" y="13123"/>
                  </a:cubicBezTo>
                  <a:cubicBezTo>
                    <a:pt x="21526" y="4721"/>
                    <a:pt x="32923" y="0"/>
                    <a:pt x="4480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8000"/>
                  </a:srgbClr>
                </a:gs>
                <a:gs pos="100000">
                  <a:srgbClr val="DDDDDD">
                    <a:alpha val="1482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548427" cy="2041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887537" y="1160099"/>
            <a:ext cx="7096166" cy="9126901"/>
          </a:xfrm>
          <a:custGeom>
            <a:avLst/>
            <a:gdLst/>
            <a:ahLst/>
            <a:cxnLst/>
            <a:rect l="l" t="t" r="r" b="b"/>
            <a:pathLst>
              <a:path w="7096166" h="9126901">
                <a:moveTo>
                  <a:pt x="0" y="0"/>
                </a:moveTo>
                <a:lnTo>
                  <a:pt x="7096165" y="0"/>
                </a:lnTo>
                <a:lnTo>
                  <a:pt x="7096165" y="9126901"/>
                </a:lnTo>
                <a:lnTo>
                  <a:pt x="0" y="9126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24599" y="4213760"/>
            <a:ext cx="8502111" cy="348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Онлайн інтерактивні дошки </a:t>
            </a: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— це цифрові інструменти, які дозволяють користувачам спільно працювати над інформацією в режимі реального часу через інтернет.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Вони імітують традиційні шкільні або офісні дошки, але мають значно ширший функціонал.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4599" y="2527134"/>
            <a:ext cx="7719401" cy="114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7"/>
              </a:lnSpc>
            </a:pPr>
            <a:r>
              <a:rPr lang="en-US" sz="7919" b="1" spc="-356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Визначення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" y="-266700"/>
            <a:ext cx="18711422" cy="1055369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96111" y="349538"/>
            <a:ext cx="17695777" cy="9587924"/>
            <a:chOff x="0" y="0"/>
            <a:chExt cx="4660616" cy="2525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60616" cy="2525215"/>
            </a:xfrm>
            <a:custGeom>
              <a:avLst/>
              <a:gdLst/>
              <a:ahLst/>
              <a:cxnLst/>
              <a:rect l="l" t="t" r="r" b="b"/>
              <a:pathLst>
                <a:path w="4660616" h="2525215">
                  <a:moveTo>
                    <a:pt x="24500" y="0"/>
                  </a:moveTo>
                  <a:lnTo>
                    <a:pt x="4636116" y="0"/>
                  </a:lnTo>
                  <a:cubicBezTo>
                    <a:pt x="4649647" y="0"/>
                    <a:pt x="4660616" y="10969"/>
                    <a:pt x="4660616" y="24500"/>
                  </a:cubicBezTo>
                  <a:lnTo>
                    <a:pt x="4660616" y="2500715"/>
                  </a:lnTo>
                  <a:cubicBezTo>
                    <a:pt x="4660616" y="2507212"/>
                    <a:pt x="4658035" y="2513444"/>
                    <a:pt x="4653440" y="2518039"/>
                  </a:cubicBezTo>
                  <a:cubicBezTo>
                    <a:pt x="4648846" y="2522633"/>
                    <a:pt x="4642614" y="2525215"/>
                    <a:pt x="4636116" y="2525215"/>
                  </a:cubicBezTo>
                  <a:lnTo>
                    <a:pt x="24500" y="2525215"/>
                  </a:lnTo>
                  <a:cubicBezTo>
                    <a:pt x="10969" y="2525215"/>
                    <a:pt x="0" y="2514246"/>
                    <a:pt x="0" y="2500715"/>
                  </a:cubicBezTo>
                  <a:lnTo>
                    <a:pt x="0" y="24500"/>
                  </a:lnTo>
                  <a:cubicBezTo>
                    <a:pt x="0" y="10969"/>
                    <a:pt x="10969" y="0"/>
                    <a:pt x="24500" y="0"/>
                  </a:cubicBez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60616" cy="2563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54412" y="2465917"/>
            <a:ext cx="12179177" cy="479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02"/>
              </a:lnSpc>
              <a:spcBef>
                <a:spcPct val="0"/>
              </a:spcBef>
            </a:pPr>
            <a:r>
              <a:rPr lang="en-US" sz="13787" b="1" dirty="0" err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Дякую</a:t>
            </a:r>
            <a:r>
              <a:rPr lang="en-US" sz="13787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13787" b="1" dirty="0" err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за</a:t>
            </a:r>
            <a:endParaRPr lang="uk-UA" sz="13787" b="1" dirty="0">
              <a:solidFill>
                <a:srgbClr val="FFFFFF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algn="ctr">
              <a:lnSpc>
                <a:spcPts val="19302"/>
              </a:lnSpc>
              <a:spcBef>
                <a:spcPct val="0"/>
              </a:spcBef>
            </a:pPr>
            <a:r>
              <a:rPr lang="en-US" sz="13787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13787" b="1" dirty="0" err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увагу</a:t>
            </a:r>
            <a:r>
              <a:rPr lang="en-US" sz="13787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00921" y="1986280"/>
            <a:ext cx="10876417" cy="7467954"/>
            <a:chOff x="0" y="0"/>
            <a:chExt cx="2864571" cy="19668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4571" cy="1966869"/>
            </a:xfrm>
            <a:custGeom>
              <a:avLst/>
              <a:gdLst/>
              <a:ahLst/>
              <a:cxnLst/>
              <a:rect l="l" t="t" r="r" b="b"/>
              <a:pathLst>
                <a:path w="2864571" h="1966869">
                  <a:moveTo>
                    <a:pt x="39861" y="0"/>
                  </a:moveTo>
                  <a:lnTo>
                    <a:pt x="2824709" y="0"/>
                  </a:lnTo>
                  <a:cubicBezTo>
                    <a:pt x="2835281" y="0"/>
                    <a:pt x="2845420" y="4200"/>
                    <a:pt x="2852896" y="11675"/>
                  </a:cubicBezTo>
                  <a:cubicBezTo>
                    <a:pt x="2860371" y="19151"/>
                    <a:pt x="2864571" y="29289"/>
                    <a:pt x="2864571" y="39861"/>
                  </a:cubicBezTo>
                  <a:lnTo>
                    <a:pt x="2864571" y="1927007"/>
                  </a:lnTo>
                  <a:cubicBezTo>
                    <a:pt x="2864571" y="1949022"/>
                    <a:pt x="2846724" y="1966869"/>
                    <a:pt x="2824709" y="1966869"/>
                  </a:cubicBezTo>
                  <a:lnTo>
                    <a:pt x="39861" y="1966869"/>
                  </a:lnTo>
                  <a:cubicBezTo>
                    <a:pt x="17846" y="1966869"/>
                    <a:pt x="0" y="1949022"/>
                    <a:pt x="0" y="1927007"/>
                  </a:cubicBezTo>
                  <a:lnTo>
                    <a:pt x="0" y="39861"/>
                  </a:lnTo>
                  <a:cubicBezTo>
                    <a:pt x="0" y="17846"/>
                    <a:pt x="17846" y="0"/>
                    <a:pt x="398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8000"/>
                  </a:srgbClr>
                </a:gs>
                <a:gs pos="100000">
                  <a:srgbClr val="DDDDDD">
                    <a:alpha val="1482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864571" cy="2033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3986" y="1986280"/>
            <a:ext cx="5264882" cy="7467954"/>
            <a:chOff x="0" y="0"/>
            <a:chExt cx="1386636" cy="19668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86636" cy="1966869"/>
            </a:xfrm>
            <a:custGeom>
              <a:avLst/>
              <a:gdLst/>
              <a:ahLst/>
              <a:cxnLst/>
              <a:rect l="l" t="t" r="r" b="b"/>
              <a:pathLst>
                <a:path w="1386636" h="1966869">
                  <a:moveTo>
                    <a:pt x="82347" y="0"/>
                  </a:moveTo>
                  <a:lnTo>
                    <a:pt x="1304289" y="0"/>
                  </a:lnTo>
                  <a:cubicBezTo>
                    <a:pt x="1349768" y="0"/>
                    <a:pt x="1386636" y="36868"/>
                    <a:pt x="1386636" y="82347"/>
                  </a:cubicBezTo>
                  <a:lnTo>
                    <a:pt x="1386636" y="1884521"/>
                  </a:lnTo>
                  <a:cubicBezTo>
                    <a:pt x="1386636" y="1906361"/>
                    <a:pt x="1377960" y="1927307"/>
                    <a:pt x="1362517" y="1942750"/>
                  </a:cubicBezTo>
                  <a:cubicBezTo>
                    <a:pt x="1347074" y="1958193"/>
                    <a:pt x="1326128" y="1966869"/>
                    <a:pt x="1304289" y="1966869"/>
                  </a:cubicBezTo>
                  <a:lnTo>
                    <a:pt x="82347" y="1966869"/>
                  </a:lnTo>
                  <a:cubicBezTo>
                    <a:pt x="60507" y="1966869"/>
                    <a:pt x="39562" y="1958193"/>
                    <a:pt x="24119" y="1942750"/>
                  </a:cubicBezTo>
                  <a:cubicBezTo>
                    <a:pt x="8676" y="1927307"/>
                    <a:pt x="0" y="1906361"/>
                    <a:pt x="0" y="1884521"/>
                  </a:cubicBezTo>
                  <a:lnTo>
                    <a:pt x="0" y="82347"/>
                  </a:lnTo>
                  <a:cubicBezTo>
                    <a:pt x="0" y="60507"/>
                    <a:pt x="8676" y="39562"/>
                    <a:pt x="24119" y="24119"/>
                  </a:cubicBezTo>
                  <a:cubicBezTo>
                    <a:pt x="39562" y="8676"/>
                    <a:pt x="60507" y="0"/>
                    <a:pt x="823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F9B">
                    <a:alpha val="100000"/>
                  </a:srgbClr>
                </a:gs>
                <a:gs pos="50000">
                  <a:srgbClr val="EB0000">
                    <a:alpha val="100000"/>
                  </a:srgbClr>
                </a:gs>
                <a:gs pos="100000">
                  <a:srgbClr val="A000E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386636" cy="2033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56117" y="3336323"/>
            <a:ext cx="4960620" cy="5940862"/>
          </a:xfrm>
          <a:custGeom>
            <a:avLst/>
            <a:gdLst/>
            <a:ahLst/>
            <a:cxnLst/>
            <a:rect l="l" t="t" r="r" b="b"/>
            <a:pathLst>
              <a:path w="4960620" h="5940862">
                <a:moveTo>
                  <a:pt x="0" y="0"/>
                </a:moveTo>
                <a:lnTo>
                  <a:pt x="4960620" y="0"/>
                </a:lnTo>
                <a:lnTo>
                  <a:pt x="4960620" y="5940862"/>
                </a:lnTo>
                <a:lnTo>
                  <a:pt x="0" y="594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998242" y="4062128"/>
            <a:ext cx="10281775" cy="496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Спільний доступ — кілька користувачів можуть одночасно працювати на одній дошці.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Малювання, письмова нотатка, вставка зображень та відео.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Використання стікерів, маркерів, схем, діаграм.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Інтеграція з іншими сервісами (Google Drive, Microsoft Teams, Zoom тощо).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Збереження та експорт роботи у вигляді зображення або PDF.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98242" y="2910555"/>
            <a:ext cx="11406621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1" spc="-27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Основні характеристики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4162" y="1028700"/>
            <a:ext cx="10454098" cy="8825335"/>
            <a:chOff x="0" y="0"/>
            <a:chExt cx="2753343" cy="2324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3343" cy="2324368"/>
            </a:xfrm>
            <a:custGeom>
              <a:avLst/>
              <a:gdLst/>
              <a:ahLst/>
              <a:cxnLst/>
              <a:rect l="l" t="t" r="r" b="b"/>
              <a:pathLst>
                <a:path w="2753343" h="2324368">
                  <a:moveTo>
                    <a:pt x="41472" y="0"/>
                  </a:moveTo>
                  <a:lnTo>
                    <a:pt x="2711871" y="0"/>
                  </a:lnTo>
                  <a:cubicBezTo>
                    <a:pt x="2722870" y="0"/>
                    <a:pt x="2733419" y="4369"/>
                    <a:pt x="2741196" y="12147"/>
                  </a:cubicBezTo>
                  <a:cubicBezTo>
                    <a:pt x="2748973" y="19924"/>
                    <a:pt x="2753343" y="30473"/>
                    <a:pt x="2753343" y="41472"/>
                  </a:cubicBezTo>
                  <a:lnTo>
                    <a:pt x="2753343" y="2282897"/>
                  </a:lnTo>
                  <a:cubicBezTo>
                    <a:pt x="2753343" y="2293895"/>
                    <a:pt x="2748973" y="2304444"/>
                    <a:pt x="2741196" y="2312221"/>
                  </a:cubicBezTo>
                  <a:cubicBezTo>
                    <a:pt x="2733419" y="2319999"/>
                    <a:pt x="2722870" y="2324368"/>
                    <a:pt x="2711871" y="2324368"/>
                  </a:cubicBezTo>
                  <a:lnTo>
                    <a:pt x="41472" y="2324368"/>
                  </a:lnTo>
                  <a:cubicBezTo>
                    <a:pt x="30473" y="2324368"/>
                    <a:pt x="19924" y="2319999"/>
                    <a:pt x="12147" y="2312221"/>
                  </a:cubicBezTo>
                  <a:cubicBezTo>
                    <a:pt x="4369" y="2304444"/>
                    <a:pt x="0" y="2293895"/>
                    <a:pt x="0" y="2282897"/>
                  </a:cubicBezTo>
                  <a:lnTo>
                    <a:pt x="0" y="41472"/>
                  </a:lnTo>
                  <a:cubicBezTo>
                    <a:pt x="0" y="30473"/>
                    <a:pt x="4369" y="19924"/>
                    <a:pt x="12147" y="12147"/>
                  </a:cubicBezTo>
                  <a:cubicBezTo>
                    <a:pt x="19924" y="4369"/>
                    <a:pt x="30473" y="0"/>
                    <a:pt x="4147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F9B">
                    <a:alpha val="100000"/>
                  </a:srgbClr>
                </a:gs>
                <a:gs pos="50000">
                  <a:srgbClr val="EB0000">
                    <a:alpha val="100000"/>
                  </a:srgbClr>
                </a:gs>
                <a:gs pos="100000">
                  <a:srgbClr val="A000E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53343" cy="2391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438720" y="1028700"/>
            <a:ext cx="11375446" cy="9634306"/>
          </a:xfrm>
          <a:custGeom>
            <a:avLst/>
            <a:gdLst/>
            <a:ahLst/>
            <a:cxnLst/>
            <a:rect l="l" t="t" r="r" b="b"/>
            <a:pathLst>
              <a:path w="11375446" h="9634306">
                <a:moveTo>
                  <a:pt x="0" y="0"/>
                </a:moveTo>
                <a:lnTo>
                  <a:pt x="11375446" y="0"/>
                </a:lnTo>
                <a:lnTo>
                  <a:pt x="11375446" y="9634306"/>
                </a:lnTo>
                <a:lnTo>
                  <a:pt x="0" y="9634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009422" y="3314065"/>
            <a:ext cx="9107737" cy="594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Дозволяє розміщувати текст (розмір літер, вирівнювати текст, виділяти його жирним, курсивом), ілюстрації, математичні формули; геометричні параметри; вбудовувати документи, віджети і html-код; спілкуватися за допомогою чату та звуку. Є можливість спільного перегляду веб-сайтів в режимі онлайн. Має візуально привабливий і інтуїтивно зрозумілий інтерфейс. Реєстрація не потрібна: посилання на робочий простір генерується сайтом, і потрібно просто поділитися нею з учнями. Учитель та учні можуть спільно коментувати текст, виділяти що-небудь.</a:t>
            </a:r>
          </a:p>
          <a:p>
            <a:pPr algn="l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09422" y="1519075"/>
            <a:ext cx="8656428" cy="114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7"/>
              </a:lnSpc>
            </a:pPr>
            <a:r>
              <a:rPr lang="en-US" sz="7919" b="1" spc="-356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Twiddlа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19062" y="473983"/>
            <a:ext cx="14049875" cy="9339035"/>
          </a:xfrm>
          <a:custGeom>
            <a:avLst/>
            <a:gdLst/>
            <a:ahLst/>
            <a:cxnLst/>
            <a:rect l="l" t="t" r="r" b="b"/>
            <a:pathLst>
              <a:path w="14049875" h="9339035">
                <a:moveTo>
                  <a:pt x="0" y="0"/>
                </a:moveTo>
                <a:lnTo>
                  <a:pt x="14049876" y="0"/>
                </a:lnTo>
                <a:lnTo>
                  <a:pt x="14049876" y="9339034"/>
                </a:lnTo>
                <a:lnTo>
                  <a:pt x="0" y="9339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00921" y="1203569"/>
            <a:ext cx="10876417" cy="8250665"/>
            <a:chOff x="0" y="0"/>
            <a:chExt cx="2864571" cy="2173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4571" cy="2173015"/>
            </a:xfrm>
            <a:custGeom>
              <a:avLst/>
              <a:gdLst/>
              <a:ahLst/>
              <a:cxnLst/>
              <a:rect l="l" t="t" r="r" b="b"/>
              <a:pathLst>
                <a:path w="2864571" h="2173015">
                  <a:moveTo>
                    <a:pt x="39861" y="0"/>
                  </a:moveTo>
                  <a:lnTo>
                    <a:pt x="2824709" y="0"/>
                  </a:lnTo>
                  <a:cubicBezTo>
                    <a:pt x="2835281" y="0"/>
                    <a:pt x="2845420" y="4200"/>
                    <a:pt x="2852896" y="11675"/>
                  </a:cubicBezTo>
                  <a:cubicBezTo>
                    <a:pt x="2860371" y="19151"/>
                    <a:pt x="2864571" y="29289"/>
                    <a:pt x="2864571" y="39861"/>
                  </a:cubicBezTo>
                  <a:lnTo>
                    <a:pt x="2864571" y="2133153"/>
                  </a:lnTo>
                  <a:cubicBezTo>
                    <a:pt x="2864571" y="2143725"/>
                    <a:pt x="2860371" y="2153864"/>
                    <a:pt x="2852896" y="2161340"/>
                  </a:cubicBezTo>
                  <a:cubicBezTo>
                    <a:pt x="2845420" y="2168815"/>
                    <a:pt x="2835281" y="2173015"/>
                    <a:pt x="2824709" y="2173015"/>
                  </a:cubicBezTo>
                  <a:lnTo>
                    <a:pt x="39861" y="2173015"/>
                  </a:lnTo>
                  <a:cubicBezTo>
                    <a:pt x="17846" y="2173015"/>
                    <a:pt x="0" y="2155168"/>
                    <a:pt x="0" y="2133153"/>
                  </a:cubicBezTo>
                  <a:lnTo>
                    <a:pt x="0" y="39861"/>
                  </a:lnTo>
                  <a:cubicBezTo>
                    <a:pt x="0" y="17846"/>
                    <a:pt x="17846" y="0"/>
                    <a:pt x="3986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8000"/>
                  </a:srgbClr>
                </a:gs>
                <a:gs pos="100000">
                  <a:srgbClr val="DDDDDD">
                    <a:alpha val="1482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864571" cy="2239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3986" y="1203569"/>
            <a:ext cx="5264882" cy="8250665"/>
            <a:chOff x="0" y="0"/>
            <a:chExt cx="1386636" cy="21730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86636" cy="2173015"/>
            </a:xfrm>
            <a:custGeom>
              <a:avLst/>
              <a:gdLst/>
              <a:ahLst/>
              <a:cxnLst/>
              <a:rect l="l" t="t" r="r" b="b"/>
              <a:pathLst>
                <a:path w="1386636" h="2173015">
                  <a:moveTo>
                    <a:pt x="82347" y="0"/>
                  </a:moveTo>
                  <a:lnTo>
                    <a:pt x="1304289" y="0"/>
                  </a:lnTo>
                  <a:cubicBezTo>
                    <a:pt x="1349768" y="0"/>
                    <a:pt x="1386636" y="36868"/>
                    <a:pt x="1386636" y="82347"/>
                  </a:cubicBezTo>
                  <a:lnTo>
                    <a:pt x="1386636" y="2090668"/>
                  </a:lnTo>
                  <a:cubicBezTo>
                    <a:pt x="1386636" y="2112507"/>
                    <a:pt x="1377960" y="2133453"/>
                    <a:pt x="1362517" y="2148896"/>
                  </a:cubicBezTo>
                  <a:cubicBezTo>
                    <a:pt x="1347074" y="2164339"/>
                    <a:pt x="1326128" y="2173015"/>
                    <a:pt x="1304289" y="2173015"/>
                  </a:cubicBezTo>
                  <a:lnTo>
                    <a:pt x="82347" y="2173015"/>
                  </a:lnTo>
                  <a:cubicBezTo>
                    <a:pt x="60507" y="2173015"/>
                    <a:pt x="39562" y="2164339"/>
                    <a:pt x="24119" y="2148896"/>
                  </a:cubicBezTo>
                  <a:cubicBezTo>
                    <a:pt x="8676" y="2133453"/>
                    <a:pt x="0" y="2112507"/>
                    <a:pt x="0" y="2090668"/>
                  </a:cubicBezTo>
                  <a:lnTo>
                    <a:pt x="0" y="82347"/>
                  </a:lnTo>
                  <a:cubicBezTo>
                    <a:pt x="0" y="60507"/>
                    <a:pt x="8676" y="39562"/>
                    <a:pt x="24119" y="24119"/>
                  </a:cubicBezTo>
                  <a:cubicBezTo>
                    <a:pt x="39562" y="8676"/>
                    <a:pt x="60507" y="0"/>
                    <a:pt x="823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F9B">
                    <a:alpha val="100000"/>
                  </a:srgbClr>
                </a:gs>
                <a:gs pos="50000">
                  <a:srgbClr val="EB0000">
                    <a:alpha val="100000"/>
                  </a:srgbClr>
                </a:gs>
                <a:gs pos="100000">
                  <a:srgbClr val="A000E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386636" cy="2239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34149" y="1531937"/>
            <a:ext cx="5134718" cy="2888279"/>
          </a:xfrm>
          <a:custGeom>
            <a:avLst/>
            <a:gdLst/>
            <a:ahLst/>
            <a:cxnLst/>
            <a:rect l="l" t="t" r="r" b="b"/>
            <a:pathLst>
              <a:path w="5134718" h="2888279">
                <a:moveTo>
                  <a:pt x="0" y="0"/>
                </a:moveTo>
                <a:lnTo>
                  <a:pt x="5134719" y="0"/>
                </a:lnTo>
                <a:lnTo>
                  <a:pt x="5134719" y="2888279"/>
                </a:lnTo>
                <a:lnTo>
                  <a:pt x="0" y="2888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998242" y="2698292"/>
            <a:ext cx="10281775" cy="595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можна проводити онлайн-уроки, створювати план роботи або закріплювати завдання, які потрібно виконати. Передбачена можливість запрошувати учасників через посиланням та по електронній пошті.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Перевага Miro в різноманітному інструментарії. Дозволяє створювати нескінченні дошки. На них можна завантажувати документи, таблиці, зображення, малювати схеми і графіки, створювати колажі і багато іншого. Писати пером або вводити текст зі зміною шрифту, розміру, кольору.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Можна малювати різні геометричні фігури.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38962" y="5143500"/>
            <a:ext cx="4264767" cy="4229227"/>
          </a:xfrm>
          <a:custGeom>
            <a:avLst/>
            <a:gdLst/>
            <a:ahLst/>
            <a:cxnLst/>
            <a:rect l="l" t="t" r="r" b="b"/>
            <a:pathLst>
              <a:path w="4264767" h="4229227">
                <a:moveTo>
                  <a:pt x="0" y="0"/>
                </a:moveTo>
                <a:lnTo>
                  <a:pt x="4264766" y="0"/>
                </a:lnTo>
                <a:lnTo>
                  <a:pt x="4264766" y="4229227"/>
                </a:lnTo>
                <a:lnTo>
                  <a:pt x="0" y="4229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998242" y="1560512"/>
            <a:ext cx="11406621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1" spc="-27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 MIRO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7875" y="789498"/>
            <a:ext cx="15941425" cy="8708003"/>
          </a:xfrm>
          <a:custGeom>
            <a:avLst/>
            <a:gdLst/>
            <a:ahLst/>
            <a:cxnLst/>
            <a:rect l="l" t="t" r="r" b="b"/>
            <a:pathLst>
              <a:path w="15941425" h="8708003">
                <a:moveTo>
                  <a:pt x="0" y="0"/>
                </a:moveTo>
                <a:lnTo>
                  <a:pt x="15941425" y="0"/>
                </a:lnTo>
                <a:lnTo>
                  <a:pt x="15941425" y="8708004"/>
                </a:lnTo>
                <a:lnTo>
                  <a:pt x="0" y="8708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4162" y="1028700"/>
            <a:ext cx="10454098" cy="8825335"/>
            <a:chOff x="0" y="0"/>
            <a:chExt cx="2753343" cy="2324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3343" cy="2324368"/>
            </a:xfrm>
            <a:custGeom>
              <a:avLst/>
              <a:gdLst/>
              <a:ahLst/>
              <a:cxnLst/>
              <a:rect l="l" t="t" r="r" b="b"/>
              <a:pathLst>
                <a:path w="2753343" h="2324368">
                  <a:moveTo>
                    <a:pt x="41472" y="0"/>
                  </a:moveTo>
                  <a:lnTo>
                    <a:pt x="2711871" y="0"/>
                  </a:lnTo>
                  <a:cubicBezTo>
                    <a:pt x="2722870" y="0"/>
                    <a:pt x="2733419" y="4369"/>
                    <a:pt x="2741196" y="12147"/>
                  </a:cubicBezTo>
                  <a:cubicBezTo>
                    <a:pt x="2748973" y="19924"/>
                    <a:pt x="2753343" y="30473"/>
                    <a:pt x="2753343" y="41472"/>
                  </a:cubicBezTo>
                  <a:lnTo>
                    <a:pt x="2753343" y="2282897"/>
                  </a:lnTo>
                  <a:cubicBezTo>
                    <a:pt x="2753343" y="2293895"/>
                    <a:pt x="2748973" y="2304444"/>
                    <a:pt x="2741196" y="2312221"/>
                  </a:cubicBezTo>
                  <a:cubicBezTo>
                    <a:pt x="2733419" y="2319999"/>
                    <a:pt x="2722870" y="2324368"/>
                    <a:pt x="2711871" y="2324368"/>
                  </a:cubicBezTo>
                  <a:lnTo>
                    <a:pt x="41472" y="2324368"/>
                  </a:lnTo>
                  <a:cubicBezTo>
                    <a:pt x="30473" y="2324368"/>
                    <a:pt x="19924" y="2319999"/>
                    <a:pt x="12147" y="2312221"/>
                  </a:cubicBezTo>
                  <a:cubicBezTo>
                    <a:pt x="4369" y="2304444"/>
                    <a:pt x="0" y="2293895"/>
                    <a:pt x="0" y="2282897"/>
                  </a:cubicBezTo>
                  <a:lnTo>
                    <a:pt x="0" y="41472"/>
                  </a:lnTo>
                  <a:cubicBezTo>
                    <a:pt x="0" y="30473"/>
                    <a:pt x="4369" y="19924"/>
                    <a:pt x="12147" y="12147"/>
                  </a:cubicBezTo>
                  <a:cubicBezTo>
                    <a:pt x="19924" y="4369"/>
                    <a:pt x="30473" y="0"/>
                    <a:pt x="4147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F9B">
                    <a:alpha val="100000"/>
                  </a:srgbClr>
                </a:gs>
                <a:gs pos="50000">
                  <a:srgbClr val="EB0000">
                    <a:alpha val="100000"/>
                  </a:srgbClr>
                </a:gs>
                <a:gs pos="100000">
                  <a:srgbClr val="A000E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53343" cy="2391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25529" y="2062030"/>
            <a:ext cx="6298633" cy="6298633"/>
          </a:xfrm>
          <a:custGeom>
            <a:avLst/>
            <a:gdLst/>
            <a:ahLst/>
            <a:cxnLst/>
            <a:rect l="l" t="t" r="r" b="b"/>
            <a:pathLst>
              <a:path w="6298633" h="6298633">
                <a:moveTo>
                  <a:pt x="0" y="0"/>
                </a:moveTo>
                <a:lnTo>
                  <a:pt x="6298633" y="0"/>
                </a:lnTo>
                <a:lnTo>
                  <a:pt x="6298633" y="6298633"/>
                </a:lnTo>
                <a:lnTo>
                  <a:pt x="0" y="6298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23135" y="3059430"/>
            <a:ext cx="8856152" cy="619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інтерактивна онлайн-дошка з повним набором інструментів для введення математичних формул і малювання. Можна писати від руки, малювати лінії, криві Без’є, прямокутник, еліпс. Також присутня можливість на онлайн-дошці друкувати текст, змінюючи його колір або шрифт.</a:t>
            </a:r>
          </a:p>
          <a:p>
            <a:pPr algn="l">
              <a:lnSpc>
                <a:spcPts val="3779"/>
              </a:lnSpc>
            </a:pPr>
            <a:endParaRPr lang="en-US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Щоб запросити учасника сесії потрібно лише відправити йому посилання-запрошення. Одночасно на дошці можуть працювати кілька користувачів. Створені дошки можна зберегти в PDF-файл або зображення.</a:t>
            </a:r>
          </a:p>
          <a:p>
            <a:pPr algn="l">
              <a:lnSpc>
                <a:spcPts val="3779"/>
              </a:lnSpc>
            </a:pPr>
            <a:endParaRPr lang="en-US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3135" y="1519075"/>
            <a:ext cx="8656428" cy="114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7"/>
              </a:lnSpc>
            </a:pPr>
            <a:r>
              <a:rPr lang="en-US" sz="7919" b="1" spc="-356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IDroo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903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5744" y="1028700"/>
            <a:ext cx="14276511" cy="8619444"/>
          </a:xfrm>
          <a:custGeom>
            <a:avLst/>
            <a:gdLst/>
            <a:ahLst/>
            <a:cxnLst/>
            <a:rect l="l" t="t" r="r" b="b"/>
            <a:pathLst>
              <a:path w="14276511" h="8619444">
                <a:moveTo>
                  <a:pt x="0" y="0"/>
                </a:moveTo>
                <a:lnTo>
                  <a:pt x="14276512" y="0"/>
                </a:lnTo>
                <a:lnTo>
                  <a:pt x="14276512" y="8619444"/>
                </a:lnTo>
                <a:lnTo>
                  <a:pt x="0" y="861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814</Words>
  <Application>Microsoft Office PowerPoint</Application>
  <PresentationFormat>Custom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Telegraf Bold</vt:lpstr>
      <vt:lpstr>Poppins</vt:lpstr>
      <vt:lpstr>Arial</vt:lpstr>
      <vt:lpstr>Poppins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Modern Gradient Programmer Presentation</dc:title>
  <dc:creator>igor</dc:creator>
  <cp:lastModifiedBy>Люся Пилипчук</cp:lastModifiedBy>
  <cp:revision>2</cp:revision>
  <dcterms:created xsi:type="dcterms:W3CDTF">2006-08-16T00:00:00Z</dcterms:created>
  <dcterms:modified xsi:type="dcterms:W3CDTF">2025-05-05T09:05:33Z</dcterms:modified>
  <dc:identifier>DAGmfRLyWeY</dc:identifier>
</cp:coreProperties>
</file>